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6"/>
  </p:notesMasterIdLst>
  <p:sldIdLst>
    <p:sldId id="256" r:id="rId2"/>
    <p:sldId id="291" r:id="rId3"/>
    <p:sldId id="339" r:id="rId4"/>
    <p:sldId id="293" r:id="rId5"/>
    <p:sldId id="312" r:id="rId6"/>
    <p:sldId id="297" r:id="rId7"/>
    <p:sldId id="342" r:id="rId8"/>
    <p:sldId id="343" r:id="rId9"/>
    <p:sldId id="345" r:id="rId10"/>
    <p:sldId id="346" r:id="rId11"/>
    <p:sldId id="347" r:id="rId12"/>
    <p:sldId id="350" r:id="rId13"/>
    <p:sldId id="349" r:id="rId14"/>
    <p:sldId id="352" r:id="rId15"/>
    <p:sldId id="363" r:id="rId16"/>
    <p:sldId id="353" r:id="rId17"/>
    <p:sldId id="354" r:id="rId18"/>
    <p:sldId id="362" r:id="rId19"/>
    <p:sldId id="358" r:id="rId20"/>
    <p:sldId id="357" r:id="rId21"/>
    <p:sldId id="356" r:id="rId22"/>
    <p:sldId id="327" r:id="rId23"/>
    <p:sldId id="355" r:id="rId24"/>
    <p:sldId id="324" r:id="rId25"/>
  </p:sldIdLst>
  <p:sldSz cx="9144000" cy="5143500" type="screen16x9"/>
  <p:notesSz cx="6858000" cy="9144000"/>
  <p:embeddedFontLst>
    <p:embeddedFont>
      <p:font typeface="Anaheim" panose="020B0604020202020204" charset="0"/>
      <p:regular r:id="rId27"/>
    </p:embeddedFont>
    <p:embeddedFont>
      <p:font typeface="Bebas Neue" panose="020B0606020202050201" pitchFamily="34" charset="0"/>
      <p:regular r:id="rId28"/>
    </p:embeddedFont>
    <p:embeddedFont>
      <p:font typeface="Comfortaa"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406C9E-52B8-45EE-B05F-B5BD58C8B0FD}">
  <a:tblStyle styleId="{13406C9E-52B8-45EE-B05F-B5BD58C8B0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46" autoAdjust="0"/>
    <p:restoredTop sz="94660"/>
  </p:normalViewPr>
  <p:slideViewPr>
    <p:cSldViewPr snapToGrid="0">
      <p:cViewPr varScale="1">
        <p:scale>
          <a:sx n="150" d="100"/>
          <a:sy n="150" d="100"/>
        </p:scale>
        <p:origin x="331"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4c66b833e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4c66b833e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4c66b833e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4c66b833e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767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232f0176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232f0176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222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232f0176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232f0176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663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232f0176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232f0176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9472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4c66b833e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4c66b833e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3151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232f0176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232f0176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203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232f0176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232f0176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71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4c66b833e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4c66b833e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9690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232f0176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232f0176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027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232f0176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232f0176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165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232f0176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232f0176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754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4c66b833e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4c66b833e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332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232f0176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232f0176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0424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232f0176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232f0176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9069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232f0176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232f0176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6297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232f0176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232f0176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013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33650" y="1187000"/>
            <a:ext cx="6832200" cy="23580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191919"/>
              </a:buClr>
              <a:buSzPts val="5200"/>
              <a:buNone/>
              <a:defRPr sz="4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313275" y="3601825"/>
            <a:ext cx="5052900" cy="4095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600">
                <a:solidFill>
                  <a:srgbClr val="191919"/>
                </a:solidFill>
                <a:latin typeface="Anaheim"/>
                <a:ea typeface="Anaheim"/>
                <a:cs typeface="Anaheim"/>
                <a:sym typeface="Anahei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4305160" y="-424457"/>
            <a:ext cx="5070489" cy="1544172"/>
          </a:xfrm>
          <a:custGeom>
            <a:avLst/>
            <a:gdLst/>
            <a:ahLst/>
            <a:cxnLst/>
            <a:rect l="l" t="t" r="r" b="b"/>
            <a:pathLst>
              <a:path w="183348" h="55837" extrusionOk="0">
                <a:moveTo>
                  <a:pt x="1" y="31"/>
                </a:moveTo>
                <a:cubicBezTo>
                  <a:pt x="1004" y="1064"/>
                  <a:pt x="2159" y="1976"/>
                  <a:pt x="3375" y="2736"/>
                </a:cubicBezTo>
                <a:cubicBezTo>
                  <a:pt x="11125" y="7630"/>
                  <a:pt x="32402" y="3435"/>
                  <a:pt x="45625" y="15320"/>
                </a:cubicBezTo>
                <a:cubicBezTo>
                  <a:pt x="49606" y="18876"/>
                  <a:pt x="52737" y="23314"/>
                  <a:pt x="55838" y="27660"/>
                </a:cubicBezTo>
                <a:cubicBezTo>
                  <a:pt x="58938" y="32037"/>
                  <a:pt x="62251" y="36353"/>
                  <a:pt x="66567" y="39545"/>
                </a:cubicBezTo>
                <a:cubicBezTo>
                  <a:pt x="82707" y="51399"/>
                  <a:pt x="99182" y="39363"/>
                  <a:pt x="114805" y="33648"/>
                </a:cubicBezTo>
                <a:cubicBezTo>
                  <a:pt x="123742" y="30426"/>
                  <a:pt x="132891" y="30821"/>
                  <a:pt x="141766" y="34773"/>
                </a:cubicBezTo>
                <a:cubicBezTo>
                  <a:pt x="149669" y="38299"/>
                  <a:pt x="163803" y="55837"/>
                  <a:pt x="183013" y="45958"/>
                </a:cubicBezTo>
                <a:lnTo>
                  <a:pt x="183348"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182" y="-402610"/>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30074" y="-586499"/>
            <a:ext cx="3046337" cy="3596892"/>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70100" y="1801460"/>
            <a:ext cx="3851622" cy="366332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273099" y="3535257"/>
            <a:ext cx="5474833" cy="1824096"/>
          </a:xfrm>
          <a:custGeom>
            <a:avLst/>
            <a:gdLst/>
            <a:ahLst/>
            <a:cxnLst/>
            <a:rect l="l" t="t" r="r" b="b"/>
            <a:pathLst>
              <a:path w="197969" h="65959" extrusionOk="0">
                <a:moveTo>
                  <a:pt x="197968" y="7508"/>
                </a:moveTo>
                <a:cubicBezTo>
                  <a:pt x="197208" y="7083"/>
                  <a:pt x="196388" y="6657"/>
                  <a:pt x="195597" y="6292"/>
                </a:cubicBezTo>
                <a:cubicBezTo>
                  <a:pt x="182466" y="61"/>
                  <a:pt x="166539" y="0"/>
                  <a:pt x="153378" y="6231"/>
                </a:cubicBezTo>
                <a:cubicBezTo>
                  <a:pt x="137268" y="13891"/>
                  <a:pt x="124897" y="25381"/>
                  <a:pt x="105504" y="27843"/>
                </a:cubicBezTo>
                <a:cubicBezTo>
                  <a:pt x="85139" y="30426"/>
                  <a:pt x="65686" y="20517"/>
                  <a:pt x="46385" y="27600"/>
                </a:cubicBezTo>
                <a:cubicBezTo>
                  <a:pt x="34652" y="31885"/>
                  <a:pt x="27722" y="43709"/>
                  <a:pt x="19029" y="52676"/>
                </a:cubicBezTo>
                <a:cubicBezTo>
                  <a:pt x="13527" y="58360"/>
                  <a:pt x="7022" y="62767"/>
                  <a:pt x="1" y="65959"/>
                </a:cubicBezTo>
                <a:lnTo>
                  <a:pt x="197968" y="6595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20880" y="2295937"/>
            <a:ext cx="2600842" cy="3042133"/>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7186" y="2619003"/>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09260" y="3466325"/>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09260" y="3090576"/>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23549" y="-514273"/>
            <a:ext cx="3221171" cy="1963643"/>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720000" y="367423"/>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2" name="Google Shape;72;p12"/>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5100" y="535000"/>
            <a:ext cx="4360500" cy="8973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solidFill>
                  <a:schemeClr val="dk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46A9E7">
            <a:alpha val="7140"/>
          </a:srgbClr>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7" name="Google Shape;77;p14"/>
          <p:cNvSpPr txBox="1">
            <a:spLocks noGrp="1"/>
          </p:cNvSpPr>
          <p:nvPr>
            <p:ph type="subTitle" idx="1"/>
          </p:nvPr>
        </p:nvSpPr>
        <p:spPr>
          <a:xfrm>
            <a:off x="2324600" y="3069625"/>
            <a:ext cx="4494900" cy="47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7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8" name="Google Shape;78;p14"/>
          <p:cNvSpPr/>
          <p:nvPr/>
        </p:nvSpPr>
        <p:spPr>
          <a:xfrm rot="10800000">
            <a:off x="970125" y="3758566"/>
            <a:ext cx="5070489" cy="1544172"/>
          </a:xfrm>
          <a:custGeom>
            <a:avLst/>
            <a:gdLst/>
            <a:ahLst/>
            <a:cxnLst/>
            <a:rect l="l" t="t" r="r" b="b"/>
            <a:pathLst>
              <a:path w="183348" h="55837" extrusionOk="0">
                <a:moveTo>
                  <a:pt x="1" y="31"/>
                </a:moveTo>
                <a:cubicBezTo>
                  <a:pt x="1004" y="1064"/>
                  <a:pt x="2159" y="1976"/>
                  <a:pt x="3375" y="2736"/>
                </a:cubicBezTo>
                <a:cubicBezTo>
                  <a:pt x="11125" y="7630"/>
                  <a:pt x="32402" y="3435"/>
                  <a:pt x="45625" y="15320"/>
                </a:cubicBezTo>
                <a:cubicBezTo>
                  <a:pt x="49606" y="18876"/>
                  <a:pt x="52737" y="23314"/>
                  <a:pt x="55838" y="27660"/>
                </a:cubicBezTo>
                <a:cubicBezTo>
                  <a:pt x="58938" y="32037"/>
                  <a:pt x="62251" y="36353"/>
                  <a:pt x="66567" y="39545"/>
                </a:cubicBezTo>
                <a:cubicBezTo>
                  <a:pt x="82707" y="51399"/>
                  <a:pt x="99182" y="39363"/>
                  <a:pt x="114805" y="33648"/>
                </a:cubicBezTo>
                <a:cubicBezTo>
                  <a:pt x="123742" y="30426"/>
                  <a:pt x="132891" y="30821"/>
                  <a:pt x="141766" y="34773"/>
                </a:cubicBezTo>
                <a:cubicBezTo>
                  <a:pt x="149669" y="38299"/>
                  <a:pt x="163803" y="55837"/>
                  <a:pt x="183013" y="45958"/>
                </a:cubicBezTo>
                <a:lnTo>
                  <a:pt x="183348"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rot="10800000">
            <a:off x="-114228" y="3457624"/>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rot="10800000">
            <a:off x="6896111" y="1867888"/>
            <a:ext cx="3046337" cy="3596892"/>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rot="10800000">
            <a:off x="-323549" y="-586499"/>
            <a:ext cx="3851622" cy="366332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rot="10800000">
            <a:off x="-249758" y="-481073"/>
            <a:ext cx="5474833" cy="1824096"/>
          </a:xfrm>
          <a:custGeom>
            <a:avLst/>
            <a:gdLst/>
            <a:ahLst/>
            <a:cxnLst/>
            <a:rect l="l" t="t" r="r" b="b"/>
            <a:pathLst>
              <a:path w="197969" h="65959" extrusionOk="0">
                <a:moveTo>
                  <a:pt x="197968" y="7508"/>
                </a:moveTo>
                <a:cubicBezTo>
                  <a:pt x="197208" y="7083"/>
                  <a:pt x="196388" y="6657"/>
                  <a:pt x="195597" y="6292"/>
                </a:cubicBezTo>
                <a:cubicBezTo>
                  <a:pt x="182466" y="61"/>
                  <a:pt x="166539" y="0"/>
                  <a:pt x="153378" y="6231"/>
                </a:cubicBezTo>
                <a:cubicBezTo>
                  <a:pt x="137268" y="13891"/>
                  <a:pt x="124897" y="25381"/>
                  <a:pt x="105504" y="27843"/>
                </a:cubicBezTo>
                <a:cubicBezTo>
                  <a:pt x="85139" y="30426"/>
                  <a:pt x="65686" y="20517"/>
                  <a:pt x="46385" y="27600"/>
                </a:cubicBezTo>
                <a:cubicBezTo>
                  <a:pt x="34652" y="31885"/>
                  <a:pt x="27722" y="43709"/>
                  <a:pt x="19029" y="52676"/>
                </a:cubicBezTo>
                <a:cubicBezTo>
                  <a:pt x="13527" y="58360"/>
                  <a:pt x="7022" y="62767"/>
                  <a:pt x="1" y="65959"/>
                </a:cubicBezTo>
                <a:lnTo>
                  <a:pt x="197968" y="6595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rot="10800000">
            <a:off x="-323549" y="-459789"/>
            <a:ext cx="2600842" cy="3042133"/>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rot="10800000">
            <a:off x="7662081" y="-577738"/>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rot="10800000">
            <a:off x="5753914" y="-550000"/>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rot="10800000">
            <a:off x="7477982" y="-550000"/>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rot="10800000">
            <a:off x="6914751" y="3428910"/>
            <a:ext cx="3221171" cy="1963643"/>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6A9E7">
            <a:alpha val="7140"/>
          </a:srgbClr>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720000" y="2344400"/>
            <a:ext cx="7704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2996550" y="1502600"/>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5" name="Google Shape;25;p3"/>
          <p:cNvSpPr/>
          <p:nvPr/>
        </p:nvSpPr>
        <p:spPr>
          <a:xfrm rot="-5400000">
            <a:off x="5038149" y="-109009"/>
            <a:ext cx="4714425" cy="448394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6050126" y="-494318"/>
            <a:ext cx="3183457" cy="3723602"/>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7829613" y="173953"/>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5400000">
            <a:off x="263245" y="-1358480"/>
            <a:ext cx="3567473" cy="4203974"/>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2117939" y="1205889"/>
            <a:ext cx="6324034" cy="2907285"/>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5400000">
            <a:off x="-562154" y="-349897"/>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4"/>
          <p:cNvSpPr txBox="1">
            <a:spLocks noGrp="1"/>
          </p:cNvSpPr>
          <p:nvPr>
            <p:ph type="body" idx="1"/>
          </p:nvPr>
        </p:nvSpPr>
        <p:spPr>
          <a:xfrm>
            <a:off x="720000" y="1152475"/>
            <a:ext cx="7704000" cy="572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34" name="Google Shape;34;p4"/>
          <p:cNvSpPr/>
          <p:nvPr/>
        </p:nvSpPr>
        <p:spPr>
          <a:xfrm flipH="1">
            <a:off x="-2459185" y="-440035"/>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flipH="1">
            <a:off x="7382950" y="3090576"/>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p:nvPr/>
        </p:nvSpPr>
        <p:spPr>
          <a:xfrm>
            <a:off x="5374782" y="-402610"/>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ubTitle" idx="1"/>
          </p:nvPr>
        </p:nvSpPr>
        <p:spPr>
          <a:xfrm>
            <a:off x="1290763" y="2574925"/>
            <a:ext cx="2907600" cy="713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a:solidFill>
                  <a:schemeClr val="dk1"/>
                </a:solidFill>
                <a:latin typeface="Comfortaa"/>
                <a:ea typeface="Comfortaa"/>
                <a:cs typeface="Comfortaa"/>
                <a:sym typeface="Comfortaa"/>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9" name="Google Shape;39;p5"/>
          <p:cNvSpPr txBox="1">
            <a:spLocks noGrp="1"/>
          </p:cNvSpPr>
          <p:nvPr>
            <p:ph type="subTitle" idx="2"/>
          </p:nvPr>
        </p:nvSpPr>
        <p:spPr>
          <a:xfrm>
            <a:off x="4945638" y="25749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dk1"/>
                </a:solidFill>
                <a:latin typeface="Comfortaa"/>
                <a:ea typeface="Comfortaa"/>
                <a:cs typeface="Comfortaa"/>
                <a:sym typeface="Comfortaa"/>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0" name="Google Shape;40;p5"/>
          <p:cNvSpPr txBox="1">
            <a:spLocks noGrp="1"/>
          </p:cNvSpPr>
          <p:nvPr>
            <p:ph type="subTitle" idx="3"/>
          </p:nvPr>
        </p:nvSpPr>
        <p:spPr>
          <a:xfrm>
            <a:off x="1290763" y="31889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 name="Google Shape;41;p5"/>
          <p:cNvSpPr txBox="1">
            <a:spLocks noGrp="1"/>
          </p:cNvSpPr>
          <p:nvPr>
            <p:ph type="subTitle" idx="4"/>
          </p:nvPr>
        </p:nvSpPr>
        <p:spPr>
          <a:xfrm>
            <a:off x="4945638" y="31889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 name="Google Shape;42;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 name="Google Shape;43;p5"/>
          <p:cNvSpPr/>
          <p:nvPr/>
        </p:nvSpPr>
        <p:spPr>
          <a:xfrm>
            <a:off x="5156207" y="-733135"/>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242112" y="320695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5" name="Google Shape;45;p5"/>
          <p:cNvSpPr/>
          <p:nvPr/>
        </p:nvSpPr>
        <p:spPr>
          <a:xfrm>
            <a:off x="-209260" y="3466325"/>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6"/>
          <p:cNvSpPr/>
          <p:nvPr/>
        </p:nvSpPr>
        <p:spPr>
          <a:xfrm flipH="1">
            <a:off x="6531075" y="3775775"/>
            <a:ext cx="3566200" cy="1412675"/>
          </a:xfrm>
          <a:custGeom>
            <a:avLst/>
            <a:gdLst/>
            <a:ahLst/>
            <a:cxnLst/>
            <a:rect l="l" t="t" r="r" b="b"/>
            <a:pathLst>
              <a:path w="142648" h="56507" extrusionOk="0">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0800000" flipH="1">
            <a:off x="-126075" y="-872275"/>
            <a:ext cx="2176350" cy="2564650"/>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10800000" flipH="1">
            <a:off x="-858150" y="-225625"/>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 Tittle Only 1">
  <p:cSld name="TITLE_ONLY_1">
    <p:spTree>
      <p:nvGrpSpPr>
        <p:cNvPr id="1" name="Shape 51"/>
        <p:cNvGrpSpPr/>
        <p:nvPr/>
      </p:nvGrpSpPr>
      <p:grpSpPr>
        <a:xfrm>
          <a:off x="0" y="0"/>
          <a:ext cx="0" cy="0"/>
          <a:chOff x="0" y="0"/>
          <a:chExt cx="0" cy="0"/>
        </a:xfrm>
      </p:grpSpPr>
      <p:sp>
        <p:nvSpPr>
          <p:cNvPr id="52" name="Google Shape;52;p7"/>
          <p:cNvSpPr/>
          <p:nvPr/>
        </p:nvSpPr>
        <p:spPr>
          <a:xfrm>
            <a:off x="6053282" y="-402610"/>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 name="Google Shape;54;p7"/>
          <p:cNvSpPr/>
          <p:nvPr/>
        </p:nvSpPr>
        <p:spPr>
          <a:xfrm rot="10800000">
            <a:off x="7074850" y="-62625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 Tittle Only 3">
  <p:cSld name="TITLE_ONLY_1_1_1">
    <p:bg>
      <p:bgPr>
        <a:solidFill>
          <a:srgbClr val="46A9E7">
            <a:alpha val="7140"/>
          </a:srgbClr>
        </a:solidFill>
        <a:effectLst/>
      </p:bgPr>
    </p:bg>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 name="Google Shape;61;p9"/>
          <p:cNvSpPr/>
          <p:nvPr/>
        </p:nvSpPr>
        <p:spPr>
          <a:xfrm>
            <a:off x="6284300" y="1801460"/>
            <a:ext cx="3851622" cy="366332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7535080" y="2295937"/>
            <a:ext cx="2600842" cy="3042133"/>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257186" y="2619003"/>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a:off x="-209260" y="3090576"/>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 name="Google Shape;67;p10"/>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46A9E7">
            <a:alpha val="714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3500"/>
              <a:buFont typeface="Comfortaa"/>
              <a:buNone/>
              <a:defRPr sz="3500">
                <a:solidFill>
                  <a:schemeClr val="accent1"/>
                </a:solidFill>
                <a:latin typeface="Comfortaa"/>
                <a:ea typeface="Comfortaa"/>
                <a:cs typeface="Comfortaa"/>
                <a:sym typeface="Comfortaa"/>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Anaheim"/>
              <a:buChar char="●"/>
              <a:defRPr>
                <a:solidFill>
                  <a:schemeClr val="dk2"/>
                </a:solidFill>
                <a:latin typeface="Anaheim"/>
                <a:ea typeface="Anaheim"/>
                <a:cs typeface="Anaheim"/>
                <a:sym typeface="Anaheim"/>
              </a:defRPr>
            </a:lvl1pPr>
            <a:lvl2pPr marL="914400" lvl="1"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2pPr>
            <a:lvl3pPr marL="1371600" lvl="2"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3pPr>
            <a:lvl4pPr marL="1828800" lvl="3"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4pPr>
            <a:lvl5pPr marL="2286000" lvl="4"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5pPr>
            <a:lvl6pPr marL="2743200" lvl="5"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6pPr>
            <a:lvl7pPr marL="3200400" lvl="6"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7pPr>
            <a:lvl8pPr marL="3657600" lvl="7"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8pPr>
            <a:lvl9pPr marL="4114800" lvl="8" indent="-317500">
              <a:lnSpc>
                <a:spcPct val="115000"/>
              </a:lnSpc>
              <a:spcBef>
                <a:spcPts val="1600"/>
              </a:spcBef>
              <a:spcAft>
                <a:spcPts val="1600"/>
              </a:spcAft>
              <a:buClr>
                <a:schemeClr val="dk2"/>
              </a:buClr>
              <a:buSzPts val="1400"/>
              <a:buFont typeface="Anaheim"/>
              <a:buChar char="■"/>
              <a:defRPr>
                <a:solidFill>
                  <a:schemeClr val="dk2"/>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ctrTitle"/>
          </p:nvPr>
        </p:nvSpPr>
        <p:spPr>
          <a:xfrm>
            <a:off x="1533650" y="1187000"/>
            <a:ext cx="6832200" cy="2358000"/>
          </a:xfrm>
          <a:prstGeom prst="rect">
            <a:avLst/>
          </a:prstGeom>
        </p:spPr>
        <p:txBody>
          <a:bodyPr spcFirstLastPara="1" wrap="square" lIns="91425" tIns="91425" rIns="91425" bIns="91425" anchor="ctr" anchorCtr="0">
            <a:noAutofit/>
          </a:bodyPr>
          <a:lstStyle/>
          <a:p>
            <a:pPr algn="l" fontAlgn="base"/>
            <a:r>
              <a:rPr lang="en-US" dirty="0">
                <a:solidFill>
                  <a:schemeClr val="dk1"/>
                </a:solidFill>
              </a:rPr>
              <a:t>Predicting how football game will be end</a:t>
            </a:r>
          </a:p>
        </p:txBody>
      </p:sp>
      <p:sp>
        <p:nvSpPr>
          <p:cNvPr id="98" name="Google Shape;98;p18"/>
          <p:cNvSpPr txBox="1">
            <a:spLocks noGrp="1"/>
          </p:cNvSpPr>
          <p:nvPr>
            <p:ph type="subTitle" idx="1"/>
          </p:nvPr>
        </p:nvSpPr>
        <p:spPr>
          <a:xfrm>
            <a:off x="2921000" y="3497359"/>
            <a:ext cx="488188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 u="sng" dirty="0"/>
          </a:p>
          <a:p>
            <a:pPr marL="0" lvl="0" indent="0" algn="l" rtl="0">
              <a:spcBef>
                <a:spcPts val="0"/>
              </a:spcBef>
              <a:spcAft>
                <a:spcPts val="0"/>
              </a:spcAft>
              <a:buNone/>
            </a:pPr>
            <a:endParaRPr lang="en" u="sng" dirty="0"/>
          </a:p>
          <a:p>
            <a:pPr marL="0" lvl="0" indent="0" algn="l" rtl="0">
              <a:spcBef>
                <a:spcPts val="0"/>
              </a:spcBef>
              <a:spcAft>
                <a:spcPts val="0"/>
              </a:spcAft>
              <a:buNone/>
            </a:pPr>
            <a:endParaRPr lang="en" u="sng" dirty="0"/>
          </a:p>
          <a:p>
            <a:pPr marL="0" lvl="0" indent="0" algn="l" rtl="0">
              <a:spcBef>
                <a:spcPts val="0"/>
              </a:spcBef>
              <a:spcAft>
                <a:spcPts val="0"/>
              </a:spcAft>
              <a:buNone/>
            </a:pPr>
            <a:r>
              <a:rPr lang="en" u="sng" dirty="0"/>
              <a:t>Presented by:</a:t>
            </a:r>
          </a:p>
          <a:p>
            <a:pPr marL="0" lvl="0" indent="0" algn="l" rtl="0">
              <a:spcBef>
                <a:spcPts val="0"/>
              </a:spcBef>
              <a:spcAft>
                <a:spcPts val="0"/>
              </a:spcAft>
              <a:buNone/>
            </a:pPr>
            <a:r>
              <a:rPr lang="en-US" dirty="0"/>
              <a:t>Dima Girya</a:t>
            </a:r>
            <a:endParaRPr lang="en" dirty="0"/>
          </a:p>
          <a:p>
            <a:pPr marL="0" indent="0" algn="l"/>
            <a:r>
              <a:rPr lang="en-US" dirty="0" err="1"/>
              <a:t>Snir</a:t>
            </a:r>
            <a:r>
              <a:rPr lang="en-US" dirty="0"/>
              <a:t> </a:t>
            </a:r>
            <a:r>
              <a:rPr lang="en-US" dirty="0" err="1"/>
              <a:t>Okashi</a:t>
            </a:r>
            <a:endParaRPr lang="en-US" dirty="0"/>
          </a:p>
          <a:p>
            <a:pPr marL="0" indent="0" algn="l"/>
            <a:endParaRPr lang="en-US" dirty="0"/>
          </a:p>
          <a:p>
            <a:pPr marL="0" indent="0" algn="l"/>
            <a:r>
              <a:rPr lang="en-US" dirty="0"/>
              <a:t>https://github.com/DimaGirya/FootballPreditionML</a:t>
            </a:r>
            <a:endParaRPr lang="en" dirty="0"/>
          </a:p>
          <a:p>
            <a:pPr marL="0" indent="0" algn="l"/>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BC5B-630A-C72F-4318-2B96928C3D78}"/>
              </a:ext>
            </a:extLst>
          </p:cNvPr>
          <p:cNvSpPr>
            <a:spLocks noGrp="1"/>
          </p:cNvSpPr>
          <p:nvPr>
            <p:ph type="title"/>
          </p:nvPr>
        </p:nvSpPr>
        <p:spPr/>
        <p:txBody>
          <a:bodyPr/>
          <a:lstStyle/>
          <a:p>
            <a:r>
              <a:rPr lang="en-US" dirty="0"/>
              <a:t>Visualization of data</a:t>
            </a:r>
          </a:p>
        </p:txBody>
      </p:sp>
      <p:pic>
        <p:nvPicPr>
          <p:cNvPr id="4" name="Picture 3" descr="A graph of a normal distribution&#10;&#10;Description automatically generated">
            <a:extLst>
              <a:ext uri="{FF2B5EF4-FFF2-40B4-BE49-F238E27FC236}">
                <a16:creationId xmlns:a16="http://schemas.microsoft.com/office/drawing/2014/main" id="{B98F2C2D-03C5-2DD3-E997-1FFD2B24B277}"/>
              </a:ext>
            </a:extLst>
          </p:cNvPr>
          <p:cNvPicPr>
            <a:picLocks noChangeAspect="1"/>
          </p:cNvPicPr>
          <p:nvPr/>
        </p:nvPicPr>
        <p:blipFill>
          <a:blip r:embed="rId2"/>
          <a:stretch>
            <a:fillRect/>
          </a:stretch>
        </p:blipFill>
        <p:spPr>
          <a:xfrm>
            <a:off x="720000" y="1017725"/>
            <a:ext cx="2772708" cy="2079531"/>
          </a:xfrm>
          <a:prstGeom prst="rect">
            <a:avLst/>
          </a:prstGeom>
        </p:spPr>
      </p:pic>
      <p:pic>
        <p:nvPicPr>
          <p:cNvPr id="6" name="Picture 5" descr="A graph of a number of attacks&#10;&#10;Description automatically generated">
            <a:extLst>
              <a:ext uri="{FF2B5EF4-FFF2-40B4-BE49-F238E27FC236}">
                <a16:creationId xmlns:a16="http://schemas.microsoft.com/office/drawing/2014/main" id="{6B8A0E18-C73F-8595-08AC-B15D8DBFD32B}"/>
              </a:ext>
            </a:extLst>
          </p:cNvPr>
          <p:cNvPicPr>
            <a:picLocks noChangeAspect="1"/>
          </p:cNvPicPr>
          <p:nvPr/>
        </p:nvPicPr>
        <p:blipFill>
          <a:blip r:embed="rId3"/>
          <a:stretch>
            <a:fillRect/>
          </a:stretch>
        </p:blipFill>
        <p:spPr>
          <a:xfrm>
            <a:off x="3492708" y="1017725"/>
            <a:ext cx="2772708" cy="2079531"/>
          </a:xfrm>
          <a:prstGeom prst="rect">
            <a:avLst/>
          </a:prstGeom>
        </p:spPr>
      </p:pic>
      <p:pic>
        <p:nvPicPr>
          <p:cNvPr id="8" name="Picture 7" descr="A graph of a number of points&#10;&#10;Description automatically generated with medium confidence">
            <a:extLst>
              <a:ext uri="{FF2B5EF4-FFF2-40B4-BE49-F238E27FC236}">
                <a16:creationId xmlns:a16="http://schemas.microsoft.com/office/drawing/2014/main" id="{96C4B79A-9D16-8C3C-DBAA-4E2511092D8F}"/>
              </a:ext>
            </a:extLst>
          </p:cNvPr>
          <p:cNvPicPr>
            <a:picLocks noChangeAspect="1"/>
          </p:cNvPicPr>
          <p:nvPr/>
        </p:nvPicPr>
        <p:blipFill>
          <a:blip r:embed="rId4"/>
          <a:stretch>
            <a:fillRect/>
          </a:stretch>
        </p:blipFill>
        <p:spPr>
          <a:xfrm>
            <a:off x="6265416" y="1017725"/>
            <a:ext cx="2772708" cy="2079531"/>
          </a:xfrm>
          <a:prstGeom prst="rect">
            <a:avLst/>
          </a:prstGeom>
        </p:spPr>
      </p:pic>
      <p:pic>
        <p:nvPicPr>
          <p:cNvPr id="10" name="Picture 9" descr="A graph of a graph&#10;&#10;Description automatically generated">
            <a:extLst>
              <a:ext uri="{FF2B5EF4-FFF2-40B4-BE49-F238E27FC236}">
                <a16:creationId xmlns:a16="http://schemas.microsoft.com/office/drawing/2014/main" id="{AC06B296-74F7-3FA3-FA37-DA852923198D}"/>
              </a:ext>
            </a:extLst>
          </p:cNvPr>
          <p:cNvPicPr>
            <a:picLocks noChangeAspect="1"/>
          </p:cNvPicPr>
          <p:nvPr/>
        </p:nvPicPr>
        <p:blipFill>
          <a:blip r:embed="rId5"/>
          <a:stretch>
            <a:fillRect/>
          </a:stretch>
        </p:blipFill>
        <p:spPr>
          <a:xfrm>
            <a:off x="720001" y="3097256"/>
            <a:ext cx="2772708" cy="2030275"/>
          </a:xfrm>
          <a:prstGeom prst="rect">
            <a:avLst/>
          </a:prstGeom>
        </p:spPr>
      </p:pic>
      <p:pic>
        <p:nvPicPr>
          <p:cNvPr id="12" name="Picture 11" descr="A graph of a normal distribution&#10;&#10;Description automatically generated">
            <a:extLst>
              <a:ext uri="{FF2B5EF4-FFF2-40B4-BE49-F238E27FC236}">
                <a16:creationId xmlns:a16="http://schemas.microsoft.com/office/drawing/2014/main" id="{0FD1F2E2-D825-D1F8-2A27-33A4E16DDBBB}"/>
              </a:ext>
            </a:extLst>
          </p:cNvPr>
          <p:cNvPicPr>
            <a:picLocks noChangeAspect="1"/>
          </p:cNvPicPr>
          <p:nvPr/>
        </p:nvPicPr>
        <p:blipFill>
          <a:blip r:embed="rId6"/>
          <a:stretch>
            <a:fillRect/>
          </a:stretch>
        </p:blipFill>
        <p:spPr>
          <a:xfrm>
            <a:off x="3492707" y="3097255"/>
            <a:ext cx="2707033" cy="2030275"/>
          </a:xfrm>
          <a:prstGeom prst="rect">
            <a:avLst/>
          </a:prstGeom>
        </p:spPr>
      </p:pic>
      <p:pic>
        <p:nvPicPr>
          <p:cNvPr id="14" name="Picture 13" descr="A graph of a number of objects&#10;&#10;Description automatically generated with medium confidence">
            <a:extLst>
              <a:ext uri="{FF2B5EF4-FFF2-40B4-BE49-F238E27FC236}">
                <a16:creationId xmlns:a16="http://schemas.microsoft.com/office/drawing/2014/main" id="{0CF312BD-B9B2-418B-EF2D-65F6FE20B899}"/>
              </a:ext>
            </a:extLst>
          </p:cNvPr>
          <p:cNvPicPr>
            <a:picLocks noChangeAspect="1"/>
          </p:cNvPicPr>
          <p:nvPr/>
        </p:nvPicPr>
        <p:blipFill>
          <a:blip r:embed="rId7"/>
          <a:stretch>
            <a:fillRect/>
          </a:stretch>
        </p:blipFill>
        <p:spPr>
          <a:xfrm>
            <a:off x="6199738" y="3063969"/>
            <a:ext cx="2838386" cy="2079531"/>
          </a:xfrm>
          <a:prstGeom prst="rect">
            <a:avLst/>
          </a:prstGeom>
        </p:spPr>
      </p:pic>
    </p:spTree>
    <p:extLst>
      <p:ext uri="{BB962C8B-B14F-4D97-AF65-F5344CB8AC3E}">
        <p14:creationId xmlns:p14="http://schemas.microsoft.com/office/powerpoint/2010/main" val="2268137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9E06-B699-0CBC-4C54-126DAE8DF855}"/>
              </a:ext>
            </a:extLst>
          </p:cNvPr>
          <p:cNvSpPr>
            <a:spLocks noGrp="1"/>
          </p:cNvSpPr>
          <p:nvPr>
            <p:ph type="title"/>
          </p:nvPr>
        </p:nvSpPr>
        <p:spPr/>
        <p:txBody>
          <a:bodyPr/>
          <a:lstStyle/>
          <a:p>
            <a:endParaRPr lang="en-US" dirty="0"/>
          </a:p>
        </p:txBody>
      </p:sp>
      <p:pic>
        <p:nvPicPr>
          <p:cNvPr id="4" name="Picture 3" descr="A screenshot of a computer screen&#10;&#10;Description automatically generated">
            <a:extLst>
              <a:ext uri="{FF2B5EF4-FFF2-40B4-BE49-F238E27FC236}">
                <a16:creationId xmlns:a16="http://schemas.microsoft.com/office/drawing/2014/main" id="{CEB8A418-BC3A-51D0-3E72-9DA2934AD8B1}"/>
              </a:ext>
            </a:extLst>
          </p:cNvPr>
          <p:cNvPicPr>
            <a:picLocks noChangeAspect="1"/>
          </p:cNvPicPr>
          <p:nvPr/>
        </p:nvPicPr>
        <p:blipFill>
          <a:blip r:embed="rId2"/>
          <a:stretch>
            <a:fillRect/>
          </a:stretch>
        </p:blipFill>
        <p:spPr>
          <a:xfrm>
            <a:off x="720000" y="445025"/>
            <a:ext cx="7704000" cy="4698475"/>
          </a:xfrm>
          <a:prstGeom prst="rect">
            <a:avLst/>
          </a:prstGeom>
        </p:spPr>
      </p:pic>
    </p:spTree>
    <p:extLst>
      <p:ext uri="{BB962C8B-B14F-4D97-AF65-F5344CB8AC3E}">
        <p14:creationId xmlns:p14="http://schemas.microsoft.com/office/powerpoint/2010/main" val="633375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ctrTitle"/>
          </p:nvPr>
        </p:nvSpPr>
        <p:spPr>
          <a:xfrm>
            <a:off x="1533650" y="1187000"/>
            <a:ext cx="6832200" cy="2358000"/>
          </a:xfrm>
          <a:prstGeom prst="rect">
            <a:avLst/>
          </a:prstGeom>
        </p:spPr>
        <p:txBody>
          <a:bodyPr spcFirstLastPara="1" wrap="square" lIns="91425" tIns="91425" rIns="91425" bIns="91425" anchor="ctr" anchorCtr="0">
            <a:noAutofit/>
          </a:bodyPr>
          <a:lstStyle/>
          <a:p>
            <a:pPr algn="l" fontAlgn="base"/>
            <a:r>
              <a:rPr lang="en-US" dirty="0">
                <a:solidFill>
                  <a:schemeClr val="dk1"/>
                </a:solidFill>
              </a:rPr>
              <a:t>Data Pre Processing</a:t>
            </a:r>
          </a:p>
        </p:txBody>
      </p:sp>
    </p:spTree>
    <p:extLst>
      <p:ext uri="{BB962C8B-B14F-4D97-AF65-F5344CB8AC3E}">
        <p14:creationId xmlns:p14="http://schemas.microsoft.com/office/powerpoint/2010/main" val="3583294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Missing values</a:t>
            </a:r>
            <a:endParaRPr lang="en-US" sz="3000" dirty="0"/>
          </a:p>
        </p:txBody>
      </p:sp>
      <p:sp>
        <p:nvSpPr>
          <p:cNvPr id="104" name="Google Shape;104;p19"/>
          <p:cNvSpPr txBox="1">
            <a:spLocks noGrp="1"/>
          </p:cNvSpPr>
          <p:nvPr>
            <p:ph type="body" idx="4294967295"/>
          </p:nvPr>
        </p:nvSpPr>
        <p:spPr>
          <a:xfrm>
            <a:off x="1094509" y="813969"/>
            <a:ext cx="6740236" cy="3231559"/>
          </a:xfrm>
          <a:prstGeom prst="rect">
            <a:avLst/>
          </a:prstGeom>
        </p:spPr>
        <p:txBody>
          <a:bodyPr spcFirstLastPara="1" wrap="square" lIns="91425" tIns="91425" rIns="91425" bIns="91425" anchor="t" anchorCtr="0">
            <a:noAutofit/>
          </a:bodyPr>
          <a:lstStyle/>
          <a:p>
            <a:pPr indent="-304800">
              <a:lnSpc>
                <a:spcPct val="150000"/>
              </a:lnSpc>
              <a:buClr>
                <a:schemeClr val="dk1"/>
              </a:buClr>
              <a:buSzPts val="1200"/>
            </a:pPr>
            <a:endParaRPr lang="en-US" sz="1600" dirty="0">
              <a:solidFill>
                <a:schemeClr val="dk1"/>
              </a:solidFill>
            </a:endParaRPr>
          </a:p>
          <a:p>
            <a:pPr indent="-304800">
              <a:lnSpc>
                <a:spcPct val="150000"/>
              </a:lnSpc>
              <a:buClr>
                <a:schemeClr val="dk1"/>
              </a:buClr>
              <a:buSzPts val="1200"/>
            </a:pPr>
            <a:r>
              <a:rPr lang="en-US" sz="1600" dirty="0">
                <a:solidFill>
                  <a:schemeClr val="dk1"/>
                </a:solidFill>
              </a:rPr>
              <a:t>In 4,362 records, data regarding the weather was missing, so we decided not to use weather features due to their weak influence on the target and missing data.</a:t>
            </a:r>
          </a:p>
          <a:p>
            <a:pPr indent="-304800">
              <a:lnSpc>
                <a:spcPct val="150000"/>
              </a:lnSpc>
              <a:buClr>
                <a:schemeClr val="dk1"/>
              </a:buClr>
              <a:buSzPts val="1200"/>
            </a:pPr>
            <a:r>
              <a:rPr lang="en-US" sz="1600" dirty="0">
                <a:solidFill>
                  <a:schemeClr val="dk1"/>
                </a:solidFill>
              </a:rPr>
              <a:t>Data on local or visitor team scores was missing in some records. Upon investigation, we determined that this was because there were no goals scored by either the local or visitor teams in these matches, so these values were set to 0.</a:t>
            </a:r>
          </a:p>
        </p:txBody>
      </p:sp>
    </p:spTree>
    <p:extLst>
      <p:ext uri="{BB962C8B-B14F-4D97-AF65-F5344CB8AC3E}">
        <p14:creationId xmlns:p14="http://schemas.microsoft.com/office/powerpoint/2010/main" val="2610651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Normalization</a:t>
            </a:r>
          </a:p>
        </p:txBody>
      </p:sp>
      <p:sp>
        <p:nvSpPr>
          <p:cNvPr id="104" name="Google Shape;104;p19"/>
          <p:cNvSpPr txBox="1">
            <a:spLocks noGrp="1"/>
          </p:cNvSpPr>
          <p:nvPr>
            <p:ph type="body" idx="4294967295"/>
          </p:nvPr>
        </p:nvSpPr>
        <p:spPr>
          <a:xfrm>
            <a:off x="1094509" y="813969"/>
            <a:ext cx="6740236" cy="3231559"/>
          </a:xfrm>
          <a:prstGeom prst="rect">
            <a:avLst/>
          </a:prstGeom>
        </p:spPr>
        <p:txBody>
          <a:bodyPr spcFirstLastPara="1" wrap="square" lIns="91425" tIns="91425" rIns="91425" bIns="91425" anchor="t" anchorCtr="0">
            <a:noAutofit/>
          </a:bodyPr>
          <a:lstStyle/>
          <a:p>
            <a:pPr indent="-304800">
              <a:lnSpc>
                <a:spcPct val="150000"/>
              </a:lnSpc>
              <a:buClr>
                <a:schemeClr val="dk1"/>
              </a:buClr>
              <a:buSzPts val="1200"/>
            </a:pPr>
            <a:r>
              <a:rPr lang="en-US" sz="1600" dirty="0">
                <a:solidFill>
                  <a:schemeClr val="dk1"/>
                </a:solidFill>
              </a:rPr>
              <a:t>Wins columns was divide to number of previous matches (10) to scale from 0 to 1</a:t>
            </a:r>
          </a:p>
          <a:p>
            <a:pPr indent="-304800">
              <a:lnSpc>
                <a:spcPct val="150000"/>
              </a:lnSpc>
              <a:buClr>
                <a:schemeClr val="dk1"/>
              </a:buClr>
              <a:buSzPts val="1200"/>
            </a:pPr>
            <a:r>
              <a:rPr lang="en-US" sz="1600" dirty="0">
                <a:solidFill>
                  <a:schemeClr val="dk1"/>
                </a:solidFill>
              </a:rPr>
              <a:t>Balance fields are derived from negative values if the local team has less than the visitor team's statistics, or positive if the local team has more statistics than the visitor team. Different fields have different ranges, so we implemented a custom normalization method to scale from -1 to 1</a:t>
            </a:r>
          </a:p>
          <a:p>
            <a:pPr indent="-304800">
              <a:lnSpc>
                <a:spcPct val="150000"/>
              </a:lnSpc>
              <a:buClr>
                <a:schemeClr val="dk1"/>
              </a:buClr>
              <a:buSzPts val="1200"/>
            </a:pPr>
            <a:endParaRPr lang="en-US" dirty="0">
              <a:solidFill>
                <a:schemeClr val="dk1"/>
              </a:solidFill>
            </a:endParaRPr>
          </a:p>
          <a:p>
            <a:pPr indent="-304800">
              <a:lnSpc>
                <a:spcPct val="150000"/>
              </a:lnSpc>
              <a:buClr>
                <a:schemeClr val="dk1"/>
              </a:buClr>
              <a:buSzPts val="1200"/>
            </a:pPr>
            <a:endParaRPr lang="en-US" sz="1600" dirty="0">
              <a:solidFill>
                <a:schemeClr val="dk1"/>
              </a:solidFill>
            </a:endParaRPr>
          </a:p>
        </p:txBody>
      </p:sp>
    </p:spTree>
    <p:extLst>
      <p:ext uri="{BB962C8B-B14F-4D97-AF65-F5344CB8AC3E}">
        <p14:creationId xmlns:p14="http://schemas.microsoft.com/office/powerpoint/2010/main" val="1945373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Normalization</a:t>
            </a:r>
          </a:p>
        </p:txBody>
      </p:sp>
      <p:sp>
        <p:nvSpPr>
          <p:cNvPr id="104" name="Google Shape;104;p19"/>
          <p:cNvSpPr txBox="1">
            <a:spLocks noGrp="1"/>
          </p:cNvSpPr>
          <p:nvPr>
            <p:ph type="body" idx="4294967295"/>
          </p:nvPr>
        </p:nvSpPr>
        <p:spPr>
          <a:xfrm>
            <a:off x="1094509" y="813969"/>
            <a:ext cx="6740236" cy="3231559"/>
          </a:xfrm>
          <a:prstGeom prst="rect">
            <a:avLst/>
          </a:prstGeom>
        </p:spPr>
        <p:txBody>
          <a:bodyPr spcFirstLastPara="1" wrap="square" lIns="91425" tIns="91425" rIns="91425" bIns="91425" anchor="t" anchorCtr="0">
            <a:noAutofit/>
          </a:bodyPr>
          <a:lstStyle/>
          <a:p>
            <a:pPr indent="-304800">
              <a:lnSpc>
                <a:spcPct val="150000"/>
              </a:lnSpc>
              <a:buClr>
                <a:schemeClr val="dk1"/>
              </a:buClr>
              <a:buSzPts val="1200"/>
            </a:pPr>
            <a:endParaRPr lang="en-US" dirty="0">
              <a:solidFill>
                <a:schemeClr val="dk1"/>
              </a:solidFill>
            </a:endParaRPr>
          </a:p>
          <a:p>
            <a:pPr indent="-304800">
              <a:lnSpc>
                <a:spcPct val="150000"/>
              </a:lnSpc>
              <a:buClr>
                <a:schemeClr val="dk1"/>
              </a:buClr>
              <a:buSzPts val="1200"/>
            </a:pPr>
            <a:endParaRPr lang="en-US" sz="1600" dirty="0">
              <a:solidFill>
                <a:schemeClr val="dk1"/>
              </a:solidFill>
            </a:endParaRPr>
          </a:p>
        </p:txBody>
      </p:sp>
      <p:pic>
        <p:nvPicPr>
          <p:cNvPr id="5" name="Picture 4" descr="A screen shot of a computer program&#10;&#10;Description automatically generated">
            <a:extLst>
              <a:ext uri="{FF2B5EF4-FFF2-40B4-BE49-F238E27FC236}">
                <a16:creationId xmlns:a16="http://schemas.microsoft.com/office/drawing/2014/main" id="{F942EFD3-97D5-6EDA-F3F1-96A517394006}"/>
              </a:ext>
            </a:extLst>
          </p:cNvPr>
          <p:cNvPicPr>
            <a:picLocks noChangeAspect="1"/>
          </p:cNvPicPr>
          <p:nvPr/>
        </p:nvPicPr>
        <p:blipFill>
          <a:blip r:embed="rId3"/>
          <a:stretch>
            <a:fillRect/>
          </a:stretch>
        </p:blipFill>
        <p:spPr>
          <a:xfrm>
            <a:off x="1068718" y="1097971"/>
            <a:ext cx="7006564" cy="3119261"/>
          </a:xfrm>
          <a:prstGeom prst="rect">
            <a:avLst/>
          </a:prstGeom>
        </p:spPr>
      </p:pic>
    </p:spTree>
    <p:extLst>
      <p:ext uri="{BB962C8B-B14F-4D97-AF65-F5344CB8AC3E}">
        <p14:creationId xmlns:p14="http://schemas.microsoft.com/office/powerpoint/2010/main" val="2329887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ctrTitle"/>
          </p:nvPr>
        </p:nvSpPr>
        <p:spPr>
          <a:xfrm>
            <a:off x="1533650" y="1187000"/>
            <a:ext cx="6832200" cy="2358000"/>
          </a:xfrm>
          <a:prstGeom prst="rect">
            <a:avLst/>
          </a:prstGeom>
        </p:spPr>
        <p:txBody>
          <a:bodyPr spcFirstLastPara="1" wrap="square" lIns="91425" tIns="91425" rIns="91425" bIns="91425" anchor="ctr" anchorCtr="0">
            <a:noAutofit/>
          </a:bodyPr>
          <a:lstStyle/>
          <a:p>
            <a:pPr algn="l" fontAlgn="base"/>
            <a:r>
              <a:rPr lang="en-US" dirty="0">
                <a:solidFill>
                  <a:schemeClr val="dk1"/>
                </a:solidFill>
              </a:rPr>
              <a:t>Model training</a:t>
            </a:r>
          </a:p>
        </p:txBody>
      </p:sp>
    </p:spTree>
    <p:extLst>
      <p:ext uri="{BB962C8B-B14F-4D97-AF65-F5344CB8AC3E}">
        <p14:creationId xmlns:p14="http://schemas.microsoft.com/office/powerpoint/2010/main" val="3466606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Problem of strong base model</a:t>
            </a:r>
            <a:endParaRPr lang="en-US" sz="3000" dirty="0"/>
          </a:p>
        </p:txBody>
      </p:sp>
      <p:sp>
        <p:nvSpPr>
          <p:cNvPr id="104" name="Google Shape;104;p19"/>
          <p:cNvSpPr txBox="1">
            <a:spLocks noGrp="1"/>
          </p:cNvSpPr>
          <p:nvPr>
            <p:ph type="body" idx="4294967295"/>
          </p:nvPr>
        </p:nvSpPr>
        <p:spPr>
          <a:xfrm>
            <a:off x="1094509" y="813969"/>
            <a:ext cx="6740236" cy="3231559"/>
          </a:xfrm>
          <a:prstGeom prst="rect">
            <a:avLst/>
          </a:prstGeom>
        </p:spPr>
        <p:txBody>
          <a:bodyPr spcFirstLastPara="1" wrap="square" lIns="91425" tIns="91425" rIns="91425" bIns="91425" anchor="t" anchorCtr="0">
            <a:noAutofit/>
          </a:bodyPr>
          <a:lstStyle/>
          <a:p>
            <a:pPr indent="-304800">
              <a:lnSpc>
                <a:spcPct val="150000"/>
              </a:lnSpc>
              <a:buClr>
                <a:schemeClr val="dk1"/>
              </a:buClr>
              <a:buSzPts val="1200"/>
            </a:pPr>
            <a:endParaRPr lang="en-US" sz="1600" dirty="0">
              <a:solidFill>
                <a:schemeClr val="dk1"/>
              </a:solidFill>
            </a:endParaRPr>
          </a:p>
          <a:p>
            <a:pPr indent="-304800">
              <a:lnSpc>
                <a:spcPct val="150000"/>
              </a:lnSpc>
              <a:buClr>
                <a:schemeClr val="dk1"/>
              </a:buClr>
              <a:buSzPts val="1200"/>
            </a:pPr>
            <a:r>
              <a:rPr lang="en-US" sz="1600" dirty="0">
                <a:solidFill>
                  <a:schemeClr val="dk1"/>
                </a:solidFill>
              </a:rPr>
              <a:t>Most models during training received similar or slightly lower results than the base model</a:t>
            </a:r>
          </a:p>
          <a:p>
            <a:pPr indent="-304800">
              <a:lnSpc>
                <a:spcPct val="150000"/>
              </a:lnSpc>
              <a:buClr>
                <a:schemeClr val="dk1"/>
              </a:buClr>
              <a:buSzPts val="1200"/>
            </a:pPr>
            <a:r>
              <a:rPr lang="en-US" sz="1600" dirty="0">
                <a:solidFill>
                  <a:schemeClr val="dk1"/>
                </a:solidFill>
              </a:rPr>
              <a:t>Only a few combinations of hyperparameters and features give results more than the base model, with a maximum improvement of 0.1%.</a:t>
            </a:r>
          </a:p>
          <a:p>
            <a:pPr indent="-304800">
              <a:lnSpc>
                <a:spcPct val="150000"/>
              </a:lnSpc>
              <a:buClr>
                <a:schemeClr val="dk1"/>
              </a:buClr>
              <a:buSzPts val="1200"/>
            </a:pPr>
            <a:endParaRPr lang="en-US" sz="1600" dirty="0">
              <a:solidFill>
                <a:schemeClr val="dk1"/>
              </a:solidFill>
            </a:endParaRPr>
          </a:p>
          <a:p>
            <a:pPr indent="-304800">
              <a:lnSpc>
                <a:spcPct val="150000"/>
              </a:lnSpc>
              <a:buClr>
                <a:schemeClr val="dk1"/>
              </a:buClr>
              <a:buSzPts val="1200"/>
            </a:pPr>
            <a:endParaRPr lang="en-US" sz="1600" dirty="0">
              <a:solidFill>
                <a:schemeClr val="dk1"/>
              </a:solidFill>
            </a:endParaRPr>
          </a:p>
          <a:p>
            <a:pPr indent="-304800">
              <a:lnSpc>
                <a:spcPct val="150000"/>
              </a:lnSpc>
              <a:buClr>
                <a:schemeClr val="dk1"/>
              </a:buClr>
              <a:buSzPts val="1200"/>
            </a:pPr>
            <a:endParaRPr lang="en-US" sz="1600" dirty="0">
              <a:solidFill>
                <a:schemeClr val="dk1"/>
              </a:solidFill>
            </a:endParaRPr>
          </a:p>
          <a:p>
            <a:pPr indent="-304800">
              <a:lnSpc>
                <a:spcPct val="150000"/>
              </a:lnSpc>
              <a:buClr>
                <a:schemeClr val="dk1"/>
              </a:buClr>
              <a:buSzPts val="1200"/>
            </a:pPr>
            <a:endParaRPr lang="en-US" sz="1600" dirty="0">
              <a:solidFill>
                <a:schemeClr val="dk1"/>
              </a:solidFill>
            </a:endParaRPr>
          </a:p>
          <a:p>
            <a:pPr indent="-304800">
              <a:lnSpc>
                <a:spcPct val="150000"/>
              </a:lnSpc>
              <a:buClr>
                <a:schemeClr val="dk1"/>
              </a:buClr>
              <a:buSzPts val="1200"/>
            </a:pPr>
            <a:endParaRPr lang="en-US" sz="1600" dirty="0">
              <a:solidFill>
                <a:schemeClr val="dk1"/>
              </a:solidFill>
            </a:endParaRPr>
          </a:p>
          <a:p>
            <a:pPr indent="-304800">
              <a:lnSpc>
                <a:spcPct val="150000"/>
              </a:lnSpc>
              <a:buClr>
                <a:schemeClr val="dk1"/>
              </a:buClr>
              <a:buSzPts val="1200"/>
            </a:pPr>
            <a:endParaRPr lang="en-US" sz="1600" dirty="0">
              <a:solidFill>
                <a:schemeClr val="dk1"/>
              </a:solidFill>
            </a:endParaRPr>
          </a:p>
          <a:p>
            <a:pPr indent="-304800">
              <a:lnSpc>
                <a:spcPct val="150000"/>
              </a:lnSpc>
              <a:buClr>
                <a:schemeClr val="dk1"/>
              </a:buClr>
              <a:buSzPts val="1200"/>
            </a:pPr>
            <a:endParaRPr lang="en-US" sz="1600" dirty="0">
              <a:solidFill>
                <a:schemeClr val="dk1"/>
              </a:solidFill>
            </a:endParaRPr>
          </a:p>
        </p:txBody>
      </p:sp>
    </p:spTree>
    <p:extLst>
      <p:ext uri="{BB962C8B-B14F-4D97-AF65-F5344CB8AC3E}">
        <p14:creationId xmlns:p14="http://schemas.microsoft.com/office/powerpoint/2010/main" val="2548373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87DF-921B-439F-8D42-3C89E219CD6C}"/>
              </a:ext>
            </a:extLst>
          </p:cNvPr>
          <p:cNvSpPr>
            <a:spLocks noGrp="1"/>
          </p:cNvSpPr>
          <p:nvPr>
            <p:ph type="title"/>
          </p:nvPr>
        </p:nvSpPr>
        <p:spPr>
          <a:xfrm>
            <a:off x="720000" y="242785"/>
            <a:ext cx="7704000" cy="572700"/>
          </a:xfrm>
        </p:spPr>
        <p:txBody>
          <a:bodyPr/>
          <a:lstStyle/>
          <a:p>
            <a:r>
              <a:rPr lang="en-US" sz="3600" dirty="0"/>
              <a:t>Models – all data (minute 60)</a:t>
            </a:r>
            <a:endParaRPr lang="en-US" dirty="0"/>
          </a:p>
        </p:txBody>
      </p:sp>
      <p:graphicFrame>
        <p:nvGraphicFramePr>
          <p:cNvPr id="4" name="Table 3">
            <a:extLst>
              <a:ext uri="{FF2B5EF4-FFF2-40B4-BE49-F238E27FC236}">
                <a16:creationId xmlns:a16="http://schemas.microsoft.com/office/drawing/2014/main" id="{3697E607-43A3-367C-C37E-54B5A5FF3BC2}"/>
              </a:ext>
            </a:extLst>
          </p:cNvPr>
          <p:cNvGraphicFramePr>
            <a:graphicFrameLocks noGrp="1"/>
          </p:cNvGraphicFramePr>
          <p:nvPr>
            <p:extLst>
              <p:ext uri="{D42A27DB-BD31-4B8C-83A1-F6EECF244321}">
                <p14:modId xmlns:p14="http://schemas.microsoft.com/office/powerpoint/2010/main" val="2177048828"/>
              </p:ext>
            </p:extLst>
          </p:nvPr>
        </p:nvGraphicFramePr>
        <p:xfrm>
          <a:off x="1524000" y="1376178"/>
          <a:ext cx="6096000" cy="2966720"/>
        </p:xfrm>
        <a:graphic>
          <a:graphicData uri="http://schemas.openxmlformats.org/drawingml/2006/table">
            <a:tbl>
              <a:tblPr firstRow="1" bandRow="1">
                <a:tableStyleId>{3C2FFA5D-87B4-456A-9821-1D502468CF0F}</a:tableStyleId>
              </a:tblPr>
              <a:tblGrid>
                <a:gridCol w="3048000">
                  <a:extLst>
                    <a:ext uri="{9D8B030D-6E8A-4147-A177-3AD203B41FA5}">
                      <a16:colId xmlns:a16="http://schemas.microsoft.com/office/drawing/2014/main" val="3628798112"/>
                    </a:ext>
                  </a:extLst>
                </a:gridCol>
                <a:gridCol w="3048000">
                  <a:extLst>
                    <a:ext uri="{9D8B030D-6E8A-4147-A177-3AD203B41FA5}">
                      <a16:colId xmlns:a16="http://schemas.microsoft.com/office/drawing/2014/main" val="4278268146"/>
                    </a:ext>
                  </a:extLst>
                </a:gridCol>
              </a:tblGrid>
              <a:tr h="370840">
                <a:tc>
                  <a:txBody>
                    <a:bodyPr/>
                    <a:lstStyle/>
                    <a:p>
                      <a:pPr algn="ctr"/>
                      <a:r>
                        <a:rPr lang="en-US" dirty="0">
                          <a:latin typeface="Anaheim" panose="020B0604020202020204" charset="0"/>
                        </a:rPr>
                        <a:t>Model </a:t>
                      </a:r>
                    </a:p>
                  </a:txBody>
                  <a:tcPr anchor="ctr"/>
                </a:tc>
                <a:tc>
                  <a:txBody>
                    <a:bodyPr/>
                    <a:lstStyle/>
                    <a:p>
                      <a:pPr algn="ctr"/>
                      <a:r>
                        <a:rPr lang="en-US" dirty="0">
                          <a:latin typeface="Anaheim" panose="020B0604020202020204" charset="0"/>
                        </a:rPr>
                        <a:t>Score (minute 60)</a:t>
                      </a:r>
                    </a:p>
                  </a:txBody>
                  <a:tcPr anchor="ctr"/>
                </a:tc>
                <a:extLst>
                  <a:ext uri="{0D108BD9-81ED-4DB2-BD59-A6C34878D82A}">
                    <a16:rowId xmlns:a16="http://schemas.microsoft.com/office/drawing/2014/main" val="3678610355"/>
                  </a:ext>
                </a:extLst>
              </a:tr>
              <a:tr h="370840">
                <a:tc>
                  <a:txBody>
                    <a:bodyPr/>
                    <a:lstStyle/>
                    <a:p>
                      <a:pPr algn="ctr"/>
                      <a:r>
                        <a:rPr lang="en-US" sz="1400" b="0" i="0" u="none" strike="noStrike" cap="none" dirty="0">
                          <a:solidFill>
                            <a:schemeClr val="dk1"/>
                          </a:solidFill>
                          <a:latin typeface="Anaheim" panose="020B0604020202020204" charset="0"/>
                          <a:ea typeface="+mn-ea"/>
                          <a:cs typeface="+mn-cs"/>
                          <a:sym typeface="Arial"/>
                        </a:rPr>
                        <a:t>Base model</a:t>
                      </a:r>
                      <a:endParaRPr lang="en-US" sz="1400" b="0" i="0" u="none" strike="noStrike" cap="none" dirty="0">
                        <a:solidFill>
                          <a:schemeClr val="dk1"/>
                        </a:solidFill>
                        <a:latin typeface="Anaheim" panose="020B0604020202020204" charset="0"/>
                        <a:ea typeface="+mn-ea"/>
                        <a:cs typeface="+mn-cs"/>
                        <a:sym typeface="Anaheim"/>
                      </a:endParaRPr>
                    </a:p>
                  </a:txBody>
                  <a:tcPr anchor="ctr"/>
                </a:tc>
                <a:tc>
                  <a:txBody>
                    <a:bodyPr/>
                    <a:lstStyle/>
                    <a:p>
                      <a:pPr marR="0" algn="ctr" rtl="0">
                        <a:lnSpc>
                          <a:spcPct val="100000"/>
                        </a:lnSpc>
                        <a:spcBef>
                          <a:spcPts val="0"/>
                        </a:spcBef>
                        <a:spcAft>
                          <a:spcPts val="0"/>
                        </a:spcAft>
                        <a:buClr>
                          <a:srgbClr val="000000"/>
                        </a:buClr>
                        <a:buFont typeface="Arial"/>
                      </a:pPr>
                      <a:r>
                        <a:rPr lang="en-US" sz="1400" b="0" i="0" u="none" strike="noStrike" cap="none" dirty="0">
                          <a:solidFill>
                            <a:schemeClr val="dk1"/>
                          </a:solidFill>
                          <a:latin typeface="Anaheim" panose="020B0604020202020204" charset="0"/>
                          <a:ea typeface="+mn-ea"/>
                          <a:cs typeface="+mn-cs"/>
                          <a:sym typeface="Arial"/>
                        </a:rPr>
                        <a:t>81.62</a:t>
                      </a:r>
                    </a:p>
                  </a:txBody>
                  <a:tcPr anchor="ctr"/>
                </a:tc>
                <a:extLst>
                  <a:ext uri="{0D108BD9-81ED-4DB2-BD59-A6C34878D82A}">
                    <a16:rowId xmlns:a16="http://schemas.microsoft.com/office/drawing/2014/main" val="62937927"/>
                  </a:ext>
                </a:extLst>
              </a:tr>
              <a:tr h="370840">
                <a:tc>
                  <a:txBody>
                    <a:bodyPr/>
                    <a:lstStyle/>
                    <a:p>
                      <a:pPr algn="ctr"/>
                      <a:r>
                        <a:rPr lang="en-US" sz="1400" b="0" i="0" u="none" strike="noStrike" cap="none" dirty="0">
                          <a:solidFill>
                            <a:schemeClr val="dk1"/>
                          </a:solidFill>
                          <a:latin typeface="Anaheim" panose="020B0604020202020204" charset="0"/>
                          <a:ea typeface="+mn-ea"/>
                          <a:cs typeface="+mn-cs"/>
                          <a:sym typeface="Arial"/>
                        </a:rPr>
                        <a:t>SVC</a:t>
                      </a:r>
                      <a:endParaRPr lang="en-US" sz="1400" b="0" i="0" u="none" strike="noStrike" cap="none" dirty="0">
                        <a:solidFill>
                          <a:schemeClr val="dk1"/>
                        </a:solidFill>
                        <a:latin typeface="Anaheim" panose="020B0604020202020204" charset="0"/>
                        <a:ea typeface="+mn-ea"/>
                        <a:cs typeface="+mn-cs"/>
                        <a:sym typeface="Anaheim"/>
                      </a:endParaRPr>
                    </a:p>
                  </a:txBody>
                  <a:tcPr anchor="ctr"/>
                </a:tc>
                <a:tc>
                  <a:txBody>
                    <a:bodyPr/>
                    <a:lstStyle/>
                    <a:p>
                      <a:pPr marR="0" algn="ctr" rtl="0">
                        <a:lnSpc>
                          <a:spcPct val="100000"/>
                        </a:lnSpc>
                        <a:spcBef>
                          <a:spcPts val="0"/>
                        </a:spcBef>
                        <a:spcAft>
                          <a:spcPts val="0"/>
                        </a:spcAft>
                        <a:buClr>
                          <a:srgbClr val="000000"/>
                        </a:buClr>
                        <a:buFont typeface="Arial"/>
                      </a:pPr>
                      <a:r>
                        <a:rPr lang="en-US" sz="1400" b="0" i="0" u="none" strike="noStrike" cap="none" dirty="0">
                          <a:solidFill>
                            <a:schemeClr val="dk1"/>
                          </a:solidFill>
                          <a:latin typeface="Anaheim" panose="020B0604020202020204" charset="0"/>
                          <a:ea typeface="+mn-ea"/>
                          <a:cs typeface="+mn-cs"/>
                          <a:sym typeface="Arial"/>
                        </a:rPr>
                        <a:t>81.35</a:t>
                      </a:r>
                    </a:p>
                  </a:txBody>
                  <a:tcPr anchor="ctr"/>
                </a:tc>
                <a:extLst>
                  <a:ext uri="{0D108BD9-81ED-4DB2-BD59-A6C34878D82A}">
                    <a16:rowId xmlns:a16="http://schemas.microsoft.com/office/drawing/2014/main" val="2164072168"/>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LinearSVC</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algn="ctr"/>
                      <a:r>
                        <a:rPr lang="en-US" sz="1400" b="0" i="0" u="none" strike="noStrike" cap="none" dirty="0">
                          <a:solidFill>
                            <a:schemeClr val="dk1"/>
                          </a:solidFill>
                          <a:latin typeface="Anaheim" panose="020B0604020202020204" charset="0"/>
                          <a:ea typeface="+mn-ea"/>
                          <a:cs typeface="+mn-cs"/>
                          <a:sym typeface="Arial"/>
                        </a:rPr>
                        <a:t>81.58</a:t>
                      </a:r>
                    </a:p>
                  </a:txBody>
                  <a:tcPr anchor="ctr"/>
                </a:tc>
                <a:extLst>
                  <a:ext uri="{0D108BD9-81ED-4DB2-BD59-A6C34878D82A}">
                    <a16:rowId xmlns:a16="http://schemas.microsoft.com/office/drawing/2014/main" val="2338472909"/>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GradientBoostingClassifier</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algn="ctr"/>
                      <a:r>
                        <a:rPr lang="en-US" sz="1400" b="0" i="0" u="none" strike="noStrike" cap="none" dirty="0">
                          <a:solidFill>
                            <a:schemeClr val="dk1"/>
                          </a:solidFill>
                          <a:latin typeface="Anaheim" panose="020B0604020202020204" charset="0"/>
                          <a:ea typeface="+mn-ea"/>
                          <a:cs typeface="+mn-cs"/>
                          <a:sym typeface="Arial"/>
                        </a:rPr>
                        <a:t>80.66</a:t>
                      </a:r>
                    </a:p>
                  </a:txBody>
                  <a:tcPr anchor="ctr"/>
                </a:tc>
                <a:extLst>
                  <a:ext uri="{0D108BD9-81ED-4DB2-BD59-A6C34878D82A}">
                    <a16:rowId xmlns:a16="http://schemas.microsoft.com/office/drawing/2014/main" val="4204486296"/>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RandomForestClassifier</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latin typeface="Anaheim" panose="020B0604020202020204" charset="0"/>
                          <a:ea typeface="+mn-ea"/>
                          <a:cs typeface="+mn-cs"/>
                          <a:sym typeface="Arial"/>
                        </a:rPr>
                        <a:t>81.54</a:t>
                      </a:r>
                    </a:p>
                  </a:txBody>
                  <a:tcPr anchor="ctr"/>
                </a:tc>
                <a:extLst>
                  <a:ext uri="{0D108BD9-81ED-4DB2-BD59-A6C34878D82A}">
                    <a16:rowId xmlns:a16="http://schemas.microsoft.com/office/drawing/2014/main" val="3143736102"/>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LogisticRegression</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algn="ctr"/>
                      <a:r>
                        <a:rPr lang="en-US" sz="1400" b="0" i="0" u="none" strike="noStrike" cap="none" dirty="0">
                          <a:solidFill>
                            <a:schemeClr val="dk1"/>
                          </a:solidFill>
                          <a:latin typeface="Anaheim" panose="020B0604020202020204" charset="0"/>
                          <a:ea typeface="+mn-ea"/>
                          <a:cs typeface="+mn-cs"/>
                          <a:sym typeface="Arial"/>
                        </a:rPr>
                        <a:t>81.28</a:t>
                      </a:r>
                    </a:p>
                  </a:txBody>
                  <a:tcPr anchor="ctr"/>
                </a:tc>
                <a:extLst>
                  <a:ext uri="{0D108BD9-81ED-4DB2-BD59-A6C34878D82A}">
                    <a16:rowId xmlns:a16="http://schemas.microsoft.com/office/drawing/2014/main" val="3762902264"/>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KNeighbors</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algn="ctr"/>
                      <a:r>
                        <a:rPr lang="en-US" sz="1400" b="0" i="0" u="none" strike="noStrike" cap="none" dirty="0">
                          <a:solidFill>
                            <a:schemeClr val="dk1"/>
                          </a:solidFill>
                          <a:latin typeface="Anaheim" panose="020B0604020202020204" charset="0"/>
                          <a:ea typeface="+mn-ea"/>
                          <a:cs typeface="+mn-cs"/>
                          <a:sym typeface="Arial"/>
                        </a:rPr>
                        <a:t>79.84</a:t>
                      </a:r>
                    </a:p>
                  </a:txBody>
                  <a:tcPr anchor="ctr"/>
                </a:tc>
                <a:extLst>
                  <a:ext uri="{0D108BD9-81ED-4DB2-BD59-A6C34878D82A}">
                    <a16:rowId xmlns:a16="http://schemas.microsoft.com/office/drawing/2014/main" val="3470638089"/>
                  </a:ext>
                </a:extLst>
              </a:tr>
            </a:tbl>
          </a:graphicData>
        </a:graphic>
      </p:graphicFrame>
    </p:spTree>
    <p:extLst>
      <p:ext uri="{BB962C8B-B14F-4D97-AF65-F5344CB8AC3E}">
        <p14:creationId xmlns:p14="http://schemas.microsoft.com/office/powerpoint/2010/main" val="366968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87DF-921B-439F-8D42-3C89E219CD6C}"/>
              </a:ext>
            </a:extLst>
          </p:cNvPr>
          <p:cNvSpPr>
            <a:spLocks noGrp="1"/>
          </p:cNvSpPr>
          <p:nvPr>
            <p:ph type="title"/>
          </p:nvPr>
        </p:nvSpPr>
        <p:spPr>
          <a:xfrm>
            <a:off x="720000" y="242785"/>
            <a:ext cx="7704000" cy="572700"/>
          </a:xfrm>
        </p:spPr>
        <p:txBody>
          <a:bodyPr/>
          <a:lstStyle/>
          <a:p>
            <a:r>
              <a:rPr lang="en-US" sz="3600" dirty="0"/>
              <a:t>Models – all data (minute 70)</a:t>
            </a:r>
            <a:endParaRPr lang="en-US" dirty="0"/>
          </a:p>
        </p:txBody>
      </p:sp>
      <p:graphicFrame>
        <p:nvGraphicFramePr>
          <p:cNvPr id="4" name="Table 3">
            <a:extLst>
              <a:ext uri="{FF2B5EF4-FFF2-40B4-BE49-F238E27FC236}">
                <a16:creationId xmlns:a16="http://schemas.microsoft.com/office/drawing/2014/main" id="{3697E607-43A3-367C-C37E-54B5A5FF3BC2}"/>
              </a:ext>
            </a:extLst>
          </p:cNvPr>
          <p:cNvGraphicFramePr>
            <a:graphicFrameLocks noGrp="1"/>
          </p:cNvGraphicFramePr>
          <p:nvPr>
            <p:extLst>
              <p:ext uri="{D42A27DB-BD31-4B8C-83A1-F6EECF244321}">
                <p14:modId xmlns:p14="http://schemas.microsoft.com/office/powerpoint/2010/main" val="3040195949"/>
              </p:ext>
            </p:extLst>
          </p:nvPr>
        </p:nvGraphicFramePr>
        <p:xfrm>
          <a:off x="1524000" y="1376178"/>
          <a:ext cx="6096000" cy="2966720"/>
        </p:xfrm>
        <a:graphic>
          <a:graphicData uri="http://schemas.openxmlformats.org/drawingml/2006/table">
            <a:tbl>
              <a:tblPr firstRow="1" bandRow="1">
                <a:tableStyleId>{3C2FFA5D-87B4-456A-9821-1D502468CF0F}</a:tableStyleId>
              </a:tblPr>
              <a:tblGrid>
                <a:gridCol w="3048000">
                  <a:extLst>
                    <a:ext uri="{9D8B030D-6E8A-4147-A177-3AD203B41FA5}">
                      <a16:colId xmlns:a16="http://schemas.microsoft.com/office/drawing/2014/main" val="3628798112"/>
                    </a:ext>
                  </a:extLst>
                </a:gridCol>
                <a:gridCol w="3048000">
                  <a:extLst>
                    <a:ext uri="{9D8B030D-6E8A-4147-A177-3AD203B41FA5}">
                      <a16:colId xmlns:a16="http://schemas.microsoft.com/office/drawing/2014/main" val="4278268146"/>
                    </a:ext>
                  </a:extLst>
                </a:gridCol>
              </a:tblGrid>
              <a:tr h="370840">
                <a:tc>
                  <a:txBody>
                    <a:bodyPr/>
                    <a:lstStyle/>
                    <a:p>
                      <a:pPr algn="ctr"/>
                      <a:r>
                        <a:rPr lang="en-US" dirty="0">
                          <a:latin typeface="Anaheim" panose="020B0604020202020204" charset="0"/>
                        </a:rPr>
                        <a:t>Model </a:t>
                      </a:r>
                    </a:p>
                  </a:txBody>
                  <a:tcPr anchor="ctr"/>
                </a:tc>
                <a:tc>
                  <a:txBody>
                    <a:bodyPr/>
                    <a:lstStyle/>
                    <a:p>
                      <a:pPr algn="ctr"/>
                      <a:r>
                        <a:rPr lang="en-US" dirty="0">
                          <a:latin typeface="Anaheim" panose="020B0604020202020204" charset="0"/>
                        </a:rPr>
                        <a:t>Score (minute 70)</a:t>
                      </a:r>
                    </a:p>
                  </a:txBody>
                  <a:tcPr anchor="ctr"/>
                </a:tc>
                <a:extLst>
                  <a:ext uri="{0D108BD9-81ED-4DB2-BD59-A6C34878D82A}">
                    <a16:rowId xmlns:a16="http://schemas.microsoft.com/office/drawing/2014/main" val="3678610355"/>
                  </a:ext>
                </a:extLst>
              </a:tr>
              <a:tr h="370840">
                <a:tc>
                  <a:txBody>
                    <a:bodyPr/>
                    <a:lstStyle/>
                    <a:p>
                      <a:pPr algn="ctr"/>
                      <a:r>
                        <a:rPr lang="en-US" sz="1400" b="0" i="0" u="none" strike="noStrike" cap="none" dirty="0">
                          <a:solidFill>
                            <a:schemeClr val="dk1"/>
                          </a:solidFill>
                          <a:latin typeface="Anaheim" panose="020B0604020202020204" charset="0"/>
                          <a:ea typeface="+mn-ea"/>
                          <a:cs typeface="+mn-cs"/>
                          <a:sym typeface="Arial"/>
                        </a:rPr>
                        <a:t>Base model</a:t>
                      </a:r>
                      <a:endParaRPr lang="en-US" sz="1400" b="0" i="0" u="none" strike="noStrike" cap="none" dirty="0">
                        <a:solidFill>
                          <a:schemeClr val="dk1"/>
                        </a:solidFill>
                        <a:latin typeface="Anaheim" panose="020B0604020202020204" charset="0"/>
                        <a:ea typeface="+mn-ea"/>
                        <a:cs typeface="+mn-cs"/>
                        <a:sym typeface="Anaheim"/>
                      </a:endParaRPr>
                    </a:p>
                  </a:txBody>
                  <a:tcPr anchor="ctr"/>
                </a:tc>
                <a:tc>
                  <a:txBody>
                    <a:bodyPr/>
                    <a:lstStyle/>
                    <a:p>
                      <a:pPr marR="0" algn="ctr" rtl="0">
                        <a:lnSpc>
                          <a:spcPct val="100000"/>
                        </a:lnSpc>
                        <a:spcBef>
                          <a:spcPts val="0"/>
                        </a:spcBef>
                        <a:spcAft>
                          <a:spcPts val="0"/>
                        </a:spcAft>
                        <a:buClr>
                          <a:srgbClr val="000000"/>
                        </a:buClr>
                        <a:buFont typeface="Arial"/>
                      </a:pPr>
                      <a:r>
                        <a:rPr lang="en-US" sz="1400" b="0" i="0" u="none" strike="noStrike" cap="none" dirty="0">
                          <a:solidFill>
                            <a:schemeClr val="dk1"/>
                          </a:solidFill>
                          <a:latin typeface="Anaheim" panose="020B0604020202020204" charset="0"/>
                          <a:ea typeface="+mn-ea"/>
                          <a:cs typeface="+mn-cs"/>
                          <a:sym typeface="Arial"/>
                        </a:rPr>
                        <a:t>86.20</a:t>
                      </a:r>
                    </a:p>
                  </a:txBody>
                  <a:tcPr anchor="ctr"/>
                </a:tc>
                <a:extLst>
                  <a:ext uri="{0D108BD9-81ED-4DB2-BD59-A6C34878D82A}">
                    <a16:rowId xmlns:a16="http://schemas.microsoft.com/office/drawing/2014/main" val="62937927"/>
                  </a:ext>
                </a:extLst>
              </a:tr>
              <a:tr h="370840">
                <a:tc>
                  <a:txBody>
                    <a:bodyPr/>
                    <a:lstStyle/>
                    <a:p>
                      <a:pPr algn="ctr"/>
                      <a:r>
                        <a:rPr lang="en-US" sz="1400" b="0" i="0" u="none" strike="noStrike" cap="none" dirty="0">
                          <a:solidFill>
                            <a:schemeClr val="dk1"/>
                          </a:solidFill>
                          <a:latin typeface="Anaheim" panose="020B0604020202020204" charset="0"/>
                          <a:ea typeface="+mn-ea"/>
                          <a:cs typeface="+mn-cs"/>
                          <a:sym typeface="Arial"/>
                        </a:rPr>
                        <a:t>SVC</a:t>
                      </a:r>
                      <a:endParaRPr lang="en-US" sz="1400" b="0" i="0" u="none" strike="noStrike" cap="none" dirty="0">
                        <a:solidFill>
                          <a:schemeClr val="dk1"/>
                        </a:solidFill>
                        <a:latin typeface="Anaheim" panose="020B0604020202020204" charset="0"/>
                        <a:ea typeface="+mn-ea"/>
                        <a:cs typeface="+mn-cs"/>
                        <a:sym typeface="Anaheim"/>
                      </a:endParaRPr>
                    </a:p>
                  </a:txBody>
                  <a:tcPr anchor="ctr"/>
                </a:tc>
                <a:tc>
                  <a:txBody>
                    <a:bodyPr/>
                    <a:lstStyle/>
                    <a:p>
                      <a:pPr marR="0" algn="ctr" rtl="0">
                        <a:lnSpc>
                          <a:spcPct val="100000"/>
                        </a:lnSpc>
                        <a:spcBef>
                          <a:spcPts val="0"/>
                        </a:spcBef>
                        <a:spcAft>
                          <a:spcPts val="0"/>
                        </a:spcAft>
                        <a:buClr>
                          <a:srgbClr val="000000"/>
                        </a:buClr>
                        <a:buFont typeface="Arial"/>
                      </a:pPr>
                      <a:r>
                        <a:rPr lang="en-US" sz="1400" b="0" i="0" u="none" strike="noStrike" cap="none" dirty="0">
                          <a:solidFill>
                            <a:schemeClr val="dk1"/>
                          </a:solidFill>
                          <a:latin typeface="Anaheim" panose="020B0604020202020204" charset="0"/>
                          <a:ea typeface="+mn-ea"/>
                          <a:cs typeface="+mn-cs"/>
                          <a:sym typeface="Arial"/>
                        </a:rPr>
                        <a:t>86.20 (same as base model)</a:t>
                      </a:r>
                    </a:p>
                  </a:txBody>
                  <a:tcPr anchor="ctr"/>
                </a:tc>
                <a:extLst>
                  <a:ext uri="{0D108BD9-81ED-4DB2-BD59-A6C34878D82A}">
                    <a16:rowId xmlns:a16="http://schemas.microsoft.com/office/drawing/2014/main" val="2164072168"/>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LinearSVC</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algn="ctr"/>
                      <a:r>
                        <a:rPr lang="en-US" sz="1400" b="0" i="0" u="none" strike="noStrike" cap="none" dirty="0">
                          <a:solidFill>
                            <a:schemeClr val="dk1"/>
                          </a:solidFill>
                          <a:latin typeface="Anaheim" panose="020B0604020202020204" charset="0"/>
                          <a:ea typeface="+mn-ea"/>
                          <a:cs typeface="+mn-cs"/>
                          <a:sym typeface="Arial"/>
                        </a:rPr>
                        <a:t>85.85</a:t>
                      </a:r>
                    </a:p>
                  </a:txBody>
                  <a:tcPr anchor="ctr"/>
                </a:tc>
                <a:extLst>
                  <a:ext uri="{0D108BD9-81ED-4DB2-BD59-A6C34878D82A}">
                    <a16:rowId xmlns:a16="http://schemas.microsoft.com/office/drawing/2014/main" val="2338472909"/>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GradientBoostingClassifier</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algn="ctr"/>
                      <a:r>
                        <a:rPr lang="en-US" sz="1400" b="0" i="0" u="none" strike="noStrike" cap="none" dirty="0">
                          <a:solidFill>
                            <a:schemeClr val="dk1"/>
                          </a:solidFill>
                          <a:latin typeface="Anaheim" panose="020B0604020202020204" charset="0"/>
                          <a:ea typeface="+mn-ea"/>
                          <a:cs typeface="+mn-cs"/>
                          <a:sym typeface="Arial"/>
                        </a:rPr>
                        <a:t>86.03</a:t>
                      </a:r>
                    </a:p>
                  </a:txBody>
                  <a:tcPr anchor="ctr"/>
                </a:tc>
                <a:extLst>
                  <a:ext uri="{0D108BD9-81ED-4DB2-BD59-A6C34878D82A}">
                    <a16:rowId xmlns:a16="http://schemas.microsoft.com/office/drawing/2014/main" val="4204486296"/>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RandomForestClassifier</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latin typeface="Anaheim" panose="020B0604020202020204" charset="0"/>
                          <a:ea typeface="+mn-ea"/>
                          <a:cs typeface="+mn-cs"/>
                          <a:sym typeface="Arial"/>
                        </a:rPr>
                        <a:t>86.29 (more then base model)</a:t>
                      </a:r>
                    </a:p>
                  </a:txBody>
                  <a:tcPr anchor="ctr"/>
                </a:tc>
                <a:extLst>
                  <a:ext uri="{0D108BD9-81ED-4DB2-BD59-A6C34878D82A}">
                    <a16:rowId xmlns:a16="http://schemas.microsoft.com/office/drawing/2014/main" val="3143736102"/>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LogisticRegression</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algn="ctr"/>
                      <a:r>
                        <a:rPr lang="en-US" sz="1400" b="0" i="0" u="none" strike="noStrike" cap="none" dirty="0">
                          <a:solidFill>
                            <a:schemeClr val="dk1"/>
                          </a:solidFill>
                          <a:latin typeface="Anaheim" panose="020B0604020202020204" charset="0"/>
                          <a:ea typeface="+mn-ea"/>
                          <a:cs typeface="+mn-cs"/>
                          <a:sym typeface="Arial"/>
                        </a:rPr>
                        <a:t>85.77</a:t>
                      </a:r>
                    </a:p>
                  </a:txBody>
                  <a:tcPr anchor="ctr"/>
                </a:tc>
                <a:extLst>
                  <a:ext uri="{0D108BD9-81ED-4DB2-BD59-A6C34878D82A}">
                    <a16:rowId xmlns:a16="http://schemas.microsoft.com/office/drawing/2014/main" val="3762902264"/>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KNeighbors</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algn="ctr"/>
                      <a:r>
                        <a:rPr lang="en-US" sz="1400" b="0" i="0" u="none" strike="noStrike" cap="none" dirty="0">
                          <a:solidFill>
                            <a:schemeClr val="dk1"/>
                          </a:solidFill>
                          <a:latin typeface="Anaheim" panose="020B0604020202020204" charset="0"/>
                          <a:ea typeface="+mn-ea"/>
                          <a:cs typeface="+mn-cs"/>
                          <a:sym typeface="Arial"/>
                        </a:rPr>
                        <a:t>84.07</a:t>
                      </a:r>
                    </a:p>
                  </a:txBody>
                  <a:tcPr anchor="ctr"/>
                </a:tc>
                <a:extLst>
                  <a:ext uri="{0D108BD9-81ED-4DB2-BD59-A6C34878D82A}">
                    <a16:rowId xmlns:a16="http://schemas.microsoft.com/office/drawing/2014/main" val="3470638089"/>
                  </a:ext>
                </a:extLst>
              </a:tr>
            </a:tbl>
          </a:graphicData>
        </a:graphic>
      </p:graphicFrame>
    </p:spTree>
    <p:extLst>
      <p:ext uri="{BB962C8B-B14F-4D97-AF65-F5344CB8AC3E}">
        <p14:creationId xmlns:p14="http://schemas.microsoft.com/office/powerpoint/2010/main" val="261325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Data Source and Problem Definition</a:t>
            </a:r>
          </a:p>
        </p:txBody>
      </p:sp>
      <p:sp>
        <p:nvSpPr>
          <p:cNvPr id="104" name="Google Shape;104;p19"/>
          <p:cNvSpPr txBox="1">
            <a:spLocks noGrp="1"/>
          </p:cNvSpPr>
          <p:nvPr>
            <p:ph type="body" idx="4294967295"/>
          </p:nvPr>
        </p:nvSpPr>
        <p:spPr>
          <a:xfrm>
            <a:off x="1184564" y="1063350"/>
            <a:ext cx="6740236" cy="3231559"/>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chemeClr val="dk1"/>
              </a:buClr>
              <a:buSzPts val="1200"/>
              <a:buFont typeface="Anaheim"/>
              <a:buChar char="●"/>
            </a:pPr>
            <a:r>
              <a:rPr lang="en-US" sz="1600" dirty="0">
                <a:solidFill>
                  <a:schemeClr val="dk1"/>
                </a:solidFill>
              </a:rPr>
              <a:t>Data source: https://www.sportmonks.com/football-api/</a:t>
            </a:r>
          </a:p>
          <a:p>
            <a:pPr indent="-304800">
              <a:lnSpc>
                <a:spcPct val="150000"/>
              </a:lnSpc>
              <a:buClr>
                <a:schemeClr val="dk1"/>
              </a:buClr>
              <a:buSzPts val="1200"/>
            </a:pPr>
            <a:r>
              <a:rPr lang="en-US" sz="1600" dirty="0">
                <a:solidFill>
                  <a:schemeClr val="dk1"/>
                </a:solidFill>
              </a:rPr>
              <a:t>Problem definition: We analyze statistics up to a specific minute (for example, minute 70) to predict the game's outcome (whether the local team will win or not).</a:t>
            </a:r>
          </a:p>
          <a:p>
            <a:pPr indent="-304800">
              <a:lnSpc>
                <a:spcPct val="150000"/>
              </a:lnSpc>
              <a:buClr>
                <a:schemeClr val="dk1"/>
              </a:buClr>
              <a:buSzPts val="1200"/>
            </a:pPr>
            <a:r>
              <a:rPr lang="en-US" sz="1600" dirty="0">
                <a:solidFill>
                  <a:schemeClr val="dk1"/>
                </a:solidFill>
              </a:rPr>
              <a:t>Data about game for each minute: score, attacks, dangerous attacks, on target, of target, corners, possession, teams, league, weather</a:t>
            </a:r>
          </a:p>
          <a:p>
            <a:pPr marL="0" lvl="0" indent="0" algn="l" rtl="0">
              <a:lnSpc>
                <a:spcPct val="100000"/>
              </a:lnSpc>
              <a:spcBef>
                <a:spcPts val="1600"/>
              </a:spcBef>
              <a:spcAft>
                <a:spcPts val="0"/>
              </a:spcAft>
              <a:buNone/>
            </a:pPr>
            <a:endParaRPr sz="1800" dirty="0">
              <a:solidFill>
                <a:schemeClr val="dk1"/>
              </a:solidFill>
            </a:endParaRPr>
          </a:p>
        </p:txBody>
      </p:sp>
    </p:spTree>
    <p:extLst>
      <p:ext uri="{BB962C8B-B14F-4D97-AF65-F5344CB8AC3E}">
        <p14:creationId xmlns:p14="http://schemas.microsoft.com/office/powerpoint/2010/main" val="131339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87DF-921B-439F-8D42-3C89E219CD6C}"/>
              </a:ext>
            </a:extLst>
          </p:cNvPr>
          <p:cNvSpPr>
            <a:spLocks noGrp="1"/>
          </p:cNvSpPr>
          <p:nvPr>
            <p:ph type="title"/>
          </p:nvPr>
        </p:nvSpPr>
        <p:spPr>
          <a:xfrm>
            <a:off x="720000" y="242785"/>
            <a:ext cx="7704000" cy="572700"/>
          </a:xfrm>
        </p:spPr>
        <p:txBody>
          <a:bodyPr/>
          <a:lstStyle/>
          <a:p>
            <a:r>
              <a:rPr lang="en-US" sz="3600" dirty="0"/>
              <a:t>Models – all data (minute 80)</a:t>
            </a:r>
            <a:endParaRPr lang="en-US" dirty="0"/>
          </a:p>
        </p:txBody>
      </p:sp>
      <p:graphicFrame>
        <p:nvGraphicFramePr>
          <p:cNvPr id="4" name="Table 3">
            <a:extLst>
              <a:ext uri="{FF2B5EF4-FFF2-40B4-BE49-F238E27FC236}">
                <a16:creationId xmlns:a16="http://schemas.microsoft.com/office/drawing/2014/main" id="{3697E607-43A3-367C-C37E-54B5A5FF3BC2}"/>
              </a:ext>
            </a:extLst>
          </p:cNvPr>
          <p:cNvGraphicFramePr>
            <a:graphicFrameLocks noGrp="1"/>
          </p:cNvGraphicFramePr>
          <p:nvPr>
            <p:extLst>
              <p:ext uri="{D42A27DB-BD31-4B8C-83A1-F6EECF244321}">
                <p14:modId xmlns:p14="http://schemas.microsoft.com/office/powerpoint/2010/main" val="2704922563"/>
              </p:ext>
            </p:extLst>
          </p:nvPr>
        </p:nvGraphicFramePr>
        <p:xfrm>
          <a:off x="1524000" y="1376178"/>
          <a:ext cx="6096000" cy="2966720"/>
        </p:xfrm>
        <a:graphic>
          <a:graphicData uri="http://schemas.openxmlformats.org/drawingml/2006/table">
            <a:tbl>
              <a:tblPr firstRow="1" bandRow="1">
                <a:tableStyleId>{3C2FFA5D-87B4-456A-9821-1D502468CF0F}</a:tableStyleId>
              </a:tblPr>
              <a:tblGrid>
                <a:gridCol w="3048000">
                  <a:extLst>
                    <a:ext uri="{9D8B030D-6E8A-4147-A177-3AD203B41FA5}">
                      <a16:colId xmlns:a16="http://schemas.microsoft.com/office/drawing/2014/main" val="3628798112"/>
                    </a:ext>
                  </a:extLst>
                </a:gridCol>
                <a:gridCol w="3048000">
                  <a:extLst>
                    <a:ext uri="{9D8B030D-6E8A-4147-A177-3AD203B41FA5}">
                      <a16:colId xmlns:a16="http://schemas.microsoft.com/office/drawing/2014/main" val="4278268146"/>
                    </a:ext>
                  </a:extLst>
                </a:gridCol>
              </a:tblGrid>
              <a:tr h="370840">
                <a:tc>
                  <a:txBody>
                    <a:bodyPr/>
                    <a:lstStyle/>
                    <a:p>
                      <a:pPr algn="ctr"/>
                      <a:r>
                        <a:rPr lang="en-US" dirty="0">
                          <a:latin typeface="Anaheim" panose="020B0604020202020204" charset="0"/>
                        </a:rPr>
                        <a:t>Model </a:t>
                      </a:r>
                    </a:p>
                  </a:txBody>
                  <a:tcPr anchor="ctr"/>
                </a:tc>
                <a:tc>
                  <a:txBody>
                    <a:bodyPr/>
                    <a:lstStyle/>
                    <a:p>
                      <a:pPr algn="ctr"/>
                      <a:r>
                        <a:rPr lang="en-US" dirty="0">
                          <a:latin typeface="Anaheim" panose="020B0604020202020204" charset="0"/>
                        </a:rPr>
                        <a:t>Score (minute 80)</a:t>
                      </a:r>
                    </a:p>
                  </a:txBody>
                  <a:tcPr anchor="ctr"/>
                </a:tc>
                <a:extLst>
                  <a:ext uri="{0D108BD9-81ED-4DB2-BD59-A6C34878D82A}">
                    <a16:rowId xmlns:a16="http://schemas.microsoft.com/office/drawing/2014/main" val="3678610355"/>
                  </a:ext>
                </a:extLst>
              </a:tr>
              <a:tr h="370840">
                <a:tc>
                  <a:txBody>
                    <a:bodyPr/>
                    <a:lstStyle/>
                    <a:p>
                      <a:pPr algn="ctr"/>
                      <a:r>
                        <a:rPr lang="en-US" sz="1400" b="0" i="0" u="none" strike="noStrike" cap="none" dirty="0">
                          <a:solidFill>
                            <a:schemeClr val="dk1"/>
                          </a:solidFill>
                          <a:latin typeface="Anaheim" panose="020B0604020202020204" charset="0"/>
                          <a:ea typeface="+mn-ea"/>
                          <a:cs typeface="+mn-cs"/>
                          <a:sym typeface="Arial"/>
                        </a:rPr>
                        <a:t>Base model</a:t>
                      </a:r>
                      <a:endParaRPr lang="en-US" sz="1400" b="0" i="0" u="none" strike="noStrike" cap="none" dirty="0">
                        <a:solidFill>
                          <a:schemeClr val="dk1"/>
                        </a:solidFill>
                        <a:latin typeface="Anaheim" panose="020B0604020202020204" charset="0"/>
                        <a:ea typeface="+mn-ea"/>
                        <a:cs typeface="+mn-cs"/>
                        <a:sym typeface="Anaheim"/>
                      </a:endParaRPr>
                    </a:p>
                  </a:txBody>
                  <a:tcPr anchor="ctr"/>
                </a:tc>
                <a:tc>
                  <a:txBody>
                    <a:bodyPr/>
                    <a:lstStyle/>
                    <a:p>
                      <a:pPr marR="0" algn="ctr" rtl="0">
                        <a:lnSpc>
                          <a:spcPct val="100000"/>
                        </a:lnSpc>
                        <a:spcBef>
                          <a:spcPts val="0"/>
                        </a:spcBef>
                        <a:spcAft>
                          <a:spcPts val="0"/>
                        </a:spcAft>
                        <a:buClr>
                          <a:srgbClr val="000000"/>
                        </a:buClr>
                        <a:buFont typeface="Arial"/>
                      </a:pPr>
                      <a:r>
                        <a:rPr lang="en-US" sz="1400" b="0" i="0" u="none" strike="noStrike" cap="none" dirty="0">
                          <a:solidFill>
                            <a:schemeClr val="dk1"/>
                          </a:solidFill>
                          <a:latin typeface="Anaheim" panose="020B0604020202020204" charset="0"/>
                          <a:ea typeface="+mn-ea"/>
                          <a:cs typeface="+mn-cs"/>
                          <a:sym typeface="Arial"/>
                        </a:rPr>
                        <a:t>90.46</a:t>
                      </a:r>
                    </a:p>
                  </a:txBody>
                  <a:tcPr anchor="ctr"/>
                </a:tc>
                <a:extLst>
                  <a:ext uri="{0D108BD9-81ED-4DB2-BD59-A6C34878D82A}">
                    <a16:rowId xmlns:a16="http://schemas.microsoft.com/office/drawing/2014/main" val="62937927"/>
                  </a:ext>
                </a:extLst>
              </a:tr>
              <a:tr h="370840">
                <a:tc>
                  <a:txBody>
                    <a:bodyPr/>
                    <a:lstStyle/>
                    <a:p>
                      <a:pPr algn="ctr"/>
                      <a:r>
                        <a:rPr lang="en-US" sz="1400" b="0" i="0" u="none" strike="noStrike" cap="none" dirty="0">
                          <a:solidFill>
                            <a:schemeClr val="dk1"/>
                          </a:solidFill>
                          <a:latin typeface="Anaheim" panose="020B0604020202020204" charset="0"/>
                          <a:ea typeface="+mn-ea"/>
                          <a:cs typeface="+mn-cs"/>
                          <a:sym typeface="Arial"/>
                        </a:rPr>
                        <a:t>SVC</a:t>
                      </a:r>
                      <a:endParaRPr lang="en-US" sz="1400" b="0" i="0" u="none" strike="noStrike" cap="none" dirty="0">
                        <a:solidFill>
                          <a:schemeClr val="dk1"/>
                        </a:solidFill>
                        <a:latin typeface="Anaheim" panose="020B0604020202020204" charset="0"/>
                        <a:ea typeface="+mn-ea"/>
                        <a:cs typeface="+mn-cs"/>
                        <a:sym typeface="Anaheim"/>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latin typeface="Anaheim" panose="020B0604020202020204" charset="0"/>
                          <a:ea typeface="+mn-ea"/>
                          <a:cs typeface="+mn-cs"/>
                          <a:sym typeface="Arial"/>
                        </a:rPr>
                        <a:t>90.46 (same as base model)</a:t>
                      </a:r>
                    </a:p>
                  </a:txBody>
                  <a:tcPr anchor="ctr"/>
                </a:tc>
                <a:extLst>
                  <a:ext uri="{0D108BD9-81ED-4DB2-BD59-A6C34878D82A}">
                    <a16:rowId xmlns:a16="http://schemas.microsoft.com/office/drawing/2014/main" val="2164072168"/>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LinearSVC</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algn="ctr"/>
                      <a:r>
                        <a:rPr lang="en-US" sz="1400" b="0" i="0" u="none" strike="noStrike" cap="none" dirty="0">
                          <a:solidFill>
                            <a:schemeClr val="dk1"/>
                          </a:solidFill>
                          <a:latin typeface="Anaheim" panose="020B0604020202020204" charset="0"/>
                          <a:ea typeface="+mn-ea"/>
                          <a:cs typeface="+mn-cs"/>
                          <a:sym typeface="Arial"/>
                        </a:rPr>
                        <a:t>90.46 (same as base model)</a:t>
                      </a:r>
                    </a:p>
                  </a:txBody>
                  <a:tcPr anchor="ctr"/>
                </a:tc>
                <a:extLst>
                  <a:ext uri="{0D108BD9-81ED-4DB2-BD59-A6C34878D82A}">
                    <a16:rowId xmlns:a16="http://schemas.microsoft.com/office/drawing/2014/main" val="2338472909"/>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GradientBoostingClassifier</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latin typeface="Anaheim" panose="020B0604020202020204" charset="0"/>
                          <a:ea typeface="+mn-ea"/>
                          <a:cs typeface="+mn-cs"/>
                          <a:sym typeface="Arial"/>
                        </a:rPr>
                        <a:t>90.46 (same as base model)</a:t>
                      </a:r>
                    </a:p>
                  </a:txBody>
                  <a:tcPr anchor="ctr"/>
                </a:tc>
                <a:extLst>
                  <a:ext uri="{0D108BD9-81ED-4DB2-BD59-A6C34878D82A}">
                    <a16:rowId xmlns:a16="http://schemas.microsoft.com/office/drawing/2014/main" val="4204486296"/>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RandomForestClassifier</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latin typeface="Anaheim" panose="020B0604020202020204" charset="0"/>
                          <a:ea typeface="+mn-ea"/>
                          <a:cs typeface="+mn-cs"/>
                          <a:sym typeface="Arial"/>
                        </a:rPr>
                        <a:t>90.46 (same as base model)</a:t>
                      </a:r>
                    </a:p>
                  </a:txBody>
                  <a:tcPr anchor="ctr"/>
                </a:tc>
                <a:extLst>
                  <a:ext uri="{0D108BD9-81ED-4DB2-BD59-A6C34878D82A}">
                    <a16:rowId xmlns:a16="http://schemas.microsoft.com/office/drawing/2014/main" val="3143736102"/>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LogisticRegression</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latin typeface="Anaheim" panose="020B0604020202020204" charset="0"/>
                          <a:ea typeface="+mn-ea"/>
                          <a:cs typeface="+mn-cs"/>
                          <a:sym typeface="Arial"/>
                        </a:rPr>
                        <a:t>90.46 (same as base model)</a:t>
                      </a:r>
                    </a:p>
                  </a:txBody>
                  <a:tcPr anchor="ctr"/>
                </a:tc>
                <a:extLst>
                  <a:ext uri="{0D108BD9-81ED-4DB2-BD59-A6C34878D82A}">
                    <a16:rowId xmlns:a16="http://schemas.microsoft.com/office/drawing/2014/main" val="3762902264"/>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KNeighbors</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algn="ctr"/>
                      <a:r>
                        <a:rPr lang="en-US" sz="1400" b="0" i="0" u="none" strike="noStrike" cap="none" dirty="0">
                          <a:solidFill>
                            <a:schemeClr val="dk1"/>
                          </a:solidFill>
                          <a:latin typeface="Anaheim" panose="020B0604020202020204" charset="0"/>
                          <a:ea typeface="+mn-ea"/>
                          <a:cs typeface="+mn-cs"/>
                          <a:sym typeface="Arial"/>
                        </a:rPr>
                        <a:t>88.41</a:t>
                      </a:r>
                    </a:p>
                  </a:txBody>
                  <a:tcPr anchor="ctr"/>
                </a:tc>
                <a:extLst>
                  <a:ext uri="{0D108BD9-81ED-4DB2-BD59-A6C34878D82A}">
                    <a16:rowId xmlns:a16="http://schemas.microsoft.com/office/drawing/2014/main" val="3470638089"/>
                  </a:ext>
                </a:extLst>
              </a:tr>
            </a:tbl>
          </a:graphicData>
        </a:graphic>
      </p:graphicFrame>
    </p:spTree>
    <p:extLst>
      <p:ext uri="{BB962C8B-B14F-4D97-AF65-F5344CB8AC3E}">
        <p14:creationId xmlns:p14="http://schemas.microsoft.com/office/powerpoint/2010/main" val="2526190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87DF-921B-439F-8D42-3C89E219CD6C}"/>
              </a:ext>
            </a:extLst>
          </p:cNvPr>
          <p:cNvSpPr>
            <a:spLocks noGrp="1"/>
          </p:cNvSpPr>
          <p:nvPr>
            <p:ph type="title"/>
          </p:nvPr>
        </p:nvSpPr>
        <p:spPr>
          <a:xfrm>
            <a:off x="720000" y="242785"/>
            <a:ext cx="7704000" cy="572700"/>
          </a:xfrm>
        </p:spPr>
        <p:txBody>
          <a:bodyPr/>
          <a:lstStyle/>
          <a:p>
            <a:r>
              <a:rPr lang="en-US" sz="3600" dirty="0"/>
              <a:t>Models – Top 5 leagues</a:t>
            </a:r>
            <a:endParaRPr lang="en-US" dirty="0"/>
          </a:p>
        </p:txBody>
      </p:sp>
      <p:graphicFrame>
        <p:nvGraphicFramePr>
          <p:cNvPr id="4" name="Table 3">
            <a:extLst>
              <a:ext uri="{FF2B5EF4-FFF2-40B4-BE49-F238E27FC236}">
                <a16:creationId xmlns:a16="http://schemas.microsoft.com/office/drawing/2014/main" id="{3697E607-43A3-367C-C37E-54B5A5FF3BC2}"/>
              </a:ext>
            </a:extLst>
          </p:cNvPr>
          <p:cNvGraphicFramePr>
            <a:graphicFrameLocks noGrp="1"/>
          </p:cNvGraphicFramePr>
          <p:nvPr>
            <p:extLst>
              <p:ext uri="{D42A27DB-BD31-4B8C-83A1-F6EECF244321}">
                <p14:modId xmlns:p14="http://schemas.microsoft.com/office/powerpoint/2010/main" val="2853600732"/>
              </p:ext>
            </p:extLst>
          </p:nvPr>
        </p:nvGraphicFramePr>
        <p:xfrm>
          <a:off x="1524000" y="1376178"/>
          <a:ext cx="6096000" cy="2966720"/>
        </p:xfrm>
        <a:graphic>
          <a:graphicData uri="http://schemas.openxmlformats.org/drawingml/2006/table">
            <a:tbl>
              <a:tblPr firstRow="1" bandRow="1">
                <a:tableStyleId>{3C2FFA5D-87B4-456A-9821-1D502468CF0F}</a:tableStyleId>
              </a:tblPr>
              <a:tblGrid>
                <a:gridCol w="3048000">
                  <a:extLst>
                    <a:ext uri="{9D8B030D-6E8A-4147-A177-3AD203B41FA5}">
                      <a16:colId xmlns:a16="http://schemas.microsoft.com/office/drawing/2014/main" val="3628798112"/>
                    </a:ext>
                  </a:extLst>
                </a:gridCol>
                <a:gridCol w="3048000">
                  <a:extLst>
                    <a:ext uri="{9D8B030D-6E8A-4147-A177-3AD203B41FA5}">
                      <a16:colId xmlns:a16="http://schemas.microsoft.com/office/drawing/2014/main" val="4278268146"/>
                    </a:ext>
                  </a:extLst>
                </a:gridCol>
              </a:tblGrid>
              <a:tr h="370840">
                <a:tc>
                  <a:txBody>
                    <a:bodyPr/>
                    <a:lstStyle/>
                    <a:p>
                      <a:pPr algn="ctr"/>
                      <a:r>
                        <a:rPr lang="en-US" dirty="0">
                          <a:latin typeface="Anaheim" panose="020B0604020202020204" charset="0"/>
                        </a:rPr>
                        <a:t>Model </a:t>
                      </a:r>
                    </a:p>
                  </a:txBody>
                  <a:tcPr anchor="ctr"/>
                </a:tc>
                <a:tc>
                  <a:txBody>
                    <a:bodyPr/>
                    <a:lstStyle/>
                    <a:p>
                      <a:pPr algn="ctr"/>
                      <a:r>
                        <a:rPr lang="en-US" dirty="0">
                          <a:latin typeface="Anaheim" panose="020B0604020202020204" charset="0"/>
                        </a:rPr>
                        <a:t>Score (minute 70)</a:t>
                      </a:r>
                    </a:p>
                  </a:txBody>
                  <a:tcPr anchor="ctr"/>
                </a:tc>
                <a:extLst>
                  <a:ext uri="{0D108BD9-81ED-4DB2-BD59-A6C34878D82A}">
                    <a16:rowId xmlns:a16="http://schemas.microsoft.com/office/drawing/2014/main" val="3678610355"/>
                  </a:ext>
                </a:extLst>
              </a:tr>
              <a:tr h="370840">
                <a:tc>
                  <a:txBody>
                    <a:bodyPr/>
                    <a:lstStyle/>
                    <a:p>
                      <a:pPr algn="ctr"/>
                      <a:r>
                        <a:rPr lang="en-US" sz="1400" b="0" i="0" u="none" strike="noStrike" cap="none" dirty="0">
                          <a:solidFill>
                            <a:schemeClr val="dk1"/>
                          </a:solidFill>
                          <a:latin typeface="Anaheim" panose="020B0604020202020204" charset="0"/>
                          <a:ea typeface="+mn-ea"/>
                          <a:cs typeface="+mn-cs"/>
                          <a:sym typeface="Arial"/>
                        </a:rPr>
                        <a:t>Base model</a:t>
                      </a:r>
                      <a:endParaRPr lang="en-US" sz="1400" b="0" i="0" u="none" strike="noStrike" cap="none" dirty="0">
                        <a:solidFill>
                          <a:schemeClr val="dk1"/>
                        </a:solidFill>
                        <a:latin typeface="Anaheim" panose="020B0604020202020204" charset="0"/>
                        <a:ea typeface="+mn-ea"/>
                        <a:cs typeface="+mn-cs"/>
                        <a:sym typeface="Anaheim"/>
                      </a:endParaRPr>
                    </a:p>
                  </a:txBody>
                  <a:tcPr anchor="ctr"/>
                </a:tc>
                <a:tc>
                  <a:txBody>
                    <a:bodyPr/>
                    <a:lstStyle/>
                    <a:p>
                      <a:pPr marR="0" algn="ctr" rtl="0">
                        <a:lnSpc>
                          <a:spcPct val="100000"/>
                        </a:lnSpc>
                        <a:spcBef>
                          <a:spcPts val="0"/>
                        </a:spcBef>
                        <a:spcAft>
                          <a:spcPts val="0"/>
                        </a:spcAft>
                        <a:buClr>
                          <a:srgbClr val="000000"/>
                        </a:buClr>
                        <a:buFont typeface="Arial"/>
                      </a:pPr>
                      <a:r>
                        <a:rPr lang="en-US" sz="1400" b="0" i="0" u="none" strike="noStrike" cap="none" dirty="0">
                          <a:solidFill>
                            <a:schemeClr val="dk1"/>
                          </a:solidFill>
                          <a:latin typeface="Anaheim" panose="020B0604020202020204" charset="0"/>
                          <a:ea typeface="+mn-ea"/>
                          <a:cs typeface="+mn-cs"/>
                          <a:sym typeface="Arial"/>
                        </a:rPr>
                        <a:t>86.54</a:t>
                      </a:r>
                    </a:p>
                  </a:txBody>
                  <a:tcPr anchor="ctr"/>
                </a:tc>
                <a:extLst>
                  <a:ext uri="{0D108BD9-81ED-4DB2-BD59-A6C34878D82A}">
                    <a16:rowId xmlns:a16="http://schemas.microsoft.com/office/drawing/2014/main" val="62937927"/>
                  </a:ext>
                </a:extLst>
              </a:tr>
              <a:tr h="370840">
                <a:tc>
                  <a:txBody>
                    <a:bodyPr/>
                    <a:lstStyle/>
                    <a:p>
                      <a:pPr algn="ctr"/>
                      <a:r>
                        <a:rPr lang="en-US" sz="1400" b="0" i="0" u="none" strike="noStrike" cap="none" dirty="0">
                          <a:solidFill>
                            <a:schemeClr val="dk1"/>
                          </a:solidFill>
                          <a:latin typeface="Anaheim" panose="020B0604020202020204" charset="0"/>
                          <a:ea typeface="+mn-ea"/>
                          <a:cs typeface="+mn-cs"/>
                          <a:sym typeface="Arial"/>
                        </a:rPr>
                        <a:t>SVC</a:t>
                      </a:r>
                      <a:endParaRPr lang="en-US" sz="1400" b="0" i="0" u="none" strike="noStrike" cap="none" dirty="0">
                        <a:solidFill>
                          <a:schemeClr val="dk1"/>
                        </a:solidFill>
                        <a:latin typeface="Anaheim" panose="020B0604020202020204" charset="0"/>
                        <a:ea typeface="+mn-ea"/>
                        <a:cs typeface="+mn-cs"/>
                        <a:sym typeface="Anaheim"/>
                      </a:endParaRPr>
                    </a:p>
                  </a:txBody>
                  <a:tcPr anchor="ctr"/>
                </a:tc>
                <a:tc>
                  <a:txBody>
                    <a:bodyPr/>
                    <a:lstStyle/>
                    <a:p>
                      <a:pPr marR="0" algn="ctr" rtl="0">
                        <a:lnSpc>
                          <a:spcPct val="100000"/>
                        </a:lnSpc>
                        <a:spcBef>
                          <a:spcPts val="0"/>
                        </a:spcBef>
                        <a:spcAft>
                          <a:spcPts val="0"/>
                        </a:spcAft>
                        <a:buClr>
                          <a:srgbClr val="000000"/>
                        </a:buClr>
                        <a:buFont typeface="Arial"/>
                      </a:pPr>
                      <a:r>
                        <a:rPr lang="en-US" sz="1400" b="0" i="0" u="none" strike="noStrike" cap="none" dirty="0">
                          <a:solidFill>
                            <a:schemeClr val="dk1"/>
                          </a:solidFill>
                          <a:latin typeface="Anaheim" panose="020B0604020202020204" charset="0"/>
                          <a:ea typeface="+mn-ea"/>
                          <a:cs typeface="+mn-cs"/>
                          <a:sym typeface="Arial"/>
                        </a:rPr>
                        <a:t>86.34</a:t>
                      </a:r>
                    </a:p>
                  </a:txBody>
                  <a:tcPr anchor="ctr"/>
                </a:tc>
                <a:extLst>
                  <a:ext uri="{0D108BD9-81ED-4DB2-BD59-A6C34878D82A}">
                    <a16:rowId xmlns:a16="http://schemas.microsoft.com/office/drawing/2014/main" val="2164072168"/>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LinearSVC</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algn="ctr"/>
                      <a:r>
                        <a:rPr lang="en-US" sz="1400" b="0" i="0" u="none" strike="noStrike" cap="none" dirty="0">
                          <a:solidFill>
                            <a:schemeClr val="dk1"/>
                          </a:solidFill>
                          <a:latin typeface="Anaheim" panose="020B0604020202020204" charset="0"/>
                          <a:ea typeface="+mn-ea"/>
                          <a:cs typeface="+mn-cs"/>
                          <a:sym typeface="Arial"/>
                        </a:rPr>
                        <a:t>86.13</a:t>
                      </a:r>
                    </a:p>
                  </a:txBody>
                  <a:tcPr anchor="ctr"/>
                </a:tc>
                <a:extLst>
                  <a:ext uri="{0D108BD9-81ED-4DB2-BD59-A6C34878D82A}">
                    <a16:rowId xmlns:a16="http://schemas.microsoft.com/office/drawing/2014/main" val="2338472909"/>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GradientBoostingClassifier</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algn="ctr"/>
                      <a:r>
                        <a:rPr lang="en-US" sz="1400" b="0" i="0" u="none" strike="noStrike" cap="none" dirty="0">
                          <a:solidFill>
                            <a:schemeClr val="dk1"/>
                          </a:solidFill>
                          <a:latin typeface="Anaheim" panose="020B0604020202020204" charset="0"/>
                          <a:ea typeface="+mn-ea"/>
                          <a:cs typeface="+mn-cs"/>
                          <a:sym typeface="Arial"/>
                        </a:rPr>
                        <a:t>86.46</a:t>
                      </a:r>
                    </a:p>
                  </a:txBody>
                  <a:tcPr anchor="ctr"/>
                </a:tc>
                <a:extLst>
                  <a:ext uri="{0D108BD9-81ED-4DB2-BD59-A6C34878D82A}">
                    <a16:rowId xmlns:a16="http://schemas.microsoft.com/office/drawing/2014/main" val="4204486296"/>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RandomForestClassifier</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latin typeface="Anaheim" panose="020B0604020202020204" charset="0"/>
                          <a:ea typeface="+mn-ea"/>
                          <a:cs typeface="+mn-cs"/>
                          <a:sym typeface="Arial"/>
                        </a:rPr>
                        <a:t>86.54 (same as base model)</a:t>
                      </a:r>
                    </a:p>
                  </a:txBody>
                  <a:tcPr anchor="ctr"/>
                </a:tc>
                <a:extLst>
                  <a:ext uri="{0D108BD9-81ED-4DB2-BD59-A6C34878D82A}">
                    <a16:rowId xmlns:a16="http://schemas.microsoft.com/office/drawing/2014/main" val="3143736102"/>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LogisticRegression</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algn="ctr"/>
                      <a:r>
                        <a:rPr lang="en-US" sz="1400" b="0" i="0" u="none" strike="noStrike" cap="none" dirty="0">
                          <a:solidFill>
                            <a:schemeClr val="dk1"/>
                          </a:solidFill>
                          <a:latin typeface="Anaheim" panose="020B0604020202020204" charset="0"/>
                          <a:ea typeface="+mn-ea"/>
                          <a:cs typeface="+mn-cs"/>
                          <a:sym typeface="Arial"/>
                        </a:rPr>
                        <a:t>85.84</a:t>
                      </a:r>
                    </a:p>
                  </a:txBody>
                  <a:tcPr anchor="ctr"/>
                </a:tc>
                <a:extLst>
                  <a:ext uri="{0D108BD9-81ED-4DB2-BD59-A6C34878D82A}">
                    <a16:rowId xmlns:a16="http://schemas.microsoft.com/office/drawing/2014/main" val="3762902264"/>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KNeighbors</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algn="ctr"/>
                      <a:r>
                        <a:rPr lang="en-US" sz="1400" b="0" i="0" u="none" strike="noStrike" cap="none" dirty="0">
                          <a:solidFill>
                            <a:schemeClr val="dk1"/>
                          </a:solidFill>
                          <a:latin typeface="Anaheim" panose="020B0604020202020204" charset="0"/>
                          <a:ea typeface="+mn-ea"/>
                          <a:cs typeface="+mn-cs"/>
                          <a:sym typeface="Arial"/>
                        </a:rPr>
                        <a:t>83.71</a:t>
                      </a:r>
                    </a:p>
                  </a:txBody>
                  <a:tcPr anchor="ctr"/>
                </a:tc>
                <a:extLst>
                  <a:ext uri="{0D108BD9-81ED-4DB2-BD59-A6C34878D82A}">
                    <a16:rowId xmlns:a16="http://schemas.microsoft.com/office/drawing/2014/main" val="3470638089"/>
                  </a:ext>
                </a:extLst>
              </a:tr>
            </a:tbl>
          </a:graphicData>
        </a:graphic>
      </p:graphicFrame>
    </p:spTree>
    <p:extLst>
      <p:ext uri="{BB962C8B-B14F-4D97-AF65-F5344CB8AC3E}">
        <p14:creationId xmlns:p14="http://schemas.microsoft.com/office/powerpoint/2010/main" val="2514217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87DF-921B-439F-8D42-3C89E219CD6C}"/>
              </a:ext>
            </a:extLst>
          </p:cNvPr>
          <p:cNvSpPr>
            <a:spLocks noGrp="1"/>
          </p:cNvSpPr>
          <p:nvPr>
            <p:ph type="title"/>
          </p:nvPr>
        </p:nvSpPr>
        <p:spPr>
          <a:xfrm>
            <a:off x="754978" y="265143"/>
            <a:ext cx="7704000" cy="572700"/>
          </a:xfrm>
        </p:spPr>
        <p:txBody>
          <a:bodyPr/>
          <a:lstStyle/>
          <a:p>
            <a:r>
              <a:rPr lang="en-US" sz="3600" dirty="0"/>
              <a:t>Models – without goals data </a:t>
            </a:r>
            <a:endParaRPr lang="en-US" dirty="0"/>
          </a:p>
        </p:txBody>
      </p:sp>
      <p:graphicFrame>
        <p:nvGraphicFramePr>
          <p:cNvPr id="4" name="Table 3">
            <a:extLst>
              <a:ext uri="{FF2B5EF4-FFF2-40B4-BE49-F238E27FC236}">
                <a16:creationId xmlns:a16="http://schemas.microsoft.com/office/drawing/2014/main" id="{3697E607-43A3-367C-C37E-54B5A5FF3BC2}"/>
              </a:ext>
            </a:extLst>
          </p:cNvPr>
          <p:cNvGraphicFramePr>
            <a:graphicFrameLocks noGrp="1"/>
          </p:cNvGraphicFramePr>
          <p:nvPr>
            <p:extLst>
              <p:ext uri="{D42A27DB-BD31-4B8C-83A1-F6EECF244321}">
                <p14:modId xmlns:p14="http://schemas.microsoft.com/office/powerpoint/2010/main" val="2217917799"/>
              </p:ext>
            </p:extLst>
          </p:nvPr>
        </p:nvGraphicFramePr>
        <p:xfrm>
          <a:off x="1524000" y="1376178"/>
          <a:ext cx="6096000" cy="2595880"/>
        </p:xfrm>
        <a:graphic>
          <a:graphicData uri="http://schemas.openxmlformats.org/drawingml/2006/table">
            <a:tbl>
              <a:tblPr firstRow="1" bandRow="1">
                <a:tableStyleId>{3C2FFA5D-87B4-456A-9821-1D502468CF0F}</a:tableStyleId>
              </a:tblPr>
              <a:tblGrid>
                <a:gridCol w="3048000">
                  <a:extLst>
                    <a:ext uri="{9D8B030D-6E8A-4147-A177-3AD203B41FA5}">
                      <a16:colId xmlns:a16="http://schemas.microsoft.com/office/drawing/2014/main" val="3628798112"/>
                    </a:ext>
                  </a:extLst>
                </a:gridCol>
                <a:gridCol w="3048000">
                  <a:extLst>
                    <a:ext uri="{9D8B030D-6E8A-4147-A177-3AD203B41FA5}">
                      <a16:colId xmlns:a16="http://schemas.microsoft.com/office/drawing/2014/main" val="4278268146"/>
                    </a:ext>
                  </a:extLst>
                </a:gridCol>
              </a:tblGrid>
              <a:tr h="370840">
                <a:tc>
                  <a:txBody>
                    <a:bodyPr/>
                    <a:lstStyle/>
                    <a:p>
                      <a:pPr algn="ctr"/>
                      <a:r>
                        <a:rPr lang="en-US" dirty="0">
                          <a:latin typeface="Anaheim" panose="020B0604020202020204" charset="0"/>
                        </a:rPr>
                        <a:t>Model </a:t>
                      </a:r>
                    </a:p>
                  </a:txBody>
                  <a:tcPr anchor="ctr"/>
                </a:tc>
                <a:tc>
                  <a:txBody>
                    <a:bodyPr/>
                    <a:lstStyle/>
                    <a:p>
                      <a:pPr algn="ctr"/>
                      <a:r>
                        <a:rPr lang="en-US" dirty="0">
                          <a:latin typeface="Anaheim" panose="020B0604020202020204" charset="0"/>
                        </a:rPr>
                        <a:t>Score (minute 70)</a:t>
                      </a:r>
                    </a:p>
                  </a:txBody>
                  <a:tcPr anchor="ctr"/>
                </a:tc>
                <a:extLst>
                  <a:ext uri="{0D108BD9-81ED-4DB2-BD59-A6C34878D82A}">
                    <a16:rowId xmlns:a16="http://schemas.microsoft.com/office/drawing/2014/main" val="3678610355"/>
                  </a:ext>
                </a:extLst>
              </a:tr>
              <a:tr h="370840">
                <a:tc>
                  <a:txBody>
                    <a:bodyPr/>
                    <a:lstStyle/>
                    <a:p>
                      <a:pPr algn="ctr"/>
                      <a:r>
                        <a:rPr lang="en-US" sz="1400" b="0" i="0" u="none" strike="noStrike" cap="none" dirty="0">
                          <a:solidFill>
                            <a:schemeClr val="dk1"/>
                          </a:solidFill>
                          <a:latin typeface="Anaheim" panose="020B0604020202020204" charset="0"/>
                          <a:ea typeface="+mn-ea"/>
                          <a:cs typeface="+mn-cs"/>
                          <a:sym typeface="Arial"/>
                        </a:rPr>
                        <a:t>SVC</a:t>
                      </a:r>
                      <a:endParaRPr lang="en-US" sz="1400" b="0" i="0" u="none" strike="noStrike" cap="none" dirty="0">
                        <a:solidFill>
                          <a:schemeClr val="dk1"/>
                        </a:solidFill>
                        <a:latin typeface="Anaheim" panose="020B0604020202020204" charset="0"/>
                        <a:ea typeface="+mn-ea"/>
                        <a:cs typeface="+mn-cs"/>
                        <a:sym typeface="Anaheim"/>
                      </a:endParaRPr>
                    </a:p>
                  </a:txBody>
                  <a:tcPr anchor="ctr"/>
                </a:tc>
                <a:tc>
                  <a:txBody>
                    <a:bodyPr/>
                    <a:lstStyle/>
                    <a:p>
                      <a:pPr marR="0" algn="ctr" rtl="0">
                        <a:lnSpc>
                          <a:spcPct val="100000"/>
                        </a:lnSpc>
                        <a:spcBef>
                          <a:spcPts val="0"/>
                        </a:spcBef>
                        <a:spcAft>
                          <a:spcPts val="0"/>
                        </a:spcAft>
                        <a:buClr>
                          <a:srgbClr val="000000"/>
                        </a:buClr>
                        <a:buFont typeface="Arial"/>
                      </a:pPr>
                      <a:r>
                        <a:rPr lang="en-US" sz="1400" b="0" i="0" u="none" strike="noStrike" cap="none" dirty="0">
                          <a:solidFill>
                            <a:schemeClr val="dk1"/>
                          </a:solidFill>
                          <a:latin typeface="Anaheim" panose="020B0604020202020204" charset="0"/>
                          <a:ea typeface="+mn-ea"/>
                          <a:cs typeface="+mn-cs"/>
                          <a:sym typeface="Arial"/>
                        </a:rPr>
                        <a:t>69.77</a:t>
                      </a:r>
                    </a:p>
                  </a:txBody>
                  <a:tcPr anchor="ctr"/>
                </a:tc>
                <a:extLst>
                  <a:ext uri="{0D108BD9-81ED-4DB2-BD59-A6C34878D82A}">
                    <a16:rowId xmlns:a16="http://schemas.microsoft.com/office/drawing/2014/main" val="62937927"/>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LinearSVC</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algn="ctr"/>
                      <a:r>
                        <a:rPr lang="en-US" sz="1400" b="0" i="0" u="none" strike="noStrike" cap="none" dirty="0">
                          <a:solidFill>
                            <a:schemeClr val="dk1"/>
                          </a:solidFill>
                          <a:latin typeface="Anaheim" panose="020B0604020202020204" charset="0"/>
                          <a:ea typeface="+mn-ea"/>
                          <a:cs typeface="+mn-cs"/>
                          <a:sym typeface="Arial"/>
                        </a:rPr>
                        <a:t>69.52</a:t>
                      </a:r>
                    </a:p>
                  </a:txBody>
                  <a:tcPr anchor="ctr"/>
                </a:tc>
                <a:extLst>
                  <a:ext uri="{0D108BD9-81ED-4DB2-BD59-A6C34878D82A}">
                    <a16:rowId xmlns:a16="http://schemas.microsoft.com/office/drawing/2014/main" val="2338472909"/>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GradientBoostingClassifier</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algn="ctr"/>
                      <a:r>
                        <a:rPr lang="en-US" sz="1400" b="0" i="0" u="none" strike="noStrike" cap="none" dirty="0">
                          <a:solidFill>
                            <a:schemeClr val="dk1"/>
                          </a:solidFill>
                          <a:latin typeface="Anaheim" panose="020B0604020202020204" charset="0"/>
                          <a:ea typeface="+mn-ea"/>
                          <a:cs typeface="+mn-cs"/>
                          <a:sym typeface="Arial"/>
                        </a:rPr>
                        <a:t>69.47</a:t>
                      </a:r>
                    </a:p>
                  </a:txBody>
                  <a:tcPr anchor="ctr"/>
                </a:tc>
                <a:extLst>
                  <a:ext uri="{0D108BD9-81ED-4DB2-BD59-A6C34878D82A}">
                    <a16:rowId xmlns:a16="http://schemas.microsoft.com/office/drawing/2014/main" val="4204486296"/>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RandomForestClassifier</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algn="ctr"/>
                      <a:r>
                        <a:rPr lang="en-US" sz="1400" b="0" i="0" u="none" strike="noStrike" cap="none" dirty="0">
                          <a:solidFill>
                            <a:schemeClr val="dk1"/>
                          </a:solidFill>
                          <a:latin typeface="Anaheim" panose="020B0604020202020204" charset="0"/>
                          <a:ea typeface="+mn-ea"/>
                          <a:cs typeface="+mn-cs"/>
                          <a:sym typeface="Arial"/>
                        </a:rPr>
                        <a:t>69.14</a:t>
                      </a:r>
                    </a:p>
                  </a:txBody>
                  <a:tcPr anchor="ctr"/>
                </a:tc>
                <a:extLst>
                  <a:ext uri="{0D108BD9-81ED-4DB2-BD59-A6C34878D82A}">
                    <a16:rowId xmlns:a16="http://schemas.microsoft.com/office/drawing/2014/main" val="3143736102"/>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LogisticRegression</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algn="ctr"/>
                      <a:r>
                        <a:rPr lang="en-US" sz="1400" b="0" i="0" u="none" strike="noStrike" cap="none" dirty="0">
                          <a:solidFill>
                            <a:schemeClr val="dk1"/>
                          </a:solidFill>
                          <a:latin typeface="Anaheim" panose="020B0604020202020204" charset="0"/>
                          <a:ea typeface="+mn-ea"/>
                          <a:cs typeface="+mn-cs"/>
                          <a:sym typeface="Arial"/>
                        </a:rPr>
                        <a:t>69.51</a:t>
                      </a:r>
                    </a:p>
                  </a:txBody>
                  <a:tcPr anchor="ctr"/>
                </a:tc>
                <a:extLst>
                  <a:ext uri="{0D108BD9-81ED-4DB2-BD59-A6C34878D82A}">
                    <a16:rowId xmlns:a16="http://schemas.microsoft.com/office/drawing/2014/main" val="3762902264"/>
                  </a:ext>
                </a:extLst>
              </a:tr>
              <a:tr h="370840">
                <a:tc>
                  <a:txBody>
                    <a:bodyPr/>
                    <a:lstStyle/>
                    <a:p>
                      <a:pPr algn="ctr"/>
                      <a:r>
                        <a:rPr lang="en-US" sz="1400" b="0" i="0" u="none" strike="noStrike" cap="none" dirty="0" err="1">
                          <a:solidFill>
                            <a:schemeClr val="dk1"/>
                          </a:solidFill>
                          <a:latin typeface="Anaheim" panose="020B0604020202020204" charset="0"/>
                          <a:ea typeface="+mn-ea"/>
                          <a:cs typeface="+mn-cs"/>
                          <a:sym typeface="Arial"/>
                        </a:rPr>
                        <a:t>KNeighbors</a:t>
                      </a:r>
                      <a:endParaRPr lang="en-US" sz="1400" b="0" i="0" u="none" strike="noStrike" cap="none" dirty="0">
                        <a:solidFill>
                          <a:schemeClr val="dk1"/>
                        </a:solidFill>
                        <a:latin typeface="Anaheim" panose="020B0604020202020204" charset="0"/>
                        <a:ea typeface="+mn-ea"/>
                        <a:cs typeface="+mn-cs"/>
                        <a:sym typeface="Arial"/>
                      </a:endParaRPr>
                    </a:p>
                  </a:txBody>
                  <a:tcPr anchor="ctr"/>
                </a:tc>
                <a:tc>
                  <a:txBody>
                    <a:bodyPr/>
                    <a:lstStyle/>
                    <a:p>
                      <a:pPr algn="ctr"/>
                      <a:r>
                        <a:rPr lang="en-US" sz="1400" b="0" i="0" u="none" strike="noStrike" cap="none" dirty="0">
                          <a:solidFill>
                            <a:schemeClr val="dk1"/>
                          </a:solidFill>
                          <a:latin typeface="Anaheim" panose="020B0604020202020204" charset="0"/>
                          <a:ea typeface="+mn-ea"/>
                          <a:cs typeface="+mn-cs"/>
                          <a:sym typeface="Arial"/>
                        </a:rPr>
                        <a:t>57.46</a:t>
                      </a:r>
                    </a:p>
                  </a:txBody>
                  <a:tcPr anchor="ctr"/>
                </a:tc>
                <a:extLst>
                  <a:ext uri="{0D108BD9-81ED-4DB2-BD59-A6C34878D82A}">
                    <a16:rowId xmlns:a16="http://schemas.microsoft.com/office/drawing/2014/main" val="3470638089"/>
                  </a:ext>
                </a:extLst>
              </a:tr>
            </a:tbl>
          </a:graphicData>
        </a:graphic>
      </p:graphicFrame>
    </p:spTree>
    <p:extLst>
      <p:ext uri="{BB962C8B-B14F-4D97-AF65-F5344CB8AC3E}">
        <p14:creationId xmlns:p14="http://schemas.microsoft.com/office/powerpoint/2010/main" val="580418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Models</a:t>
            </a:r>
            <a:endParaRPr lang="en-US" sz="3000" dirty="0"/>
          </a:p>
        </p:txBody>
      </p:sp>
      <p:sp>
        <p:nvSpPr>
          <p:cNvPr id="104" name="Google Shape;104;p19"/>
          <p:cNvSpPr txBox="1">
            <a:spLocks noGrp="1"/>
          </p:cNvSpPr>
          <p:nvPr>
            <p:ph type="body" idx="4294967295"/>
          </p:nvPr>
        </p:nvSpPr>
        <p:spPr>
          <a:xfrm>
            <a:off x="1094509" y="813969"/>
            <a:ext cx="6740236" cy="3231559"/>
          </a:xfrm>
          <a:prstGeom prst="rect">
            <a:avLst/>
          </a:prstGeom>
        </p:spPr>
        <p:txBody>
          <a:bodyPr spcFirstLastPara="1" wrap="square" lIns="91425" tIns="91425" rIns="91425" bIns="91425" anchor="t" anchorCtr="0">
            <a:noAutofit/>
          </a:bodyPr>
          <a:lstStyle/>
          <a:p>
            <a:pPr indent="-304800">
              <a:lnSpc>
                <a:spcPct val="150000"/>
              </a:lnSpc>
              <a:buClr>
                <a:schemeClr val="dk1"/>
              </a:buClr>
              <a:buSzPts val="1200"/>
            </a:pPr>
            <a:endParaRPr lang="en-US" sz="1600" dirty="0">
              <a:solidFill>
                <a:schemeClr val="dk1"/>
              </a:solidFill>
            </a:endParaRPr>
          </a:p>
          <a:p>
            <a:pPr indent="-304800">
              <a:lnSpc>
                <a:spcPct val="150000"/>
              </a:lnSpc>
              <a:buClr>
                <a:schemeClr val="dk1"/>
              </a:buClr>
              <a:buSzPts val="1200"/>
            </a:pPr>
            <a:r>
              <a:rPr lang="en-US" sz="1600" dirty="0" err="1">
                <a:solidFill>
                  <a:schemeClr val="dk1"/>
                </a:solidFill>
              </a:rPr>
              <a:t>GradientBoostingClassifier</a:t>
            </a:r>
            <a:r>
              <a:rPr lang="en-US" sz="1600" dirty="0">
                <a:solidFill>
                  <a:schemeClr val="dk1"/>
                </a:solidFill>
              </a:rPr>
              <a:t> – improve best model on 0.01% in partial dataset when only match from Liga Portugal and Premier League</a:t>
            </a:r>
          </a:p>
          <a:p>
            <a:pPr indent="-304800">
              <a:lnSpc>
                <a:spcPct val="150000"/>
              </a:lnSpc>
              <a:buClr>
                <a:schemeClr val="dk1"/>
              </a:buClr>
              <a:buSzPts val="1200"/>
            </a:pPr>
            <a:r>
              <a:rPr lang="en-US" sz="1600" b="0" i="0" u="none" strike="noStrike" cap="none" dirty="0" err="1">
                <a:solidFill>
                  <a:schemeClr val="dk1"/>
                </a:solidFill>
                <a:latin typeface="Anaheim" panose="020B0604020202020204" charset="0"/>
                <a:ea typeface="+mn-ea"/>
                <a:cs typeface="+mn-cs"/>
                <a:sym typeface="Arial"/>
              </a:rPr>
              <a:t>RandomForestClassifier</a:t>
            </a:r>
            <a:r>
              <a:rPr lang="en-US" sz="1600" b="0" i="0" u="none" strike="noStrike" cap="none" dirty="0">
                <a:solidFill>
                  <a:schemeClr val="dk1"/>
                </a:solidFill>
                <a:latin typeface="Anaheim" panose="020B0604020202020204" charset="0"/>
                <a:ea typeface="+mn-ea"/>
                <a:cs typeface="+mn-cs"/>
                <a:sym typeface="Arial"/>
              </a:rPr>
              <a:t> </a:t>
            </a:r>
            <a:r>
              <a:rPr lang="en-US" sz="1600" dirty="0">
                <a:solidFill>
                  <a:schemeClr val="dk1"/>
                </a:solidFill>
              </a:rPr>
              <a:t>- improve best model on 0.01%</a:t>
            </a:r>
          </a:p>
          <a:p>
            <a:pPr indent="-304800">
              <a:lnSpc>
                <a:spcPct val="150000"/>
              </a:lnSpc>
              <a:buClr>
                <a:schemeClr val="dk1"/>
              </a:buClr>
              <a:buSzPts val="1200"/>
            </a:pPr>
            <a:r>
              <a:rPr lang="en-US" sz="1600" dirty="0" err="1">
                <a:solidFill>
                  <a:schemeClr val="dk1"/>
                </a:solidFill>
              </a:rPr>
              <a:t>LogisticRegression</a:t>
            </a:r>
            <a:r>
              <a:rPr lang="en-US" sz="1600" dirty="0">
                <a:solidFill>
                  <a:schemeClr val="dk1"/>
                </a:solidFill>
              </a:rPr>
              <a:t> - improve best model only on 0.00164%</a:t>
            </a:r>
          </a:p>
          <a:p>
            <a:pPr indent="-304800">
              <a:lnSpc>
                <a:spcPct val="150000"/>
              </a:lnSpc>
              <a:buClr>
                <a:schemeClr val="dk1"/>
              </a:buClr>
              <a:buSzPts val="1200"/>
            </a:pPr>
            <a:r>
              <a:rPr lang="en-US" sz="1600" dirty="0">
                <a:solidFill>
                  <a:schemeClr val="dk1"/>
                </a:solidFill>
              </a:rPr>
              <a:t>SVC - improve best model only on 0.00025%</a:t>
            </a:r>
          </a:p>
          <a:p>
            <a:pPr indent="-304800">
              <a:lnSpc>
                <a:spcPct val="150000"/>
              </a:lnSpc>
              <a:buClr>
                <a:schemeClr val="dk1"/>
              </a:buClr>
              <a:buSzPts val="1200"/>
            </a:pPr>
            <a:r>
              <a:rPr lang="en-US" sz="1600" dirty="0">
                <a:solidFill>
                  <a:schemeClr val="dk1"/>
                </a:solidFill>
              </a:rPr>
              <a:t>KNN not improved best model</a:t>
            </a:r>
          </a:p>
          <a:p>
            <a:pPr marL="152400" indent="0">
              <a:lnSpc>
                <a:spcPct val="150000"/>
              </a:lnSpc>
              <a:buClr>
                <a:schemeClr val="dk1"/>
              </a:buClr>
              <a:buSzPts val="1200"/>
              <a:buNone/>
            </a:pPr>
            <a:endParaRPr lang="en-US" sz="1600" dirty="0">
              <a:solidFill>
                <a:schemeClr val="dk1"/>
              </a:solidFill>
            </a:endParaRPr>
          </a:p>
          <a:p>
            <a:pPr marL="152400" indent="0">
              <a:lnSpc>
                <a:spcPct val="150000"/>
              </a:lnSpc>
              <a:buClr>
                <a:schemeClr val="dk1"/>
              </a:buClr>
              <a:buSzPts val="1200"/>
              <a:buNone/>
            </a:pPr>
            <a:endParaRPr lang="en-US" sz="1600" dirty="0">
              <a:solidFill>
                <a:schemeClr val="dk1"/>
              </a:solidFill>
            </a:endParaRPr>
          </a:p>
          <a:p>
            <a:pPr indent="-304800">
              <a:lnSpc>
                <a:spcPct val="150000"/>
              </a:lnSpc>
              <a:buClr>
                <a:schemeClr val="dk1"/>
              </a:buClr>
              <a:buSzPts val="1200"/>
            </a:pPr>
            <a:endParaRPr lang="en-US" sz="1600" dirty="0">
              <a:solidFill>
                <a:schemeClr val="dk1"/>
              </a:solidFill>
            </a:endParaRPr>
          </a:p>
          <a:p>
            <a:pPr indent="-304800">
              <a:lnSpc>
                <a:spcPct val="150000"/>
              </a:lnSpc>
              <a:buClr>
                <a:schemeClr val="dk1"/>
              </a:buClr>
              <a:buSzPts val="1200"/>
            </a:pPr>
            <a:endParaRPr lang="en-US" sz="1600" dirty="0">
              <a:solidFill>
                <a:schemeClr val="dk1"/>
              </a:solidFill>
            </a:endParaRPr>
          </a:p>
          <a:p>
            <a:pPr indent="-304800">
              <a:lnSpc>
                <a:spcPct val="150000"/>
              </a:lnSpc>
              <a:buClr>
                <a:schemeClr val="dk1"/>
              </a:buClr>
              <a:buSzPts val="1200"/>
            </a:pPr>
            <a:endParaRPr lang="en-US" sz="1600" dirty="0">
              <a:solidFill>
                <a:schemeClr val="dk1"/>
              </a:solidFill>
            </a:endParaRPr>
          </a:p>
          <a:p>
            <a:pPr indent="-304800">
              <a:lnSpc>
                <a:spcPct val="150000"/>
              </a:lnSpc>
              <a:buClr>
                <a:schemeClr val="dk1"/>
              </a:buClr>
              <a:buSzPts val="1200"/>
            </a:pPr>
            <a:endParaRPr lang="en-US" sz="1600" dirty="0">
              <a:solidFill>
                <a:schemeClr val="dk1"/>
              </a:solidFill>
            </a:endParaRPr>
          </a:p>
          <a:p>
            <a:pPr indent="-304800">
              <a:lnSpc>
                <a:spcPct val="150000"/>
              </a:lnSpc>
              <a:buClr>
                <a:schemeClr val="dk1"/>
              </a:buClr>
              <a:buSzPts val="1200"/>
            </a:pPr>
            <a:endParaRPr lang="en-US" sz="1600" dirty="0">
              <a:solidFill>
                <a:schemeClr val="dk1"/>
              </a:solidFill>
            </a:endParaRPr>
          </a:p>
          <a:p>
            <a:pPr indent="-304800">
              <a:lnSpc>
                <a:spcPct val="150000"/>
              </a:lnSpc>
              <a:buClr>
                <a:schemeClr val="dk1"/>
              </a:buClr>
              <a:buSzPts val="1200"/>
            </a:pPr>
            <a:endParaRPr lang="en-US" sz="1600" dirty="0">
              <a:solidFill>
                <a:schemeClr val="dk1"/>
              </a:solidFill>
            </a:endParaRPr>
          </a:p>
          <a:p>
            <a:pPr indent="-304800">
              <a:lnSpc>
                <a:spcPct val="150000"/>
              </a:lnSpc>
              <a:buClr>
                <a:schemeClr val="dk1"/>
              </a:buClr>
              <a:buSzPts val="1200"/>
            </a:pPr>
            <a:endParaRPr lang="en-US" sz="1600" dirty="0">
              <a:solidFill>
                <a:schemeClr val="dk1"/>
              </a:solidFill>
            </a:endParaRPr>
          </a:p>
          <a:p>
            <a:pPr indent="-304800">
              <a:lnSpc>
                <a:spcPct val="150000"/>
              </a:lnSpc>
              <a:buClr>
                <a:schemeClr val="dk1"/>
              </a:buClr>
              <a:buSzPts val="1200"/>
            </a:pPr>
            <a:endParaRPr lang="en-US" sz="1600" dirty="0">
              <a:solidFill>
                <a:schemeClr val="dk1"/>
              </a:solidFill>
            </a:endParaRPr>
          </a:p>
          <a:p>
            <a:pPr indent="-304800">
              <a:lnSpc>
                <a:spcPct val="150000"/>
              </a:lnSpc>
              <a:buClr>
                <a:schemeClr val="dk1"/>
              </a:buClr>
              <a:buSzPts val="1200"/>
            </a:pPr>
            <a:endParaRPr lang="en-US" sz="1600" dirty="0">
              <a:solidFill>
                <a:schemeClr val="dk1"/>
              </a:solidFill>
            </a:endParaRPr>
          </a:p>
        </p:txBody>
      </p:sp>
    </p:spTree>
    <p:extLst>
      <p:ext uri="{BB962C8B-B14F-4D97-AF65-F5344CB8AC3E}">
        <p14:creationId xmlns:p14="http://schemas.microsoft.com/office/powerpoint/2010/main" val="3781860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ctrTitle"/>
          </p:nvPr>
        </p:nvSpPr>
        <p:spPr>
          <a:xfrm>
            <a:off x="1533650" y="1187000"/>
            <a:ext cx="6832200" cy="2358000"/>
          </a:xfrm>
          <a:prstGeom prst="rect">
            <a:avLst/>
          </a:prstGeom>
        </p:spPr>
        <p:txBody>
          <a:bodyPr spcFirstLastPara="1" wrap="square" lIns="91425" tIns="91425" rIns="91425" bIns="91425" anchor="ctr" anchorCtr="0">
            <a:noAutofit/>
          </a:bodyPr>
          <a:lstStyle/>
          <a:p>
            <a:pPr algn="l" fontAlgn="base"/>
            <a:r>
              <a:rPr lang="en-US" dirty="0">
                <a:solidFill>
                  <a:schemeClr val="dk1"/>
                </a:solidFill>
              </a:rPr>
              <a:t>Questions?</a:t>
            </a:r>
          </a:p>
        </p:txBody>
      </p:sp>
    </p:spTree>
    <p:extLst>
      <p:ext uri="{BB962C8B-B14F-4D97-AF65-F5344CB8AC3E}">
        <p14:creationId xmlns:p14="http://schemas.microsoft.com/office/powerpoint/2010/main" val="366411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More about data:</a:t>
            </a:r>
          </a:p>
        </p:txBody>
      </p:sp>
      <p:sp>
        <p:nvSpPr>
          <p:cNvPr id="104" name="Google Shape;104;p19"/>
          <p:cNvSpPr txBox="1">
            <a:spLocks noGrp="1"/>
          </p:cNvSpPr>
          <p:nvPr>
            <p:ph type="body" idx="4294967295"/>
          </p:nvPr>
        </p:nvSpPr>
        <p:spPr>
          <a:xfrm>
            <a:off x="1184564" y="1063350"/>
            <a:ext cx="6740236" cy="3488663"/>
          </a:xfrm>
          <a:prstGeom prst="rect">
            <a:avLst/>
          </a:prstGeom>
        </p:spPr>
        <p:txBody>
          <a:bodyPr spcFirstLastPara="1" wrap="square" lIns="91425" tIns="91425" rIns="91425" bIns="91425" anchor="t" anchorCtr="0">
            <a:noAutofit/>
          </a:bodyPr>
          <a:lstStyle/>
          <a:p>
            <a:pPr marL="0" lvl="0" indent="0" algn="l" rtl="0">
              <a:lnSpc>
                <a:spcPct val="100000"/>
              </a:lnSpc>
              <a:spcBef>
                <a:spcPts val="1600"/>
              </a:spcBef>
              <a:spcAft>
                <a:spcPts val="0"/>
              </a:spcAft>
              <a:buNone/>
            </a:pPr>
            <a:r>
              <a:rPr lang="en-US" sz="1600" dirty="0">
                <a:solidFill>
                  <a:schemeClr val="dk1"/>
                </a:solidFill>
              </a:rPr>
              <a:t>We have data of matches from next leagues:</a:t>
            </a:r>
          </a:p>
          <a:p>
            <a:pPr marL="0" lvl="0" indent="0" algn="l" rtl="0">
              <a:lnSpc>
                <a:spcPct val="100000"/>
              </a:lnSpc>
              <a:spcBef>
                <a:spcPts val="1600"/>
              </a:spcBef>
              <a:spcAft>
                <a:spcPts val="0"/>
              </a:spcAft>
              <a:buNone/>
            </a:pPr>
            <a:r>
              <a:rPr lang="en-US" sz="1600" dirty="0">
                <a:solidFill>
                  <a:schemeClr val="dk1"/>
                </a:solidFill>
              </a:rPr>
              <a:t>Premier League, Championship, Serie A, La Liga, Ligue 1, Super </a:t>
            </a:r>
            <a:r>
              <a:rPr lang="en-US" sz="1600" dirty="0" err="1">
                <a:solidFill>
                  <a:schemeClr val="dk1"/>
                </a:solidFill>
              </a:rPr>
              <a:t>Lig</a:t>
            </a:r>
            <a:r>
              <a:rPr lang="en-US" sz="1600" dirty="0">
                <a:solidFill>
                  <a:schemeClr val="dk1"/>
                </a:solidFill>
              </a:rPr>
              <a:t>, Europa League, Liga Portugal, Eredivisie, Bundesliga, Pro League, Ekstraklasa, FA Cup, </a:t>
            </a:r>
            <a:r>
              <a:rPr lang="en-US" sz="1600" dirty="0" err="1">
                <a:solidFill>
                  <a:schemeClr val="dk1"/>
                </a:solidFill>
              </a:rPr>
              <a:t>Allsvenskan</a:t>
            </a:r>
            <a:r>
              <a:rPr lang="en-US" sz="1600" dirty="0">
                <a:solidFill>
                  <a:schemeClr val="dk1"/>
                </a:solidFill>
              </a:rPr>
              <a:t>, </a:t>
            </a:r>
            <a:r>
              <a:rPr lang="en-US" sz="1600" dirty="0" err="1">
                <a:solidFill>
                  <a:schemeClr val="dk1"/>
                </a:solidFill>
              </a:rPr>
              <a:t>Eliteserien</a:t>
            </a:r>
            <a:r>
              <a:rPr lang="en-US" sz="1600" dirty="0">
                <a:solidFill>
                  <a:schemeClr val="dk1"/>
                </a:solidFill>
              </a:rPr>
              <a:t>, Superliga, Premiership, Champions League, Admiral Bundesliga, Super League, 1. HNL, Europa Conference League, Copa Del Rey, Coppa Italia, UEFA Europa League Play-offs. Total 29110 records. </a:t>
            </a:r>
          </a:p>
          <a:p>
            <a:pPr marL="0" lvl="0" indent="0" algn="l" rtl="0">
              <a:lnSpc>
                <a:spcPct val="100000"/>
              </a:lnSpc>
              <a:spcBef>
                <a:spcPts val="1600"/>
              </a:spcBef>
              <a:spcAft>
                <a:spcPts val="0"/>
              </a:spcAft>
              <a:buNone/>
            </a:pPr>
            <a:r>
              <a:rPr lang="en-US" sz="1600" dirty="0">
                <a:solidFill>
                  <a:schemeClr val="dk1"/>
                </a:solidFill>
              </a:rPr>
              <a:t>We separate data into 2 datasets:</a:t>
            </a:r>
          </a:p>
          <a:p>
            <a:pPr marL="0" lvl="0" indent="0" algn="l" rtl="0">
              <a:lnSpc>
                <a:spcPct val="100000"/>
              </a:lnSpc>
              <a:spcBef>
                <a:spcPts val="1600"/>
              </a:spcBef>
              <a:spcAft>
                <a:spcPts val="0"/>
              </a:spcAft>
              <a:buNone/>
            </a:pPr>
            <a:r>
              <a:rPr lang="en-US" sz="1600" dirty="0">
                <a:solidFill>
                  <a:schemeClr val="dk1"/>
                </a:solidFill>
              </a:rPr>
              <a:t>Train/test: from 2017.08.01 to 2022-01-01 - 21378 records</a:t>
            </a:r>
          </a:p>
          <a:p>
            <a:pPr marL="0" indent="0">
              <a:lnSpc>
                <a:spcPct val="100000"/>
              </a:lnSpc>
              <a:spcBef>
                <a:spcPts val="1600"/>
              </a:spcBef>
              <a:buNone/>
            </a:pPr>
            <a:r>
              <a:rPr lang="en-US" sz="1600" dirty="0">
                <a:solidFill>
                  <a:schemeClr val="dk1"/>
                </a:solidFill>
              </a:rPr>
              <a:t>Validation: from 2022-01-01 to 2023-05-01  - 7732 records</a:t>
            </a:r>
          </a:p>
          <a:p>
            <a:pPr marL="0" lvl="0" indent="0" algn="l" rtl="0">
              <a:lnSpc>
                <a:spcPct val="100000"/>
              </a:lnSpc>
              <a:spcBef>
                <a:spcPts val="1600"/>
              </a:spcBef>
              <a:spcAft>
                <a:spcPts val="0"/>
              </a:spcAft>
              <a:buNone/>
            </a:pPr>
            <a:endParaRPr lang="en-US" sz="1500" dirty="0">
              <a:solidFill>
                <a:schemeClr val="dk1"/>
              </a:solidFill>
            </a:endParaRPr>
          </a:p>
        </p:txBody>
      </p:sp>
    </p:spTree>
    <p:extLst>
      <p:ext uri="{BB962C8B-B14F-4D97-AF65-F5344CB8AC3E}">
        <p14:creationId xmlns:p14="http://schemas.microsoft.com/office/powerpoint/2010/main" val="311115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Scoring and base model</a:t>
            </a:r>
            <a:endParaRPr sz="3000" dirty="0"/>
          </a:p>
        </p:txBody>
      </p:sp>
      <p:sp>
        <p:nvSpPr>
          <p:cNvPr id="104" name="Google Shape;104;p19"/>
          <p:cNvSpPr txBox="1">
            <a:spLocks noGrp="1"/>
          </p:cNvSpPr>
          <p:nvPr>
            <p:ph type="body" idx="4294967295"/>
          </p:nvPr>
        </p:nvSpPr>
        <p:spPr>
          <a:xfrm>
            <a:off x="1094509" y="813969"/>
            <a:ext cx="6740236" cy="3231559"/>
          </a:xfrm>
          <a:prstGeom prst="rect">
            <a:avLst/>
          </a:prstGeom>
        </p:spPr>
        <p:txBody>
          <a:bodyPr spcFirstLastPara="1" wrap="square" lIns="91425" tIns="91425" rIns="91425" bIns="91425" anchor="t" anchorCtr="0">
            <a:noAutofit/>
          </a:bodyPr>
          <a:lstStyle/>
          <a:p>
            <a:pPr indent="-304800">
              <a:lnSpc>
                <a:spcPct val="150000"/>
              </a:lnSpc>
              <a:buClr>
                <a:schemeClr val="dk1"/>
              </a:buClr>
              <a:buSzPts val="1200"/>
            </a:pPr>
            <a:r>
              <a:rPr lang="en-US" sz="1600" dirty="0">
                <a:solidFill>
                  <a:schemeClr val="dk1"/>
                </a:solidFill>
              </a:rPr>
              <a:t>Our base model is relatively strong and straightforward. It looks at which team is leading at the current minute and assumes that they will win. At minute 70, it achieves an accuracy of 86.548% on the validation dataset.</a:t>
            </a:r>
          </a:p>
          <a:p>
            <a:pPr indent="-304800">
              <a:lnSpc>
                <a:spcPct val="150000"/>
              </a:lnSpc>
              <a:buClr>
                <a:schemeClr val="dk1"/>
              </a:buClr>
              <a:buSzPts val="1200"/>
            </a:pPr>
            <a:r>
              <a:rPr lang="en-US" sz="1600" dirty="0">
                <a:solidFill>
                  <a:schemeClr val="dk1"/>
                </a:solidFill>
              </a:rPr>
              <a:t>Target of project: Get result better that base model</a:t>
            </a:r>
          </a:p>
        </p:txBody>
      </p:sp>
    </p:spTree>
    <p:extLst>
      <p:ext uri="{BB962C8B-B14F-4D97-AF65-F5344CB8AC3E}">
        <p14:creationId xmlns:p14="http://schemas.microsoft.com/office/powerpoint/2010/main" val="3968500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ctrTitle"/>
          </p:nvPr>
        </p:nvSpPr>
        <p:spPr>
          <a:xfrm>
            <a:off x="1533650" y="1187000"/>
            <a:ext cx="6832200" cy="2358000"/>
          </a:xfrm>
          <a:prstGeom prst="rect">
            <a:avLst/>
          </a:prstGeom>
        </p:spPr>
        <p:txBody>
          <a:bodyPr spcFirstLastPara="1" wrap="square" lIns="91425" tIns="91425" rIns="91425" bIns="91425" anchor="ctr" anchorCtr="0">
            <a:noAutofit/>
          </a:bodyPr>
          <a:lstStyle/>
          <a:p>
            <a:pPr algn="l" fontAlgn="base"/>
            <a:r>
              <a:rPr lang="en-US" dirty="0">
                <a:solidFill>
                  <a:schemeClr val="dk1"/>
                </a:solidFill>
              </a:rPr>
              <a:t>Data Exploration and Feature Engineering </a:t>
            </a:r>
          </a:p>
        </p:txBody>
      </p:sp>
    </p:spTree>
    <p:extLst>
      <p:ext uri="{BB962C8B-B14F-4D97-AF65-F5344CB8AC3E}">
        <p14:creationId xmlns:p14="http://schemas.microsoft.com/office/powerpoint/2010/main" val="403565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Balance of target</a:t>
            </a:r>
            <a:endParaRPr sz="3000" dirty="0"/>
          </a:p>
        </p:txBody>
      </p:sp>
      <p:sp>
        <p:nvSpPr>
          <p:cNvPr id="104" name="Google Shape;104;p19"/>
          <p:cNvSpPr txBox="1">
            <a:spLocks noGrp="1"/>
          </p:cNvSpPr>
          <p:nvPr>
            <p:ph type="body" idx="4294967295"/>
          </p:nvPr>
        </p:nvSpPr>
        <p:spPr>
          <a:xfrm>
            <a:off x="720000" y="1063350"/>
            <a:ext cx="7704000" cy="3540900"/>
          </a:xfrm>
          <a:prstGeom prst="rect">
            <a:avLst/>
          </a:prstGeom>
          <a:noFill/>
          <a:ln>
            <a:noFill/>
          </a:ln>
        </p:spPr>
        <p:txBody>
          <a:bodyPr spcFirstLastPara="1" wrap="square" lIns="91425" tIns="91425" rIns="91425" bIns="91425" anchor="t" anchorCtr="0">
            <a:noAutofit/>
          </a:bodyPr>
          <a:lstStyle/>
          <a:p>
            <a:pPr marL="152400" indent="0">
              <a:lnSpc>
                <a:spcPct val="150000"/>
              </a:lnSpc>
              <a:buClr>
                <a:schemeClr val="dk1"/>
              </a:buClr>
              <a:buSzPts val="1200"/>
              <a:buNone/>
            </a:pPr>
            <a:endParaRPr lang="en-US" sz="1800" dirty="0">
              <a:solidFill>
                <a:schemeClr val="dk1"/>
              </a:solidFill>
            </a:endParaRPr>
          </a:p>
          <a:p>
            <a:pPr marL="152400" indent="0">
              <a:lnSpc>
                <a:spcPct val="150000"/>
              </a:lnSpc>
              <a:buClr>
                <a:schemeClr val="dk1"/>
              </a:buClr>
              <a:buSzPts val="1200"/>
              <a:buNone/>
            </a:pPr>
            <a:endParaRPr lang="en-US" sz="1800" dirty="0">
              <a:solidFill>
                <a:schemeClr val="dk1"/>
              </a:solidFill>
            </a:endParaRPr>
          </a:p>
          <a:p>
            <a:pPr marL="152400" indent="0">
              <a:lnSpc>
                <a:spcPct val="150000"/>
              </a:lnSpc>
              <a:buClr>
                <a:schemeClr val="dk1"/>
              </a:buClr>
              <a:buSzPts val="1200"/>
              <a:buNone/>
            </a:pPr>
            <a:endParaRPr lang="en-US" sz="1800" dirty="0">
              <a:solidFill>
                <a:schemeClr val="dk1"/>
              </a:solidFill>
            </a:endParaRPr>
          </a:p>
          <a:p>
            <a:pPr marL="152400" indent="0">
              <a:lnSpc>
                <a:spcPct val="150000"/>
              </a:lnSpc>
              <a:buClr>
                <a:schemeClr val="dk1"/>
              </a:buClr>
              <a:buSzPts val="1200"/>
              <a:buNone/>
            </a:pPr>
            <a:endParaRPr lang="en-US" sz="1800" dirty="0">
              <a:solidFill>
                <a:schemeClr val="dk1"/>
              </a:solidFill>
            </a:endParaRPr>
          </a:p>
          <a:p>
            <a:pPr marL="152400" indent="0">
              <a:lnSpc>
                <a:spcPct val="150000"/>
              </a:lnSpc>
              <a:buClr>
                <a:schemeClr val="dk1"/>
              </a:buClr>
              <a:buSzPts val="1200"/>
              <a:buNone/>
            </a:pPr>
            <a:endParaRPr lang="en-US" sz="1800" dirty="0">
              <a:solidFill>
                <a:schemeClr val="dk1"/>
              </a:solidFill>
            </a:endParaRPr>
          </a:p>
          <a:p>
            <a:pPr marL="152400" indent="0">
              <a:lnSpc>
                <a:spcPct val="150000"/>
              </a:lnSpc>
              <a:buClr>
                <a:schemeClr val="dk1"/>
              </a:buClr>
              <a:buSzPts val="1200"/>
              <a:buNone/>
            </a:pPr>
            <a:endParaRPr lang="en-US" sz="1800" dirty="0">
              <a:solidFill>
                <a:schemeClr val="dk1"/>
              </a:solidFill>
            </a:endParaRPr>
          </a:p>
          <a:p>
            <a:pPr marL="152400" indent="0">
              <a:lnSpc>
                <a:spcPct val="150000"/>
              </a:lnSpc>
              <a:buClr>
                <a:schemeClr val="dk1"/>
              </a:buClr>
              <a:buSzPts val="1200"/>
              <a:buNone/>
            </a:pPr>
            <a:r>
              <a:rPr lang="en-US" sz="1600" dirty="0">
                <a:solidFill>
                  <a:schemeClr val="dk1"/>
                </a:solidFill>
              </a:rPr>
              <a:t>As we can see, the local team wins more often than drawing or losing to the visitor team</a:t>
            </a:r>
            <a:endParaRPr sz="1600" dirty="0">
              <a:solidFill>
                <a:schemeClr val="dk1"/>
              </a:solidFill>
            </a:endParaRPr>
          </a:p>
        </p:txBody>
      </p:sp>
      <p:pic>
        <p:nvPicPr>
          <p:cNvPr id="7" name="Picture 6" descr="A graph of a number of blue rectangular objects&#10;&#10;Description automatically generated">
            <a:extLst>
              <a:ext uri="{FF2B5EF4-FFF2-40B4-BE49-F238E27FC236}">
                <a16:creationId xmlns:a16="http://schemas.microsoft.com/office/drawing/2014/main" id="{8D470C9D-B25D-9BEF-DC7A-8F329B3399E6}"/>
              </a:ext>
            </a:extLst>
          </p:cNvPr>
          <p:cNvPicPr>
            <a:picLocks noChangeAspect="1"/>
          </p:cNvPicPr>
          <p:nvPr/>
        </p:nvPicPr>
        <p:blipFill>
          <a:blip r:embed="rId3"/>
          <a:stretch>
            <a:fillRect/>
          </a:stretch>
        </p:blipFill>
        <p:spPr>
          <a:xfrm>
            <a:off x="720000" y="1063350"/>
            <a:ext cx="7704000" cy="2574263"/>
          </a:xfrm>
          <a:prstGeom prst="rect">
            <a:avLst/>
          </a:prstGeom>
        </p:spPr>
      </p:pic>
    </p:spTree>
    <p:extLst>
      <p:ext uri="{BB962C8B-B14F-4D97-AF65-F5344CB8AC3E}">
        <p14:creationId xmlns:p14="http://schemas.microsoft.com/office/powerpoint/2010/main" val="2982816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Binary classification</a:t>
            </a:r>
            <a:endParaRPr sz="3000" dirty="0"/>
          </a:p>
        </p:txBody>
      </p:sp>
      <p:sp>
        <p:nvSpPr>
          <p:cNvPr id="104" name="Google Shape;104;p19"/>
          <p:cNvSpPr txBox="1">
            <a:spLocks noGrp="1"/>
          </p:cNvSpPr>
          <p:nvPr>
            <p:ph type="body" idx="4294967295"/>
          </p:nvPr>
        </p:nvSpPr>
        <p:spPr>
          <a:xfrm>
            <a:off x="720000" y="1063350"/>
            <a:ext cx="7704000" cy="3540900"/>
          </a:xfrm>
          <a:prstGeom prst="rect">
            <a:avLst/>
          </a:prstGeom>
          <a:noFill/>
          <a:ln>
            <a:noFill/>
          </a:ln>
        </p:spPr>
        <p:txBody>
          <a:bodyPr spcFirstLastPara="1" wrap="square" lIns="91425" tIns="91425" rIns="91425" bIns="91425" anchor="t" anchorCtr="0">
            <a:noAutofit/>
          </a:bodyPr>
          <a:lstStyle/>
          <a:p>
            <a:pPr marL="152400" indent="0">
              <a:lnSpc>
                <a:spcPct val="150000"/>
              </a:lnSpc>
              <a:buClr>
                <a:schemeClr val="dk1"/>
              </a:buClr>
              <a:buSzPts val="1200"/>
              <a:buNone/>
            </a:pPr>
            <a:endParaRPr lang="en-US" sz="1800" dirty="0">
              <a:solidFill>
                <a:schemeClr val="dk1"/>
              </a:solidFill>
            </a:endParaRPr>
          </a:p>
          <a:p>
            <a:pPr marL="152400" indent="0">
              <a:lnSpc>
                <a:spcPct val="150000"/>
              </a:lnSpc>
              <a:buClr>
                <a:schemeClr val="dk1"/>
              </a:buClr>
              <a:buSzPts val="1200"/>
              <a:buNone/>
            </a:pPr>
            <a:endParaRPr lang="en-US" sz="1800" dirty="0">
              <a:solidFill>
                <a:schemeClr val="dk1"/>
              </a:solidFill>
            </a:endParaRPr>
          </a:p>
          <a:p>
            <a:pPr marL="152400" indent="0">
              <a:lnSpc>
                <a:spcPct val="150000"/>
              </a:lnSpc>
              <a:buClr>
                <a:schemeClr val="dk1"/>
              </a:buClr>
              <a:buSzPts val="1200"/>
              <a:buNone/>
            </a:pPr>
            <a:endParaRPr lang="en-US" sz="1800" dirty="0">
              <a:solidFill>
                <a:schemeClr val="dk1"/>
              </a:solidFill>
            </a:endParaRPr>
          </a:p>
          <a:p>
            <a:pPr marL="152400" indent="0">
              <a:lnSpc>
                <a:spcPct val="150000"/>
              </a:lnSpc>
              <a:buClr>
                <a:schemeClr val="dk1"/>
              </a:buClr>
              <a:buSzPts val="1200"/>
              <a:buNone/>
            </a:pPr>
            <a:endParaRPr lang="en-US" sz="1800" dirty="0">
              <a:solidFill>
                <a:schemeClr val="dk1"/>
              </a:solidFill>
            </a:endParaRPr>
          </a:p>
          <a:p>
            <a:pPr marL="152400" indent="0">
              <a:lnSpc>
                <a:spcPct val="150000"/>
              </a:lnSpc>
              <a:buClr>
                <a:schemeClr val="dk1"/>
              </a:buClr>
              <a:buSzPts val="1200"/>
              <a:buNone/>
            </a:pPr>
            <a:endParaRPr lang="en-US" sz="1800" dirty="0">
              <a:solidFill>
                <a:schemeClr val="dk1"/>
              </a:solidFill>
            </a:endParaRPr>
          </a:p>
          <a:p>
            <a:pPr marL="152400" indent="0">
              <a:lnSpc>
                <a:spcPct val="150000"/>
              </a:lnSpc>
              <a:buClr>
                <a:schemeClr val="dk1"/>
              </a:buClr>
              <a:buSzPts val="1200"/>
              <a:buNone/>
            </a:pPr>
            <a:endParaRPr lang="en-US" sz="1800" dirty="0">
              <a:solidFill>
                <a:schemeClr val="dk1"/>
              </a:solidFill>
            </a:endParaRPr>
          </a:p>
          <a:p>
            <a:pPr marL="152400" indent="0">
              <a:lnSpc>
                <a:spcPct val="150000"/>
              </a:lnSpc>
              <a:buClr>
                <a:schemeClr val="dk1"/>
              </a:buClr>
              <a:buSzPts val="1200"/>
              <a:buNone/>
            </a:pPr>
            <a:r>
              <a:rPr lang="en-US" sz="1600" dirty="0">
                <a:solidFill>
                  <a:schemeClr val="dk1"/>
                </a:solidFill>
              </a:rPr>
              <a:t>To avoid unbalanced data among three classes, we merged visitor team wins and draws into a one class and applied </a:t>
            </a:r>
            <a:r>
              <a:rPr lang="en-US" sz="1600" dirty="0" err="1">
                <a:solidFill>
                  <a:schemeClr val="dk1"/>
                </a:solidFill>
              </a:rPr>
              <a:t>downsampling</a:t>
            </a:r>
            <a:r>
              <a:rPr lang="en-US" sz="1600" dirty="0">
                <a:solidFill>
                  <a:schemeClr val="dk1"/>
                </a:solidFill>
              </a:rPr>
              <a:t> to the majority class.</a:t>
            </a:r>
          </a:p>
        </p:txBody>
      </p:sp>
      <p:pic>
        <p:nvPicPr>
          <p:cNvPr id="3" name="Picture 2" descr="A blue rectangular object with white text&#10;&#10;Description automatically generated">
            <a:extLst>
              <a:ext uri="{FF2B5EF4-FFF2-40B4-BE49-F238E27FC236}">
                <a16:creationId xmlns:a16="http://schemas.microsoft.com/office/drawing/2014/main" id="{529D443C-22D7-D90C-C9F9-77093227AC5A}"/>
              </a:ext>
            </a:extLst>
          </p:cNvPr>
          <p:cNvPicPr>
            <a:picLocks noChangeAspect="1"/>
          </p:cNvPicPr>
          <p:nvPr/>
        </p:nvPicPr>
        <p:blipFill>
          <a:blip r:embed="rId3"/>
          <a:stretch>
            <a:fillRect/>
          </a:stretch>
        </p:blipFill>
        <p:spPr>
          <a:xfrm>
            <a:off x="839449" y="1063350"/>
            <a:ext cx="7584551" cy="2493364"/>
          </a:xfrm>
          <a:prstGeom prst="rect">
            <a:avLst/>
          </a:prstGeom>
        </p:spPr>
      </p:pic>
    </p:spTree>
    <p:extLst>
      <p:ext uri="{BB962C8B-B14F-4D97-AF65-F5344CB8AC3E}">
        <p14:creationId xmlns:p14="http://schemas.microsoft.com/office/powerpoint/2010/main" val="4154776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Balance features </a:t>
            </a:r>
            <a:endParaRPr sz="3000" dirty="0"/>
          </a:p>
        </p:txBody>
      </p:sp>
      <p:sp>
        <p:nvSpPr>
          <p:cNvPr id="104" name="Google Shape;104;p19"/>
          <p:cNvSpPr txBox="1">
            <a:spLocks noGrp="1"/>
          </p:cNvSpPr>
          <p:nvPr>
            <p:ph type="body" idx="4294967295"/>
          </p:nvPr>
        </p:nvSpPr>
        <p:spPr>
          <a:xfrm>
            <a:off x="1094509" y="813969"/>
            <a:ext cx="6740236" cy="3231559"/>
          </a:xfrm>
          <a:prstGeom prst="rect">
            <a:avLst/>
          </a:prstGeom>
        </p:spPr>
        <p:txBody>
          <a:bodyPr spcFirstLastPara="1" wrap="square" lIns="91425" tIns="91425" rIns="91425" bIns="91425" anchor="t" anchorCtr="0">
            <a:noAutofit/>
          </a:bodyPr>
          <a:lstStyle/>
          <a:p>
            <a:pPr indent="-304800">
              <a:lnSpc>
                <a:spcPct val="150000"/>
              </a:lnSpc>
              <a:buClr>
                <a:schemeClr val="dk1"/>
              </a:buClr>
              <a:buSzPts val="1200"/>
            </a:pPr>
            <a:r>
              <a:rPr lang="en-US" sz="1600" dirty="0">
                <a:solidFill>
                  <a:schemeClr val="dk1"/>
                </a:solidFill>
              </a:rPr>
              <a:t>We have next data about each minute and each team (local and visitor): Score, attacks, dangerous attacks, on target, of target, corners, possession</a:t>
            </a:r>
          </a:p>
          <a:p>
            <a:pPr indent="-304800">
              <a:lnSpc>
                <a:spcPct val="150000"/>
              </a:lnSpc>
              <a:buClr>
                <a:schemeClr val="dk1"/>
              </a:buClr>
              <a:buSzPts val="1200"/>
            </a:pPr>
            <a:r>
              <a:rPr lang="en-US" sz="1600" dirty="0">
                <a:solidFill>
                  <a:schemeClr val="dk1"/>
                </a:solidFill>
              </a:rPr>
              <a:t>For each statistic, we have two fields (for example, </a:t>
            </a:r>
            <a:r>
              <a:rPr lang="en-US" sz="1600" dirty="0" err="1">
                <a:solidFill>
                  <a:schemeClr val="dk1"/>
                </a:solidFill>
              </a:rPr>
              <a:t>localTeamAttacks</a:t>
            </a:r>
            <a:r>
              <a:rPr lang="en-US" sz="1600" dirty="0">
                <a:solidFill>
                  <a:schemeClr val="dk1"/>
                </a:solidFill>
              </a:rPr>
              <a:t> and </a:t>
            </a:r>
            <a:r>
              <a:rPr lang="en-US" sz="1600" dirty="0" err="1">
                <a:solidFill>
                  <a:schemeClr val="dk1"/>
                </a:solidFill>
              </a:rPr>
              <a:t>visitorTeamAttacks</a:t>
            </a:r>
            <a:r>
              <a:rPr lang="en-US" sz="1600" dirty="0">
                <a:solidFill>
                  <a:schemeClr val="dk1"/>
                </a:solidFill>
              </a:rPr>
              <a:t>). We created new features called 'balance.' For instance, the </a:t>
            </a:r>
            <a:r>
              <a:rPr lang="en-US" sz="1600" dirty="0" err="1">
                <a:solidFill>
                  <a:schemeClr val="dk1"/>
                </a:solidFill>
              </a:rPr>
              <a:t>balanceAttacks</a:t>
            </a:r>
            <a:r>
              <a:rPr lang="en-US" sz="1600" dirty="0">
                <a:solidFill>
                  <a:schemeClr val="dk1"/>
                </a:solidFill>
              </a:rPr>
              <a:t> feature is calculated as:</a:t>
            </a:r>
          </a:p>
          <a:p>
            <a:pPr marL="609600" lvl="1" indent="0">
              <a:lnSpc>
                <a:spcPct val="150000"/>
              </a:lnSpc>
              <a:buClr>
                <a:schemeClr val="dk1"/>
              </a:buClr>
              <a:buSzPts val="1200"/>
              <a:buNone/>
            </a:pPr>
            <a:r>
              <a:rPr lang="en-US" sz="1600" dirty="0" err="1">
                <a:solidFill>
                  <a:schemeClr val="dk1"/>
                </a:solidFill>
              </a:rPr>
              <a:t>balanceAttacks</a:t>
            </a:r>
            <a:r>
              <a:rPr lang="en-US" sz="1600" dirty="0">
                <a:solidFill>
                  <a:schemeClr val="dk1"/>
                </a:solidFill>
              </a:rPr>
              <a:t>  = </a:t>
            </a:r>
            <a:r>
              <a:rPr lang="en-US" sz="1600" dirty="0" err="1">
                <a:solidFill>
                  <a:schemeClr val="dk1"/>
                </a:solidFill>
              </a:rPr>
              <a:t>localTeamAttacks</a:t>
            </a:r>
            <a:r>
              <a:rPr lang="en-US" sz="1600" dirty="0">
                <a:solidFill>
                  <a:schemeClr val="dk1"/>
                </a:solidFill>
              </a:rPr>
              <a:t>  - </a:t>
            </a:r>
            <a:r>
              <a:rPr lang="en-US" sz="1600" dirty="0" err="1">
                <a:solidFill>
                  <a:schemeClr val="dk1"/>
                </a:solidFill>
              </a:rPr>
              <a:t>visitorTeamAttacks</a:t>
            </a:r>
            <a:endParaRPr lang="en-US" sz="1600" dirty="0">
              <a:solidFill>
                <a:schemeClr val="dk1"/>
              </a:solidFill>
            </a:endParaRPr>
          </a:p>
        </p:txBody>
      </p:sp>
    </p:spTree>
    <p:extLst>
      <p:ext uri="{BB962C8B-B14F-4D97-AF65-F5344CB8AC3E}">
        <p14:creationId xmlns:p14="http://schemas.microsoft.com/office/powerpoint/2010/main" val="250438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Features </a:t>
            </a:r>
            <a:endParaRPr sz="3000" dirty="0"/>
          </a:p>
        </p:txBody>
      </p:sp>
      <p:sp>
        <p:nvSpPr>
          <p:cNvPr id="104" name="Google Shape;104;p19"/>
          <p:cNvSpPr txBox="1">
            <a:spLocks noGrp="1"/>
          </p:cNvSpPr>
          <p:nvPr>
            <p:ph type="body" idx="4294967295"/>
          </p:nvPr>
        </p:nvSpPr>
        <p:spPr>
          <a:xfrm>
            <a:off x="1094509" y="813969"/>
            <a:ext cx="6740236" cy="3231559"/>
          </a:xfrm>
          <a:prstGeom prst="rect">
            <a:avLst/>
          </a:prstGeom>
        </p:spPr>
        <p:txBody>
          <a:bodyPr spcFirstLastPara="1" wrap="square" lIns="91425" tIns="91425" rIns="91425" bIns="91425" anchor="t" anchorCtr="0">
            <a:noAutofit/>
          </a:bodyPr>
          <a:lstStyle/>
          <a:p>
            <a:pPr indent="-304800">
              <a:lnSpc>
                <a:spcPct val="150000"/>
              </a:lnSpc>
              <a:buClr>
                <a:schemeClr val="dk1"/>
              </a:buClr>
              <a:buSzPts val="1200"/>
            </a:pPr>
            <a:r>
              <a:rPr lang="en-US" sz="1600" dirty="0" err="1">
                <a:solidFill>
                  <a:schemeClr val="dk1"/>
                </a:solidFill>
              </a:rPr>
              <a:t>scoreBalance</a:t>
            </a:r>
            <a:r>
              <a:rPr lang="en-US" sz="1600" dirty="0">
                <a:solidFill>
                  <a:schemeClr val="dk1"/>
                </a:solidFill>
              </a:rPr>
              <a:t> – balance of goals until minute X</a:t>
            </a:r>
          </a:p>
          <a:p>
            <a:pPr indent="-304800">
              <a:lnSpc>
                <a:spcPct val="150000"/>
              </a:lnSpc>
              <a:buClr>
                <a:schemeClr val="dk1"/>
              </a:buClr>
              <a:buSzPts val="1200"/>
            </a:pPr>
            <a:r>
              <a:rPr lang="en-US" sz="1600" dirty="0" err="1">
                <a:solidFill>
                  <a:schemeClr val="dk1"/>
                </a:solidFill>
              </a:rPr>
              <a:t>attacksBalance</a:t>
            </a:r>
            <a:r>
              <a:rPr lang="en-US" sz="1600" dirty="0">
                <a:solidFill>
                  <a:schemeClr val="dk1"/>
                </a:solidFill>
              </a:rPr>
              <a:t> – balance of attacks until minute X</a:t>
            </a:r>
          </a:p>
          <a:p>
            <a:pPr indent="-304800">
              <a:lnSpc>
                <a:spcPct val="150000"/>
              </a:lnSpc>
              <a:buClr>
                <a:schemeClr val="dk1"/>
              </a:buClr>
              <a:buSzPts val="1200"/>
            </a:pPr>
            <a:r>
              <a:rPr lang="en-US" sz="1600" dirty="0" err="1">
                <a:solidFill>
                  <a:schemeClr val="dk1"/>
                </a:solidFill>
              </a:rPr>
              <a:t>dangerousAttacksBalance</a:t>
            </a:r>
            <a:r>
              <a:rPr lang="en-US" sz="1600" dirty="0">
                <a:solidFill>
                  <a:schemeClr val="dk1"/>
                </a:solidFill>
              </a:rPr>
              <a:t> – balance of dangerous attacks until minute X</a:t>
            </a:r>
          </a:p>
          <a:p>
            <a:pPr indent="-304800">
              <a:lnSpc>
                <a:spcPct val="150000"/>
              </a:lnSpc>
              <a:buClr>
                <a:schemeClr val="dk1"/>
              </a:buClr>
              <a:buSzPts val="1200"/>
            </a:pPr>
            <a:r>
              <a:rPr lang="en-US" sz="1600" dirty="0" err="1">
                <a:solidFill>
                  <a:schemeClr val="dk1"/>
                </a:solidFill>
              </a:rPr>
              <a:t>onTargetBalance</a:t>
            </a:r>
            <a:r>
              <a:rPr lang="en-US" sz="1600" dirty="0">
                <a:solidFill>
                  <a:schemeClr val="dk1"/>
                </a:solidFill>
              </a:rPr>
              <a:t> – balance of </a:t>
            </a:r>
            <a:r>
              <a:rPr lang="en-US" sz="1600" dirty="0" err="1">
                <a:solidFill>
                  <a:schemeClr val="dk1"/>
                </a:solidFill>
              </a:rPr>
              <a:t>onTarget</a:t>
            </a:r>
            <a:r>
              <a:rPr lang="en-US" sz="1600" dirty="0">
                <a:solidFill>
                  <a:schemeClr val="dk1"/>
                </a:solidFill>
              </a:rPr>
              <a:t> strikes</a:t>
            </a:r>
          </a:p>
          <a:p>
            <a:pPr indent="-304800">
              <a:lnSpc>
                <a:spcPct val="150000"/>
              </a:lnSpc>
              <a:buClr>
                <a:schemeClr val="dk1"/>
              </a:buClr>
              <a:buSzPts val="1200"/>
            </a:pPr>
            <a:r>
              <a:rPr lang="en-US" sz="1600" dirty="0" err="1">
                <a:solidFill>
                  <a:schemeClr val="dk1"/>
                </a:solidFill>
              </a:rPr>
              <a:t>offTargetBalance</a:t>
            </a:r>
            <a:r>
              <a:rPr lang="en-US" sz="1600" dirty="0">
                <a:solidFill>
                  <a:schemeClr val="dk1"/>
                </a:solidFill>
              </a:rPr>
              <a:t> – balance of </a:t>
            </a:r>
            <a:r>
              <a:rPr lang="en-US" sz="1600" dirty="0" err="1">
                <a:solidFill>
                  <a:schemeClr val="dk1"/>
                </a:solidFill>
              </a:rPr>
              <a:t>ofTarget</a:t>
            </a:r>
            <a:r>
              <a:rPr lang="en-US" sz="1600" dirty="0">
                <a:solidFill>
                  <a:schemeClr val="dk1"/>
                </a:solidFill>
              </a:rPr>
              <a:t> strikes</a:t>
            </a:r>
          </a:p>
          <a:p>
            <a:pPr indent="-304800">
              <a:lnSpc>
                <a:spcPct val="150000"/>
              </a:lnSpc>
              <a:buClr>
                <a:schemeClr val="dk1"/>
              </a:buClr>
              <a:buSzPts val="1200"/>
            </a:pPr>
            <a:r>
              <a:rPr lang="en-US" sz="1600" dirty="0" err="1">
                <a:solidFill>
                  <a:schemeClr val="dk1"/>
                </a:solidFill>
              </a:rPr>
              <a:t>cornersBalance</a:t>
            </a:r>
            <a:r>
              <a:rPr lang="en-US" sz="1600" dirty="0">
                <a:solidFill>
                  <a:schemeClr val="dk1"/>
                </a:solidFill>
              </a:rPr>
              <a:t> – corners balance</a:t>
            </a:r>
          </a:p>
          <a:p>
            <a:pPr indent="-304800">
              <a:lnSpc>
                <a:spcPct val="150000"/>
              </a:lnSpc>
              <a:buClr>
                <a:schemeClr val="dk1"/>
              </a:buClr>
              <a:buSzPts val="1200"/>
            </a:pPr>
            <a:r>
              <a:rPr lang="en-US" sz="1600" dirty="0">
                <a:solidFill>
                  <a:schemeClr val="dk1"/>
                </a:solidFill>
              </a:rPr>
              <a:t>possession and </a:t>
            </a:r>
            <a:r>
              <a:rPr lang="en-US" sz="1600" dirty="0" err="1">
                <a:solidFill>
                  <a:schemeClr val="dk1"/>
                </a:solidFill>
              </a:rPr>
              <a:t>possessionBalance</a:t>
            </a:r>
            <a:r>
              <a:rPr lang="en-US" sz="1600" dirty="0">
                <a:solidFill>
                  <a:schemeClr val="dk1"/>
                </a:solidFill>
              </a:rPr>
              <a:t> -  amount of time a team controls the ball compared to their opponents during a match.</a:t>
            </a:r>
          </a:p>
          <a:p>
            <a:pPr indent="-304800">
              <a:lnSpc>
                <a:spcPct val="150000"/>
              </a:lnSpc>
              <a:buClr>
                <a:schemeClr val="dk1"/>
              </a:buClr>
              <a:buSzPts val="1200"/>
            </a:pPr>
            <a:r>
              <a:rPr lang="en-US" sz="1600" dirty="0" err="1">
                <a:solidFill>
                  <a:schemeClr val="dk1"/>
                </a:solidFill>
              </a:rPr>
              <a:t>localTeamWins</a:t>
            </a:r>
            <a:r>
              <a:rPr lang="en-US" sz="1600" dirty="0">
                <a:solidFill>
                  <a:schemeClr val="dk1"/>
                </a:solidFill>
              </a:rPr>
              <a:t> - how much local team wins in last 10 games</a:t>
            </a:r>
          </a:p>
          <a:p>
            <a:pPr indent="-304800">
              <a:lnSpc>
                <a:spcPct val="150000"/>
              </a:lnSpc>
              <a:buClr>
                <a:schemeClr val="dk1"/>
              </a:buClr>
              <a:buSzPts val="1200"/>
            </a:pPr>
            <a:r>
              <a:rPr lang="en-US" sz="1600" dirty="0" err="1">
                <a:solidFill>
                  <a:schemeClr val="dk1"/>
                </a:solidFill>
              </a:rPr>
              <a:t>visitorTeamWins</a:t>
            </a:r>
            <a:r>
              <a:rPr lang="en-US" sz="1600" dirty="0">
                <a:solidFill>
                  <a:schemeClr val="dk1"/>
                </a:solidFill>
              </a:rPr>
              <a:t> – how much visitor team wins in last 10 games</a:t>
            </a:r>
          </a:p>
          <a:p>
            <a:pPr indent="-304800">
              <a:lnSpc>
                <a:spcPct val="150000"/>
              </a:lnSpc>
              <a:buClr>
                <a:schemeClr val="dk1"/>
              </a:buClr>
              <a:buSzPts val="1200"/>
            </a:pPr>
            <a:r>
              <a:rPr lang="en-US" sz="1600" dirty="0" err="1">
                <a:solidFill>
                  <a:schemeClr val="dk1"/>
                </a:solidFill>
              </a:rPr>
              <a:t>teamWinsBalance</a:t>
            </a:r>
            <a:r>
              <a:rPr lang="en-US" sz="1600" dirty="0">
                <a:solidFill>
                  <a:schemeClr val="dk1"/>
                </a:solidFill>
              </a:rPr>
              <a:t> – balance between local team and visitor team wins</a:t>
            </a:r>
          </a:p>
          <a:p>
            <a:pPr marL="152400" indent="0">
              <a:lnSpc>
                <a:spcPct val="150000"/>
              </a:lnSpc>
              <a:buClr>
                <a:schemeClr val="dk1"/>
              </a:buClr>
              <a:buSzPts val="1200"/>
              <a:buNone/>
            </a:pPr>
            <a:endParaRPr lang="en-US" sz="1600" dirty="0">
              <a:solidFill>
                <a:schemeClr val="dk1"/>
              </a:solidFill>
            </a:endParaRPr>
          </a:p>
          <a:p>
            <a:pPr indent="-304800">
              <a:lnSpc>
                <a:spcPct val="150000"/>
              </a:lnSpc>
              <a:buClr>
                <a:schemeClr val="dk1"/>
              </a:buClr>
              <a:buSzPts val="1200"/>
            </a:pPr>
            <a:endParaRPr lang="en-US" sz="1600" dirty="0">
              <a:solidFill>
                <a:schemeClr val="dk1"/>
              </a:solidFill>
            </a:endParaRPr>
          </a:p>
          <a:p>
            <a:pPr indent="-304800">
              <a:lnSpc>
                <a:spcPct val="150000"/>
              </a:lnSpc>
              <a:buClr>
                <a:schemeClr val="dk1"/>
              </a:buClr>
              <a:buSzPts val="1200"/>
            </a:pPr>
            <a:endParaRPr lang="en-US" sz="1600" dirty="0">
              <a:solidFill>
                <a:schemeClr val="dk1"/>
              </a:solidFill>
            </a:endParaRPr>
          </a:p>
          <a:p>
            <a:pPr indent="-304800">
              <a:lnSpc>
                <a:spcPct val="150000"/>
              </a:lnSpc>
              <a:buClr>
                <a:schemeClr val="dk1"/>
              </a:buClr>
              <a:buSzPts val="1200"/>
            </a:pPr>
            <a:endParaRPr lang="en-US" sz="1600" dirty="0">
              <a:solidFill>
                <a:schemeClr val="dk1"/>
              </a:solidFill>
            </a:endParaRPr>
          </a:p>
          <a:p>
            <a:pPr indent="-304800">
              <a:lnSpc>
                <a:spcPct val="150000"/>
              </a:lnSpc>
              <a:buClr>
                <a:schemeClr val="dk1"/>
              </a:buClr>
              <a:buSzPts val="1200"/>
            </a:pPr>
            <a:endParaRPr lang="en-US" sz="1600" dirty="0">
              <a:solidFill>
                <a:schemeClr val="dk1"/>
              </a:solidFill>
            </a:endParaRPr>
          </a:p>
        </p:txBody>
      </p:sp>
    </p:spTree>
    <p:extLst>
      <p:ext uri="{BB962C8B-B14F-4D97-AF65-F5344CB8AC3E}">
        <p14:creationId xmlns:p14="http://schemas.microsoft.com/office/powerpoint/2010/main" val="2119867707"/>
      </p:ext>
    </p:extLst>
  </p:cSld>
  <p:clrMapOvr>
    <a:masterClrMapping/>
  </p:clrMapOvr>
</p:sld>
</file>

<file path=ppt/theme/theme1.xml><?xml version="1.0" encoding="utf-8"?>
<a:theme xmlns:a="http://schemas.openxmlformats.org/drawingml/2006/main" name="Simple Watery Shapes Style MK Campaign Infographics by Slidesgo">
  <a:themeElements>
    <a:clrScheme name="Simple Light">
      <a:dk1>
        <a:srgbClr val="091D31"/>
      </a:dk1>
      <a:lt1>
        <a:srgbClr val="FFFFFF"/>
      </a:lt1>
      <a:dk2>
        <a:srgbClr val="336E94"/>
      </a:dk2>
      <a:lt2>
        <a:srgbClr val="9ED2F2"/>
      </a:lt2>
      <a:accent1>
        <a:srgbClr val="46A9E7"/>
      </a:accent1>
      <a:accent2>
        <a:srgbClr val="C1E7FF"/>
      </a:accent2>
      <a:accent3>
        <a:srgbClr val="BCDFF6"/>
      </a:accent3>
      <a:accent4>
        <a:srgbClr val="E6F5FF"/>
      </a:accent4>
      <a:accent5>
        <a:srgbClr val="0097A7"/>
      </a:accent5>
      <a:accent6>
        <a:srgbClr val="FFFFFF"/>
      </a:accent6>
      <a:hlink>
        <a:srgbClr val="091D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2315</TotalTime>
  <Words>937</Words>
  <Application>Microsoft Office PowerPoint</Application>
  <PresentationFormat>On-screen Show (16:9)</PresentationFormat>
  <Paragraphs>177</Paragraphs>
  <Slides>24</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Anaheim</vt:lpstr>
      <vt:lpstr>Arial</vt:lpstr>
      <vt:lpstr>Comfortaa</vt:lpstr>
      <vt:lpstr>Bebas Neue</vt:lpstr>
      <vt:lpstr>Simple Watery Shapes Style MK Campaign Infographics by Slidesgo</vt:lpstr>
      <vt:lpstr>Predicting how football game will be end</vt:lpstr>
      <vt:lpstr>Data Source and Problem Definition</vt:lpstr>
      <vt:lpstr>More about data:</vt:lpstr>
      <vt:lpstr>Scoring and base model</vt:lpstr>
      <vt:lpstr>Data Exploration and Feature Engineering </vt:lpstr>
      <vt:lpstr>Balance of target</vt:lpstr>
      <vt:lpstr>Binary classification</vt:lpstr>
      <vt:lpstr>Balance features </vt:lpstr>
      <vt:lpstr>Features </vt:lpstr>
      <vt:lpstr>Visualization of data</vt:lpstr>
      <vt:lpstr>PowerPoint Presentation</vt:lpstr>
      <vt:lpstr>Data Pre Processing</vt:lpstr>
      <vt:lpstr>Missing values</vt:lpstr>
      <vt:lpstr>Normalization</vt:lpstr>
      <vt:lpstr>Normalization</vt:lpstr>
      <vt:lpstr>Model training</vt:lpstr>
      <vt:lpstr>Problem of strong base model</vt:lpstr>
      <vt:lpstr>Models – all data (minute 60)</vt:lpstr>
      <vt:lpstr>Models – all data (minute 70)</vt:lpstr>
      <vt:lpstr>Models – all data (minute 80)</vt:lpstr>
      <vt:lpstr>Models – Top 5 leagues</vt:lpstr>
      <vt:lpstr>Models – without goals data </vt:lpstr>
      <vt:lpstr>Models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Drinking Water Potability</dc:title>
  <dc:creator>Yuval Yarom</dc:creator>
  <cp:lastModifiedBy>Girya Dima</cp:lastModifiedBy>
  <cp:revision>39</cp:revision>
  <dcterms:modified xsi:type="dcterms:W3CDTF">2024-05-18T17:57:38Z</dcterms:modified>
</cp:coreProperties>
</file>