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github.com/facebookresearch/pysparnn" TargetMode="Externa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nir Lugassy, Alon Shiri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Snir Lugassy, Alon Shiri</a:t>
            </a:r>
          </a:p>
        </p:txBody>
      </p:sp>
      <p:sp>
        <p:nvSpPr>
          <p:cNvPr id="152" name="Industry Mappin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rtl="1">
              <a:defRPr/>
            </a:lvl1pPr>
          </a:lstStyle>
          <a:p>
            <a:pPr/>
            <a:r>
              <a:t>Industry Mapping</a:t>
            </a:r>
          </a:p>
        </p:txBody>
      </p:sp>
      <p:sp>
        <p:nvSpPr>
          <p:cNvPr id="153" name="Generating map of industries from companies large network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Generating map of industries from companies large network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Improved Nearest Neighbors sear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Improved Nearest Neighbors search</a:t>
            </a:r>
          </a:p>
        </p:txBody>
      </p:sp>
      <p:sp>
        <p:nvSpPr>
          <p:cNvPr id="183" name="Methods to reject candidates, for example using space parti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/>
            <a:r>
              <a:t>Methods to reject candidates, for example using space partitions </a:t>
            </a:r>
          </a:p>
          <a:p>
            <a:pPr/>
            <a:r>
              <a:t>For example, using k-d tree: partitions the space using a binary tree</a:t>
            </a:r>
          </a:p>
          <a:p>
            <a:pPr/>
            <a:r>
              <a:rPr b="1"/>
              <a:t>Bad performance on high dimensional data</a:t>
            </a:r>
            <a:r>
              <a:t> (“Curse of dimensionality”)</a:t>
            </a:r>
          </a:p>
          <a:p>
            <a:pPr/>
            <a:r>
              <a:t>=&gt; Lack of support for sparse vectors (converting to dense in not feasible)</a:t>
            </a:r>
            <a:br>
              <a:rPr b="1"/>
            </a:b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ANN for the rescu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ANN for the rescue</a:t>
            </a:r>
          </a:p>
        </p:txBody>
      </p:sp>
      <p:sp>
        <p:nvSpPr>
          <p:cNvPr id="186" name="Approximate Nearest Neighbor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Approximate Nearest Neighbors</a:t>
            </a:r>
          </a:p>
        </p:txBody>
      </p:sp>
      <p:sp>
        <p:nvSpPr>
          <p:cNvPr id="187" name="Instead of finding the exact K Nearest Neighbors, find K neighbors which are close enough (works for many practical applications) to the quer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Instead of finding the exact K Nearest Neighbors, find K neighbors which are close enough (works for many practical applications) to the query</a:t>
            </a:r>
          </a:p>
          <a:p>
            <a:pPr/>
            <a:r>
              <a:t>The distance between the query and the approximate NN is bounded by:</a:t>
            </a:r>
          </a:p>
          <a:p>
            <a:pPr marL="0" indent="0" algn="ctr">
              <a:buSzTx/>
              <a:buNone/>
              <a:defRPr sz="4200"/>
            </a:pPr>
            <a14:m>
              <m:oMathPara>
                <m:oMathParaPr>
                  <m:jc m:val="center"/>
                </m:oMathParaPr>
                <m:oMath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⋅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sSub>
                    <m:e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e>
                    <m:sub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q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ANN using pysparn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ANN using pysparnn</a:t>
            </a:r>
          </a:p>
        </p:txBody>
      </p:sp>
      <p:sp>
        <p:nvSpPr>
          <p:cNvPr id="190" name="Approximate Nearest Neighbor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Approximate Nearest Neighbors</a:t>
            </a:r>
          </a:p>
        </p:txBody>
      </p:sp>
      <p:sp>
        <p:nvSpPr>
          <p:cNvPr id="191" name="We used pysparnn, developed by Facebook researc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used </a:t>
            </a:r>
            <a:r>
              <a:rPr b="1"/>
              <a:t>pysparnn</a:t>
            </a:r>
            <a:r>
              <a:t>, developed by Facebook research</a:t>
            </a:r>
          </a:p>
          <a:p>
            <a:pPr/>
            <a:r>
              <a:t>Using tree structure to quickly find </a:t>
            </a:r>
            <a14:m>
              <m:oMath>
                <m:rad>
                  <m:radPr>
                    <m:ctrl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degHide m:val="on"/>
                  </m:radPr>
                  <m:deg/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</m:rad>
              </m:oMath>
            </a14:m>
            <a:r>
              <a:t> candidates using sparse vectors</a:t>
            </a:r>
          </a:p>
          <a:p>
            <a:pPr/>
            <a:r>
              <a:t>Took around </a:t>
            </a:r>
            <a:r>
              <a:rPr b="1"/>
              <a:t>37 ms</a:t>
            </a:r>
            <a:r>
              <a:t> to find 1-NN for one company</a:t>
            </a:r>
          </a:p>
          <a:p>
            <a:pPr/>
            <a:r>
              <a:t>Found all 1-NN in around </a:t>
            </a:r>
            <a:r>
              <a:rPr b="1"/>
              <a:t>11 hours</a:t>
            </a:r>
            <a:r>
              <a:t> (over 1.21 million queries) on a single CPU without distributed computations</a:t>
            </a: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github.com/facebookresearch/pysparnn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onstructing the Industry M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Constructing the Industry Map</a:t>
            </a:r>
          </a:p>
        </p:txBody>
      </p:sp>
      <p:sp>
        <p:nvSpPr>
          <p:cNvPr id="194" name="We will construct the final industry map (network) by reducing the companies networ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54736" indent="-554736" defTabSz="2218888">
              <a:lnSpc>
                <a:spcPct val="120000"/>
              </a:lnSpc>
              <a:spcBef>
                <a:spcPts val="4000"/>
              </a:spcBef>
              <a:defRPr sz="4368"/>
            </a:pPr>
            <a:r>
              <a:t>We will construct the final industry map (network) by reducing the companies network</a:t>
            </a:r>
          </a:p>
          <a:p>
            <a:pPr marL="554736" indent="-554736" defTabSz="2218888">
              <a:lnSpc>
                <a:spcPct val="120000"/>
              </a:lnSpc>
              <a:spcBef>
                <a:spcPts val="4000"/>
              </a:spcBef>
              <a:defRPr sz="4368"/>
            </a:pPr>
            <a:r>
              <a:t>Given the companies network </a:t>
            </a:r>
            <a14:m>
              <m:oMath>
                <m:r>
                  <a:rPr xmlns:a="http://schemas.openxmlformats.org/drawingml/2006/main" sz="5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G</m:t>
                </m:r>
                <m:r>
                  <a:rPr xmlns:a="http://schemas.openxmlformats.org/drawingml/2006/main" sz="5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  <m:r>
                  <a:rPr xmlns:a="http://schemas.openxmlformats.org/drawingml/2006/main" sz="5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5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, we will construct a weighted directed graph as follows:</a:t>
            </a:r>
          </a:p>
          <a:p>
            <a:pPr marL="0" indent="0" defTabSz="2218888">
              <a:lnSpc>
                <a:spcPct val="100000"/>
              </a:lnSpc>
              <a:spcBef>
                <a:spcPts val="4000"/>
              </a:spcBef>
              <a:buSzTx/>
              <a:buNone/>
              <a:defRPr sz="3822"/>
            </a:pPr>
            <a14:m>
              <m:oMathPara>
                <m:oMathParaPr>
                  <m:jc m:val="left"/>
                </m:oMathParaPr>
                <m:oMath>
                  <m:sSup>
                    <m:e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e>
                    <m:sup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1,2,3,..,</m:t>
                  </m:r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}</m:t>
                  </m:r>
                </m:oMath>
              </m:oMathPara>
            </a14:m>
          </a:p>
          <a:p>
            <a:pPr marL="0" indent="0" defTabSz="2218888">
              <a:lnSpc>
                <a:spcPct val="100000"/>
              </a:lnSpc>
              <a:spcBef>
                <a:spcPts val="4000"/>
              </a:spcBef>
              <a:buSzTx/>
              <a:buNone/>
              <a:defRPr sz="3822"/>
            </a:pPr>
            <a14:m>
              <m:oMath>
                <m:sSup>
                  <m:e>
                    <m:r>
                      <a:rPr xmlns:a="http://schemas.openxmlformats.org/drawingml/2006/main" sz="4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p>
                    <m:r>
                      <a:rPr xmlns:a="http://schemas.openxmlformats.org/drawingml/2006/main" sz="4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sup>
                </m:sSup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e>
                    <m:r>
                      <a:rPr xmlns:a="http://schemas.openxmlformats.org/drawingml/2006/main" sz="4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</m:t>
                    </m:r>
                  </m:e>
                  <m:sup>
                    <m:r>
                      <a:rPr xmlns:a="http://schemas.openxmlformats.org/drawingml/2006/main" sz="4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sup>
                </m:sSup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×</m:t>
                </m:r>
                <m:sSup>
                  <m:e>
                    <m:r>
                      <a:rPr xmlns:a="http://schemas.openxmlformats.org/drawingml/2006/main" sz="4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</m:t>
                    </m:r>
                  </m:e>
                  <m:sup>
                    <m:r>
                      <a:rPr xmlns:a="http://schemas.openxmlformats.org/drawingml/2006/main" sz="4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sup>
                </m:sSup>
              </m:oMath>
            </a14:m>
            <a:r>
              <a:t> </a:t>
            </a:r>
          </a:p>
          <a:p>
            <a:pPr marL="0" indent="0" defTabSz="2218888">
              <a:lnSpc>
                <a:spcPct val="100000"/>
              </a:lnSpc>
              <a:spcBef>
                <a:spcPts val="4000"/>
              </a:spcBef>
              <a:buSzTx/>
              <a:buNone/>
              <a:defRPr sz="3822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w</m:t>
                  </m:r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j</m:t>
                  </m:r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∈</m:t>
                  </m:r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:</m:t>
                  </m:r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j</m:t>
                  </m:r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}</m:t>
                  </m:r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</m:oMath>
              </m:oMathPara>
            </a14:m>
          </a:p>
          <a:p>
            <a:pPr marL="0" indent="0" defTabSz="2218888">
              <a:lnSpc>
                <a:spcPct val="100000"/>
              </a:lnSpc>
              <a:spcBef>
                <a:spcPts val="4000"/>
              </a:spcBef>
              <a:buSzTx/>
              <a:buNone/>
              <a:defRPr sz="3822"/>
            </a:pPr>
            <a14:m>
              <m:oMath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is the industry of company </a:t>
            </a:r>
            <a14:m>
              <m:oMath>
                <m:r>
                  <a:rPr xmlns:a="http://schemas.openxmlformats.org/drawingml/2006/main" sz="5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</m:oMath>
            </a14:m>
            <a:endParaRPr sz="42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industry_map.png" descr="industry_ma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65869" y="1711735"/>
            <a:ext cx="22508844" cy="11254423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Raw Industry Map"/>
          <p:cNvSpPr txBox="1"/>
          <p:nvPr>
            <p:ph type="title"/>
          </p:nvPr>
        </p:nvSpPr>
        <p:spPr>
          <a:xfrm>
            <a:off x="1206500" y="1270000"/>
            <a:ext cx="9779000" cy="1347918"/>
          </a:xfrm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Raw Industry Map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Local weights histogram"/>
          <p:cNvSpPr txBox="1"/>
          <p:nvPr>
            <p:ph type="title"/>
          </p:nvPr>
        </p:nvSpPr>
        <p:spPr>
          <a:xfrm>
            <a:off x="1206500" y="1270000"/>
            <a:ext cx="15453291" cy="1347918"/>
          </a:xfrm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Local weights histogram</a:t>
            </a:r>
          </a:p>
        </p:txBody>
      </p:sp>
      <p:pic>
        <p:nvPicPr>
          <p:cNvPr id="200" name="medical_devices.png" descr="medical_devices.png"/>
          <p:cNvPicPr>
            <a:picLocks noChangeAspect="1"/>
          </p:cNvPicPr>
          <p:nvPr/>
        </p:nvPicPr>
        <p:blipFill>
          <a:blip r:embed="rId2">
            <a:extLst/>
          </a:blip>
          <a:srcRect l="0" t="3756" r="0" b="0"/>
          <a:stretch>
            <a:fillRect/>
          </a:stretch>
        </p:blipFill>
        <p:spPr>
          <a:xfrm>
            <a:off x="1001865" y="3751451"/>
            <a:ext cx="22380270" cy="9248124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Medical Devices - Edges weight histogram"/>
          <p:cNvSpPr txBox="1"/>
          <p:nvPr/>
        </p:nvSpPr>
        <p:spPr>
          <a:xfrm>
            <a:off x="9227667" y="3236642"/>
            <a:ext cx="592866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Medical Devices - Edges weight histogram</a:t>
            </a:r>
          </a:p>
        </p:txBody>
      </p:sp>
      <p:sp>
        <p:nvSpPr>
          <p:cNvPr id="202" name="Important Relations"/>
          <p:cNvSpPr txBox="1"/>
          <p:nvPr/>
        </p:nvSpPr>
        <p:spPr>
          <a:xfrm>
            <a:off x="18640302" y="5625557"/>
            <a:ext cx="1435609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Important</a:t>
            </a:r>
            <a:br/>
            <a:r>
              <a:t>Relations</a:t>
            </a:r>
          </a:p>
        </p:txBody>
      </p:sp>
      <p:sp>
        <p:nvSpPr>
          <p:cNvPr id="203" name="Less Important Relations"/>
          <p:cNvSpPr txBox="1"/>
          <p:nvPr/>
        </p:nvSpPr>
        <p:spPr>
          <a:xfrm>
            <a:off x="14705938" y="7094905"/>
            <a:ext cx="2158290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Less Important</a:t>
            </a:r>
            <a:br/>
            <a:r>
              <a:t>Relations</a:t>
            </a:r>
          </a:p>
        </p:txBody>
      </p:sp>
      <p:sp>
        <p:nvSpPr>
          <p:cNvPr id="204" name="Line"/>
          <p:cNvSpPr/>
          <p:nvPr/>
        </p:nvSpPr>
        <p:spPr>
          <a:xfrm>
            <a:off x="19967646" y="6535696"/>
            <a:ext cx="1426082" cy="160455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5" name="Line"/>
          <p:cNvSpPr/>
          <p:nvPr/>
        </p:nvSpPr>
        <p:spPr>
          <a:xfrm>
            <a:off x="16679925" y="7865063"/>
            <a:ext cx="1920490" cy="133724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filtered_industry_map_directed.png" descr="filtered_industry_map_directed.png"/>
          <p:cNvPicPr>
            <a:picLocks noChangeAspect="1"/>
          </p:cNvPicPr>
          <p:nvPr/>
        </p:nvPicPr>
        <p:blipFill>
          <a:blip r:embed="rId2">
            <a:extLst/>
          </a:blip>
          <a:srcRect l="1931" t="7368" r="4279" b="7368"/>
          <a:stretch>
            <a:fillRect/>
          </a:stretch>
        </p:blipFill>
        <p:spPr>
          <a:xfrm>
            <a:off x="9135716" y="267543"/>
            <a:ext cx="14878118" cy="13180894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Filtered Industry Map"/>
          <p:cNvSpPr txBox="1"/>
          <p:nvPr>
            <p:ph type="title"/>
          </p:nvPr>
        </p:nvSpPr>
        <p:spPr>
          <a:xfrm>
            <a:off x="1206500" y="1270000"/>
            <a:ext cx="9779000" cy="1347918"/>
          </a:xfrm>
          <a:prstGeom prst="rect">
            <a:avLst/>
          </a:prstGeom>
        </p:spPr>
        <p:txBody>
          <a:bodyPr/>
          <a:lstStyle>
            <a:lvl1pPr defTabSz="2243271">
              <a:defRPr spc="-156" sz="7820"/>
            </a:lvl1pPr>
          </a:lstStyle>
          <a:p>
            <a:pPr/>
            <a:r>
              <a:t>Filtered Industry Map</a:t>
            </a:r>
          </a:p>
        </p:txBody>
      </p:sp>
      <p:sp>
        <p:nvSpPr>
          <p:cNvPr id="209" name="- For each node we retained only the top 5% of edges according to their weight…"/>
          <p:cNvSpPr txBox="1"/>
          <p:nvPr>
            <p:ph type="body" sz="half" idx="1"/>
          </p:nvPr>
        </p:nvSpPr>
        <p:spPr>
          <a:xfrm>
            <a:off x="1062215" y="5066114"/>
            <a:ext cx="8988683" cy="8256011"/>
          </a:xfrm>
          <a:prstGeom prst="rect">
            <a:avLst/>
          </a:prstGeom>
        </p:spPr>
        <p:txBody>
          <a:bodyPr/>
          <a:lstStyle/>
          <a:p>
            <a:pPr defTabSz="2438338">
              <a:lnSpc>
                <a:spcPct val="90000"/>
              </a:lnSpc>
              <a:spcBef>
                <a:spcPts val="4500"/>
              </a:spcBef>
              <a:defRPr b="0" sz="4800"/>
            </a:pPr>
            <a:r>
              <a:t>- For each node we retained only the top 5% of edges according to their weight</a:t>
            </a:r>
          </a:p>
          <a:p>
            <a:pPr defTabSz="2438338">
              <a:lnSpc>
                <a:spcPct val="90000"/>
              </a:lnSpc>
              <a:spcBef>
                <a:spcPts val="4500"/>
              </a:spcBef>
              <a:defRPr b="0" sz="4800"/>
            </a:pPr>
            <a:r>
              <a:t>- Keeping only the important relations, results in a cleaner graph</a:t>
            </a:r>
          </a:p>
          <a:p>
            <a:pPr defTabSz="2438338">
              <a:lnSpc>
                <a:spcPct val="90000"/>
              </a:lnSpc>
              <a:spcBef>
                <a:spcPts val="4500"/>
              </a:spcBef>
              <a:defRPr b="0" sz="4800"/>
            </a:pPr>
            <a:r>
              <a:t>- Spring Layout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computer_software_neighberhood.png" descr="computer_software_neighberhood.png"/>
          <p:cNvPicPr>
            <a:picLocks noChangeAspect="1"/>
          </p:cNvPicPr>
          <p:nvPr/>
        </p:nvPicPr>
        <p:blipFill>
          <a:blip r:embed="rId2">
            <a:extLst/>
          </a:blip>
          <a:srcRect l="1261" t="4598" r="1261" b="7457"/>
          <a:stretch>
            <a:fillRect/>
          </a:stretch>
        </p:blipFill>
        <p:spPr>
          <a:xfrm>
            <a:off x="11010866" y="581660"/>
            <a:ext cx="13615206" cy="11966142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Computer Software Neighborhood"/>
          <p:cNvSpPr txBox="1"/>
          <p:nvPr>
            <p:ph type="title"/>
          </p:nvPr>
        </p:nvSpPr>
        <p:spPr>
          <a:xfrm>
            <a:off x="797695" y="1495805"/>
            <a:ext cx="12253737" cy="1227307"/>
          </a:xfrm>
          <a:prstGeom prst="rect">
            <a:avLst/>
          </a:prstGeom>
        </p:spPr>
        <p:txBody>
          <a:bodyPr/>
          <a:lstStyle>
            <a:lvl1pPr defTabSz="1731220">
              <a:defRPr spc="-120" sz="6035"/>
            </a:lvl1pPr>
          </a:lstStyle>
          <a:p>
            <a:pPr/>
            <a:r>
              <a:t>Computer Software Neighborhood </a:t>
            </a:r>
          </a:p>
        </p:txBody>
      </p:sp>
      <p:sp>
        <p:nvSpPr>
          <p:cNvPr id="213" name="Subgraph of “Computer Software” and it’s second degree neighbors"/>
          <p:cNvSpPr txBox="1"/>
          <p:nvPr>
            <p:ph type="body" sz="quarter" idx="1"/>
          </p:nvPr>
        </p:nvSpPr>
        <p:spPr>
          <a:xfrm>
            <a:off x="6591779" y="12930468"/>
            <a:ext cx="11200442" cy="2139182"/>
          </a:xfrm>
          <a:prstGeom prst="rect">
            <a:avLst/>
          </a:prstGeom>
        </p:spPr>
        <p:txBody>
          <a:bodyPr/>
          <a:lstStyle>
            <a:lvl1pPr algn="ctr" defTabSz="2438338">
              <a:defRPr b="0" sz="2400">
                <a:solidFill>
                  <a:srgbClr val="5E5E5E"/>
                </a:solidFill>
              </a:defRPr>
            </a:lvl1pPr>
          </a:lstStyle>
          <a:p>
            <a:pPr/>
            <a:r>
              <a:t>Subgraph of “Computer Software” and it’s second degree neighbors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banking_neighbors.png" descr="banking_neighbors.png"/>
          <p:cNvPicPr>
            <a:picLocks noChangeAspect="1"/>
          </p:cNvPicPr>
          <p:nvPr/>
        </p:nvPicPr>
        <p:blipFill>
          <a:blip r:embed="rId2">
            <a:extLst/>
          </a:blip>
          <a:srcRect l="4695" t="4499" r="1239" b="5939"/>
          <a:stretch>
            <a:fillRect/>
          </a:stretch>
        </p:blipFill>
        <p:spPr>
          <a:xfrm>
            <a:off x="9281474" y="599479"/>
            <a:ext cx="13495383" cy="12517051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Banking Neighborhood"/>
          <p:cNvSpPr txBox="1"/>
          <p:nvPr>
            <p:ph type="title"/>
          </p:nvPr>
        </p:nvSpPr>
        <p:spPr>
          <a:xfrm>
            <a:off x="797695" y="1495805"/>
            <a:ext cx="12253737" cy="1227307"/>
          </a:xfrm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Banking Neighborhood </a:t>
            </a:r>
          </a:p>
        </p:txBody>
      </p:sp>
      <p:sp>
        <p:nvSpPr>
          <p:cNvPr id="217" name="Subgraph of “Banking” and it’s neighbors"/>
          <p:cNvSpPr txBox="1"/>
          <p:nvPr>
            <p:ph type="body" sz="quarter" idx="1"/>
          </p:nvPr>
        </p:nvSpPr>
        <p:spPr>
          <a:xfrm>
            <a:off x="7694806" y="12810231"/>
            <a:ext cx="8994388" cy="2139182"/>
          </a:xfrm>
          <a:prstGeom prst="rect">
            <a:avLst/>
          </a:prstGeom>
        </p:spPr>
        <p:txBody>
          <a:bodyPr/>
          <a:lstStyle>
            <a:lvl1pPr algn="ctr" defTabSz="2438338">
              <a:defRPr b="0" sz="2400">
                <a:solidFill>
                  <a:srgbClr val="5E5E5E"/>
                </a:solidFill>
              </a:defRPr>
            </a:lvl1pPr>
          </a:lstStyle>
          <a:p>
            <a:pPr/>
            <a:r>
              <a:t>Subgraph of “Banking” and it’s neighbors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220" name="The industry map settles with our knowledge about industry rela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t>The industry map settles with our knowledge about industry relations</a:t>
            </a:r>
          </a:p>
          <a:p>
            <a:pPr marL="698500" indent="-698500">
              <a:buSzPct val="123000"/>
              <a:buChar char="•"/>
            </a:pPr>
            <a:r>
              <a:t>More informative than usual clustering </a:t>
            </a:r>
            <a:br/>
            <a:r>
              <a:t>(measurable distance using weighted shortest-path)</a:t>
            </a:r>
          </a:p>
          <a:p>
            <a:pPr marL="698500" indent="-698500">
              <a:buSzPct val="123000"/>
              <a:buChar char="•"/>
            </a:pPr>
            <a:r>
              <a:t>This pipeline can be easily applied on datasets from other domains (e.g., Product description and category)</a:t>
            </a:r>
          </a:p>
        </p:txBody>
      </p:sp>
      <p:sp>
        <p:nvSpPr>
          <p:cNvPr id="221" name="“We connect people who make community for a better world of changes”…"/>
          <p:cNvSpPr txBox="1"/>
          <p:nvPr/>
        </p:nvSpPr>
        <p:spPr>
          <a:xfrm>
            <a:off x="5602743" y="10725639"/>
            <a:ext cx="13178513" cy="980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900"/>
            </a:pPr>
            <a:r>
              <a:t>“We connect people who make community for a better world of changes”</a:t>
            </a:r>
          </a:p>
          <a:p>
            <a:pPr>
              <a:defRPr sz="2900"/>
            </a:pPr>
            <a:r>
              <a:t>~ Nadir Hackerman, WEBOS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What is an industry map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an industry map?</a:t>
            </a:r>
          </a:p>
        </p:txBody>
      </p:sp>
      <p:sp>
        <p:nvSpPr>
          <p:cNvPr id="156" name="Weighted directed graph (Network)"/>
          <p:cNvSpPr txBox="1"/>
          <p:nvPr>
            <p:ph type="body" idx="21"/>
          </p:nvPr>
        </p:nvSpPr>
        <p:spPr>
          <a:xfrm>
            <a:off x="1206499" y="3695566"/>
            <a:ext cx="21971001" cy="9347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/>
          </a:lstStyle>
          <a:p>
            <a:pPr/>
            <a:r>
              <a:t>Weighted directed graph (Network)</a:t>
            </a:r>
          </a:p>
        </p:txBody>
      </p:sp>
      <p:pic>
        <p:nvPicPr>
          <p:cNvPr id="1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89574" y="5259646"/>
            <a:ext cx="9804852" cy="63443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Motiv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Motivation</a:t>
            </a:r>
          </a:p>
        </p:txBody>
      </p:sp>
      <p:sp>
        <p:nvSpPr>
          <p:cNvPr id="160" name="Visual insight about relations in a large corpus…"/>
          <p:cNvSpPr txBox="1"/>
          <p:nvPr>
            <p:ph type="body" sz="half" idx="1"/>
          </p:nvPr>
        </p:nvSpPr>
        <p:spPr>
          <a:xfrm>
            <a:off x="1206500" y="4248504"/>
            <a:ext cx="15233030" cy="8256012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t>Visual insight about relations in a large corpus</a:t>
            </a:r>
          </a:p>
          <a:p>
            <a:pPr marL="698500" indent="-698500">
              <a:buSzPct val="123000"/>
              <a:buChar char="•"/>
            </a:pPr>
            <a:r>
              <a:t>Recommendation Systems</a:t>
            </a:r>
          </a:p>
          <a:p>
            <a:pPr marL="698500" indent="-698500">
              <a:buSzPct val="123000"/>
              <a:buChar char="•"/>
            </a:pPr>
            <a:r>
              <a:t>Distance / Similarity measures between industries based on graph theory</a:t>
            </a:r>
          </a:p>
        </p:txBody>
      </p:sp>
      <p:pic>
        <p:nvPicPr>
          <p:cNvPr id="16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68979" y="5476221"/>
            <a:ext cx="7095422" cy="45911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ipeline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Pipeline Overview</a:t>
            </a:r>
          </a:p>
        </p:txBody>
      </p:sp>
      <p:sp>
        <p:nvSpPr>
          <p:cNvPr id="164" name="Text filtering and normaliz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filtering and normalization</a:t>
            </a:r>
          </a:p>
          <a:p>
            <a:pPr/>
            <a:r>
              <a:t>Word embedding</a:t>
            </a:r>
          </a:p>
          <a:p>
            <a:pPr/>
            <a:r>
              <a:t>Fast 1-NN using XXX</a:t>
            </a:r>
          </a:p>
          <a:p>
            <a:pPr/>
            <a:r>
              <a:t>Map Reduce</a:t>
            </a:r>
          </a:p>
          <a:p>
            <a:pPr/>
            <a:r>
              <a:t>Relation thresholds</a:t>
            </a:r>
          </a:p>
          <a:p>
            <a:pPr/>
            <a:r>
              <a:t>Drawing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 filte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filtering</a:t>
            </a:r>
          </a:p>
        </p:txBody>
      </p:sp>
      <p:sp>
        <p:nvSpPr>
          <p:cNvPr id="167" name="- Keeping only companies from USA…"/>
          <p:cNvSpPr txBox="1"/>
          <p:nvPr>
            <p:ph type="body" idx="1"/>
          </p:nvPr>
        </p:nvSpPr>
        <p:spPr>
          <a:xfrm>
            <a:off x="1206500" y="3133037"/>
            <a:ext cx="21971000" cy="9371479"/>
          </a:xfrm>
          <a:prstGeom prst="rect">
            <a:avLst/>
          </a:prstGeom>
        </p:spPr>
        <p:txBody>
          <a:bodyPr/>
          <a:lstStyle/>
          <a:p>
            <a:pPr marL="0" indent="0" defTabSz="2413955">
              <a:spcBef>
                <a:spcPts val="4400"/>
              </a:spcBef>
              <a:buSzTx/>
              <a:buNone/>
              <a:defRPr sz="4752"/>
            </a:pPr>
            <a:r>
              <a:t>- Keeping only companies from USA </a:t>
            </a:r>
          </a:p>
          <a:p>
            <a:pPr marL="0" indent="0" defTabSz="2413955">
              <a:spcBef>
                <a:spcPts val="4400"/>
              </a:spcBef>
              <a:buSzTx/>
              <a:buNone/>
              <a:defRPr sz="4752"/>
            </a:pPr>
            <a:r>
              <a:t>- Companies text that contains more than 90% latin letters</a:t>
            </a:r>
          </a:p>
          <a:p>
            <a:pPr marL="0" indent="0" defTabSz="2413955">
              <a:spcBef>
                <a:spcPts val="4400"/>
              </a:spcBef>
              <a:buSzTx/>
              <a:buNone/>
              <a:defRPr sz="4752"/>
            </a:pPr>
          </a:p>
          <a:p>
            <a:pPr marL="0" indent="0" defTabSz="2413955">
              <a:spcBef>
                <a:spcPts val="4400"/>
              </a:spcBef>
              <a:buSzTx/>
              <a:buNone/>
              <a:defRPr sz="4752"/>
            </a:pPr>
          </a:p>
          <a:p>
            <a:pPr marL="0" indent="0" defTabSz="2413955">
              <a:spcBef>
                <a:spcPts val="4400"/>
              </a:spcBef>
              <a:buSzTx/>
              <a:buNone/>
              <a:defRPr sz="4752"/>
            </a:pPr>
          </a:p>
          <a:p>
            <a:pPr marL="0" indent="0" defTabSz="2413955">
              <a:spcBef>
                <a:spcPts val="4400"/>
              </a:spcBef>
              <a:buSzTx/>
              <a:buNone/>
              <a:defRPr sz="4752"/>
            </a:pPr>
          </a:p>
          <a:p>
            <a:pPr marL="0" indent="0" defTabSz="2413955">
              <a:spcBef>
                <a:spcPts val="4400"/>
              </a:spcBef>
              <a:buSzTx/>
              <a:buNone/>
              <a:defRPr sz="4752"/>
            </a:pPr>
          </a:p>
          <a:p>
            <a:pPr marL="553215" indent="-553215" defTabSz="2413955">
              <a:spcBef>
                <a:spcPts val="4400"/>
              </a:spcBef>
              <a:defRPr sz="4752"/>
            </a:pPr>
            <a:r>
              <a:t>Number of rows after filtering: 1,216,967</a:t>
            </a:r>
          </a:p>
        </p:txBody>
      </p:sp>
      <p:pic>
        <p:nvPicPr>
          <p:cNvPr id="168" name="latin_dist_all_countries.png" descr="latin_dist_all_countri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74705" y="5521505"/>
            <a:ext cx="11034590" cy="60836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 normaliz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normalization</a:t>
            </a:r>
          </a:p>
        </p:txBody>
      </p:sp>
      <p:sp>
        <p:nvSpPr>
          <p:cNvPr id="171" name="- Remove HTML tag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- Remove HTML tags</a:t>
            </a:r>
          </a:p>
          <a:p>
            <a:pPr marL="0" indent="0">
              <a:buSzTx/>
              <a:buNone/>
            </a:pPr>
            <a:r>
              <a:t>- Remove special characters</a:t>
            </a:r>
          </a:p>
          <a:p>
            <a:pPr marL="0" indent="0">
              <a:buSzTx/>
              <a:buNone/>
            </a:pPr>
            <a:r>
              <a:t>- Remove digits</a:t>
            </a:r>
          </a:p>
          <a:p>
            <a:pPr marL="0" indent="0">
              <a:buSzTx/>
              <a:buNone/>
            </a:pPr>
            <a:r>
              <a:t>- Remove redundant whitespace</a:t>
            </a:r>
          </a:p>
          <a:p>
            <a:pPr marL="0" indent="0">
              <a:buSzTx/>
              <a:buNone/>
            </a:pPr>
            <a:r>
              <a:t>- Remove terms with less than 3 characters or more than 15 characters</a:t>
            </a:r>
          </a:p>
          <a:p>
            <a:pPr marL="0" indent="0">
              <a:buSzTx/>
              <a:buNone/>
            </a:pPr>
            <a:r>
              <a:t>- Remove stopwords</a:t>
            </a:r>
          </a:p>
          <a:p>
            <a:pPr marL="0" indent="0">
              <a:buSzTx/>
              <a:buNone/>
            </a:pPr>
            <a:r>
              <a:t>- Convert to lowercase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Word embedding (vectorizing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Word embedding (vectorizing)</a:t>
            </a:r>
          </a:p>
        </p:txBody>
      </p:sp>
      <p:sp>
        <p:nvSpPr>
          <p:cNvPr id="174" name="Using tf-idf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</a:t>
            </a:r>
            <a:r>
              <a:rPr b="1"/>
              <a:t>tf-idf </a:t>
            </a:r>
          </a:p>
          <a:p>
            <a:pPr/>
            <a:r>
              <a:t>Removing terms that appear in more than 70% of the documents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/>
            <a:r>
              <a:t>Vector space dimension: 6,047,551 (very noisy)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Adding the “related to” colum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Adding the “related to” column</a:t>
            </a:r>
          </a:p>
        </p:txBody>
      </p:sp>
      <p:sp>
        <p:nvSpPr>
          <p:cNvPr id="177" name="For each company we want to find the most similar company in the dat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  <a:r>
              <a:t>For each company we want to find the most similar company in the data</a:t>
            </a:r>
          </a:p>
          <a:p>
            <a:pPr>
              <a:lnSpc>
                <a:spcPct val="120000"/>
              </a:lnSpc>
            </a:pPr>
            <a:r>
              <a:t>“related to” will hold the ID of the similar company</a:t>
            </a:r>
          </a:p>
          <a:p>
            <a:pPr>
              <a:lnSpc>
                <a:spcPct val="120000"/>
              </a:lnSpc>
            </a:pPr>
            <a:r>
              <a:t>Finding the similar company is actually is an NNS (Nearest Neighbor Search) problem, in our case 1-NN</a:t>
            </a:r>
          </a:p>
          <a:p>
            <a:pPr>
              <a:lnSpc>
                <a:spcPct val="120000"/>
              </a:lnSpc>
            </a:pPr>
            <a:r>
              <a:t>This relation will result in a network in which the nodes are companies and the edges are the relation between to companies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Naive 1-NN - Linear sear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Naive 1-NN - Linear search</a:t>
            </a:r>
          </a:p>
        </p:txBody>
      </p:sp>
      <p:sp>
        <p:nvSpPr>
          <p:cNvPr id="180" name="- Exhaustively search for the nearest neighbor of each vecto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2340805">
              <a:spcBef>
                <a:spcPts val="4300"/>
              </a:spcBef>
              <a:buSzTx/>
              <a:buNone/>
              <a:defRPr sz="4608"/>
            </a:pPr>
            <a:r>
              <a:t>- Exhaustively search for the nearest neighbor of each vector</a:t>
            </a:r>
          </a:p>
          <a:p>
            <a:pPr marL="0" indent="0" defTabSz="2340805">
              <a:spcBef>
                <a:spcPts val="4300"/>
              </a:spcBef>
              <a:buSzTx/>
              <a:buNone/>
              <a:defRPr sz="4608"/>
            </a:pPr>
            <a:r>
              <a:t>- Complexity: </a:t>
            </a:r>
            <a14:m>
              <m:oMath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p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  <a:p>
            <a:pPr marL="0" indent="0" defTabSz="2340805">
              <a:spcBef>
                <a:spcPts val="4300"/>
              </a:spcBef>
              <a:buSzTx/>
              <a:buNone/>
              <a:defRPr sz="4608"/>
            </a:pPr>
            <a:r>
              <a:t>- 1-NN for for matrix with shape (1,216,967, 6,047,551) will require:</a:t>
            </a:r>
          </a:p>
          <a:p>
            <a:pPr marL="0" indent="0" algn="ctr" defTabSz="2340805">
              <a:spcBef>
                <a:spcPts val="4300"/>
              </a:spcBef>
              <a:buSzTx/>
              <a:buNone/>
              <a:defRPr sz="2688"/>
            </a:pPr>
            <a14:m>
              <m:oMath>
                <m:d>
                  <m:dPr>
                    <m:ctrlPr>
                      <a:rPr xmlns:a="http://schemas.openxmlformats.org/drawingml/2006/main" sz="3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f>
                      <m:fPr>
                        <m:ctrlPr>
                          <a:rPr xmlns:a="http://schemas.openxmlformats.org/drawingml/2006/main" sz="3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noBar"/>
                      </m:fPr>
                      <m:num>
                        <m:r>
                          <a:rPr xmlns:a="http://schemas.openxmlformats.org/drawingml/2006/main" sz="3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1.21</m:t>
                        </m:r>
                        <m:r>
                          <a:rPr xmlns:a="http://schemas.openxmlformats.org/drawingml/2006/main" sz="3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e>
                            <m:r>
                              <a:rPr xmlns:a="http://schemas.openxmlformats.org/drawingml/2006/main" sz="3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xmlns:a="http://schemas.openxmlformats.org/drawingml/2006/main" sz="3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num>
                      <m:den>
                        <m:r>
                          <a:rPr xmlns:a="http://schemas.openxmlformats.org/drawingml/2006/main" sz="3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e>
                </m:d>
                <m:r>
                  <a:rPr xmlns:a="http://schemas.openxmlformats.org/drawingml/2006/main" sz="3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≈</m:t>
                </m:r>
                <m:r>
                  <a:rPr xmlns:a="http://schemas.openxmlformats.org/drawingml/2006/main" sz="3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7.32</m:t>
                </m:r>
                <m:r>
                  <a:rPr xmlns:a="http://schemas.openxmlformats.org/drawingml/2006/main" sz="3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⋅</m:t>
                </m:r>
                <m:sSup>
                  <m:e>
                    <m:r>
                      <a:rPr xmlns:a="http://schemas.openxmlformats.org/drawingml/2006/main" sz="3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10</m:t>
                    </m:r>
                  </m:e>
                  <m:sup>
                    <m:r>
                      <a:rPr xmlns:a="http://schemas.openxmlformats.org/drawingml/2006/main" sz="3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11</m:t>
                    </m:r>
                  </m:sup>
                </m:sSup>
              </m:oMath>
            </a14:m>
            <a:r>
              <a:t> vectors operations</a:t>
            </a:r>
          </a:p>
          <a:p>
            <a:pPr marL="0" indent="0" defTabSz="2340805">
              <a:spcBef>
                <a:spcPts val="4300"/>
              </a:spcBef>
              <a:buSzTx/>
              <a:buNone/>
              <a:defRPr sz="4608"/>
            </a:pPr>
            <a:r>
              <a:t>- Efficiently, cosine similarity in this space takes around 10 ms</a:t>
            </a:r>
          </a:p>
          <a:p>
            <a:pPr marL="0" indent="0" defTabSz="2340805">
              <a:spcBef>
                <a:spcPts val="4300"/>
              </a:spcBef>
              <a:buSzTx/>
              <a:buNone/>
              <a:defRPr sz="4608"/>
            </a:pPr>
            <a:r>
              <a:t>- Theoretically, should take around </a:t>
            </a:r>
            <a:r>
              <a:rPr b="1"/>
              <a:t>5,571 years   </a:t>
            </a:r>
            <a:r>
              <a:rPr b="1" sz="2016"/>
              <a:t> </a:t>
            </a:r>
            <a14:m>
              <m:oMath>
                <m:r>
                  <a:rPr xmlns:a="http://schemas.openxmlformats.org/drawingml/2006/main" sz="2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f>
                  <m:fPr>
                    <m:ctrlP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num>
                  <m:den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r>
                  <a:rPr xmlns:a="http://schemas.openxmlformats.org/drawingml/2006/main" sz="2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⋅</m:t>
                </m:r>
                <m:f>
                  <m:fPr>
                    <m:ctrlP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10</m:t>
                    </m:r>
                  </m:num>
                  <m:den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1000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60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60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365</m:t>
                    </m:r>
                  </m:den>
                </m:f>
                <m:r>
                  <a:rPr xmlns:a="http://schemas.openxmlformats.org/drawingml/2006/main" sz="2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≈</m:t>
                </m:r>
                <m:r>
                  <a:rPr xmlns:a="http://schemas.openxmlformats.org/drawingml/2006/main" sz="2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5571</m:t>
                </m:r>
                <m:r>
                  <a:rPr xmlns:a="http://schemas.openxmlformats.org/drawingml/2006/main" sz="2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rPr b="1" sz="2016"/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