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nir Lugassy, Alon Shir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Snir Lugassy, Alon Shiri</a:t>
            </a:r>
          </a:p>
        </p:txBody>
      </p:sp>
      <p:sp>
        <p:nvSpPr>
          <p:cNvPr id="152" name="Industry Mapp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Industry Mapping</a:t>
            </a:r>
          </a:p>
        </p:txBody>
      </p:sp>
      <p:sp>
        <p:nvSpPr>
          <p:cNvPr id="153" name="Generating topic relations graph from large labeled corpu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Generating topic relations graph from large labeled corpus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N for the resc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 for the rescue</a:t>
            </a:r>
          </a:p>
        </p:txBody>
      </p:sp>
      <p:sp>
        <p:nvSpPr>
          <p:cNvPr id="183" name="Approximate Nearest Neighbo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Approximate Nearest Neighbors</a:t>
            </a:r>
          </a:p>
        </p:txBody>
      </p:sp>
      <p:sp>
        <p:nvSpPr>
          <p:cNvPr id="184" name="- Instead of exhaustively search for similar vectors, use a data structur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- Instead of exhaustively search for similar vectors, use a data structure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an industry ma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industry map?</a:t>
            </a:r>
          </a:p>
        </p:txBody>
      </p:sp>
      <p:sp>
        <p:nvSpPr>
          <p:cNvPr id="156" name="Weighted directed graph (Network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Weighted directed graph (Network)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9574" y="4586320"/>
            <a:ext cx="9804852" cy="6344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60" name="Visual insight about large corp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Visual insight about large corpus</a:t>
            </a:r>
          </a:p>
          <a:p>
            <a:pPr marL="698500" indent="-698500">
              <a:buSzPct val="123000"/>
              <a:buChar char="•"/>
            </a:pPr>
            <a:r>
              <a:t>Recommendation Systems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7086" y="4562422"/>
            <a:ext cx="7095422" cy="4591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pelin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Overview</a:t>
            </a:r>
          </a:p>
        </p:txBody>
      </p:sp>
      <p:sp>
        <p:nvSpPr>
          <p:cNvPr id="164" name="Text filtering and normal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filtering and normalization</a:t>
            </a:r>
          </a:p>
          <a:p>
            <a:pPr/>
            <a:r>
              <a:t>Word embedding</a:t>
            </a:r>
          </a:p>
          <a:p>
            <a:pPr/>
            <a:r>
              <a:t>Fast 1-NN using XXX</a:t>
            </a:r>
          </a:p>
          <a:p>
            <a:pPr/>
            <a:r>
              <a:t>Map Reduce</a:t>
            </a:r>
          </a:p>
          <a:p>
            <a:pPr/>
            <a:r>
              <a:t>Relation thresholds</a:t>
            </a:r>
          </a:p>
          <a:p>
            <a:pPr/>
            <a:r>
              <a:t>Drawing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filtering and norm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filtering and normalization</a:t>
            </a:r>
          </a:p>
        </p:txBody>
      </p:sp>
      <p:sp>
        <p:nvSpPr>
          <p:cNvPr id="167" name="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</a:t>
            </a:r>
          </a:p>
          <a:p>
            <a:pPr/>
            <a:r>
              <a:t>X</a:t>
            </a:r>
          </a:p>
          <a:p>
            <a:pPr/>
            <a:r>
              <a:t>X</a:t>
            </a:r>
          </a:p>
          <a:p>
            <a:pPr/>
            <a:r>
              <a:t>Number of rows after filtering: 1,216,967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ord embedding (vectoriz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embedding (vectorizing)</a:t>
            </a:r>
          </a:p>
        </p:txBody>
      </p:sp>
      <p:sp>
        <p:nvSpPr>
          <p:cNvPr id="170" name="Tf-i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Tf-idf</a:t>
            </a:r>
          </a:p>
          <a:p>
            <a:pPr/>
            <a:r>
              <a:t>X</a:t>
            </a:r>
          </a:p>
          <a:p>
            <a:pPr/>
            <a:r>
              <a:t>Vector space dimension: 6,047,551 (very noisy)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dding the “related to” colum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the “related to” column</a:t>
            </a:r>
          </a:p>
        </p:txBody>
      </p:sp>
      <p:sp>
        <p:nvSpPr>
          <p:cNvPr id="17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</a:t>
            </a:r>
          </a:p>
          <a:p>
            <a:pPr/>
            <a:r>
              <a:t>X</a:t>
            </a:r>
          </a:p>
          <a:p>
            <a:pPr/>
            <a:r>
              <a:t>Vector space dimension: 6,047,551 (very noisy)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Naive 1-NN - Linear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1-NN - Linear search</a:t>
            </a:r>
          </a:p>
        </p:txBody>
      </p:sp>
      <p:sp>
        <p:nvSpPr>
          <p:cNvPr id="177" name="- Exhaustively search for the nearest neighbor of each vec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Exhaustively search for the nearest neighbor of each vector</a:t>
            </a:r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Complexity: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- 1-NN for for matrix with shape (1,216,967, 6,047,551) will require:</a:t>
            </a:r>
          </a:p>
          <a:p>
            <a:pPr marL="0" indent="0" algn="ctr" defTabSz="2340805">
              <a:spcBef>
                <a:spcPts val="4300"/>
              </a:spcBef>
              <a:buSzTx/>
              <a:buNone/>
              <a:defRPr sz="2688"/>
            </a:pPr>
            <a14:m>
              <m:oMath>
                <m:d>
                  <m:dPr>
                    <m:ctrlP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noBar"/>
                      </m:fPr>
                      <m:num>
                        <m: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1.21</m:t>
                        </m:r>
                        <m: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e>
                            <m:r>
                              <a:rPr xmlns:a="http://schemas.openxmlformats.org/drawingml/2006/main" sz="3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xmlns:a="http://schemas.openxmlformats.org/drawingml/2006/main" sz="3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3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7.32</m:t>
                </m:r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sSup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p>
                </m:sSup>
              </m:oMath>
            </a14:m>
            <a:r>
              <a:t> vectors operations</a:t>
            </a:r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Efficiently, cosine similarity in this space takes around 10 ms</a:t>
            </a:r>
          </a:p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- Theoretically, should take around </a:t>
            </a:r>
            <a:r>
              <a:rPr b="1"/>
              <a:t>5,571 years   </a:t>
            </a:r>
            <a:r>
              <a:rPr b="1" sz="2016"/>
              <a:t>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f>
                  <m:fPr>
                    <m:ctrl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num>
                  <m:den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365</m:t>
                    </m:r>
                  </m:den>
                </m:f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5571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1" sz="2016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mproved Nearest Neighbors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Improved Nearest Neighbors search</a:t>
            </a:r>
          </a:p>
        </p:txBody>
      </p:sp>
      <p:sp>
        <p:nvSpPr>
          <p:cNvPr id="180" name="Methods to import NNS linear search, by using data structures (indexing) or approximating distances in lower dimen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Methods to import NNS linear search, by using data structures (indexing) or approximating distances in lower dimension</a:t>
            </a:r>
          </a:p>
          <a:p>
            <a:pPr/>
            <a:r>
              <a:t>For example, using K-d tree: partitioning the vector space and storing a binary tree to find candidates for NN faster.</a:t>
            </a:r>
          </a:p>
          <a:p>
            <a:pPr/>
            <a:r>
              <a:t>Abc</a:t>
            </a:r>
          </a:p>
          <a:p>
            <a:pPr/>
            <a:r>
              <a:t>Doesn’t work well on high dimensional data</a:t>
            </a:r>
          </a:p>
          <a:p>
            <a:pPr/>
            <a:r>
              <a:t>Lack of support for sparse vectors (converting to dense in not feasible)</a:t>
            </a:r>
            <a:br>
              <a:rPr b="1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