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713" r:id="rId2"/>
    <p:sldMasterId id="2147483726" r:id="rId3"/>
    <p:sldMasterId id="2147483738" r:id="rId4"/>
    <p:sldMasterId id="2147483750" r:id="rId5"/>
  </p:sldMasterIdLst>
  <p:notesMasterIdLst>
    <p:notesMasterId r:id="rId41"/>
  </p:notesMasterIdLst>
  <p:sldIdLst>
    <p:sldId id="298" r:id="rId6"/>
    <p:sldId id="257" r:id="rId7"/>
    <p:sldId id="303" r:id="rId8"/>
    <p:sldId id="304" r:id="rId9"/>
    <p:sldId id="305" r:id="rId10"/>
    <p:sldId id="299" r:id="rId11"/>
    <p:sldId id="300" r:id="rId12"/>
    <p:sldId id="302" r:id="rId13"/>
    <p:sldId id="301" r:id="rId14"/>
    <p:sldId id="266" r:id="rId15"/>
    <p:sldId id="267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306" r:id="rId24"/>
    <p:sldId id="296" r:id="rId25"/>
    <p:sldId id="295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0077450" cy="7562850"/>
  <p:notesSz cx="7559675" cy="10691813"/>
  <p:defaultTextStyle>
    <a:defPPr>
      <a:defRPr lang="en-US"/>
    </a:defPPr>
    <a:lvl1pPr marL="0" algn="l" defTabSz="914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8" algn="l" defTabSz="914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15" algn="l" defTabSz="914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73" algn="l" defTabSz="914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31" algn="l" defTabSz="914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89" algn="l" defTabSz="914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47" algn="l" defTabSz="914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05" algn="l" defTabSz="914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62" algn="l" defTabSz="914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188" y="-102"/>
      </p:cViewPr>
      <p:guideLst>
        <p:guide orient="horz" pos="2382"/>
        <p:guide pos="31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CAD330D-DD80-4F7A-A60F-FC2B9878564D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8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15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73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31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89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47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5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2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http://stackoverflow.com/questions/11964130/list-comprehension-vs-generator-expressions-weird-timeit-results</a:t>
            </a:r>
            <a:endParaRPr/>
          </a:p>
          <a:p>
            <a:r>
              <a:rPr lang="en-US" sz="2000">
                <a:latin typeface="Arial"/>
              </a:rPr>
              <a:t>http://stackoverflow.com/questions/23297702/tuple-on-genexp-vs-listcomp</a:t>
            </a:r>
            <a:endParaRPr/>
          </a:p>
          <a:p>
            <a:r>
              <a:rPr lang="en-US" sz="2000">
                <a:latin typeface="Arial"/>
              </a:rPr>
              <a:t>http://stackoverflow.com/questions/2173845/why-is-this-genexp-performing-worse-than-a-list-comprehension</a:t>
            </a:r>
            <a:endParaRPr/>
          </a:p>
        </p:txBody>
      </p:sp>
      <p:sp>
        <p:nvSpPr>
          <p:cNvPr id="374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189E5B0C-B4CF-4B90-8024-6CAEA372829B}" type="slidenum">
              <a:rPr lang="en-US">
                <a:solidFill>
                  <a:srgbClr val="000000"/>
                </a:solidFill>
                <a:latin typeface="Calibri"/>
                <a:ea typeface="+mn-ea"/>
              </a:rPr>
              <a:pPr>
                <a:lnSpc>
                  <a:spcPct val="100000"/>
                </a:lnSpc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282200" y="10154880"/>
            <a:ext cx="3274920" cy="5328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CustomShape 2"/>
          <p:cNvSpPr/>
          <p:nvPr/>
        </p:nvSpPr>
        <p:spPr>
          <a:xfrm>
            <a:off x="756000" y="5078520"/>
            <a:ext cx="6046200" cy="48085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4282200" y="10154880"/>
            <a:ext cx="3274920" cy="5328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CustomShape 2"/>
          <p:cNvSpPr/>
          <p:nvPr/>
        </p:nvSpPr>
        <p:spPr>
          <a:xfrm>
            <a:off x="756000" y="5078520"/>
            <a:ext cx="6046200" cy="48085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4282200" y="10154880"/>
            <a:ext cx="3274920" cy="532800"/>
          </a:xfrm>
          <a:prstGeom prst="rect">
            <a:avLst/>
          </a:prstGeom>
          <a:noFill/>
          <a:ln>
            <a:noFill/>
          </a:ln>
        </p:spPr>
      </p:sp>
      <p:sp>
        <p:nvSpPr>
          <p:cNvPr id="380" name="CustomShape 2"/>
          <p:cNvSpPr/>
          <p:nvPr/>
        </p:nvSpPr>
        <p:spPr>
          <a:xfrm>
            <a:off x="756000" y="5078520"/>
            <a:ext cx="6046200" cy="48085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09663" y="803275"/>
            <a:ext cx="5340350" cy="400843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6297" y="5078966"/>
            <a:ext cx="6047084" cy="481025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301319"/>
            <a:ext cx="906840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4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3640" y="301319"/>
            <a:ext cx="906840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3640" y="301319"/>
            <a:ext cx="906840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8" name="Picture 1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600" y="176904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600" y="1769040"/>
            <a:ext cx="5496480" cy="438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3640" y="301319"/>
            <a:ext cx="906840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503640" y="1769039"/>
            <a:ext cx="9068400" cy="438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3640" y="301319"/>
            <a:ext cx="906840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3640" y="301319"/>
            <a:ext cx="906840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3640" y="301319"/>
            <a:ext cx="906840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40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3640" y="301319"/>
            <a:ext cx="906840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301319"/>
            <a:ext cx="906840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3640" y="1769039"/>
            <a:ext cx="9068400" cy="438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3640" y="301319"/>
            <a:ext cx="906840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3640" y="301319"/>
            <a:ext cx="906840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4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3640" y="301319"/>
            <a:ext cx="906840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4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3640" y="301319"/>
            <a:ext cx="906840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3640" y="301319"/>
            <a:ext cx="906840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35" name="Picture 2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600" y="176904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236" name="Picture 2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600" y="1769040"/>
            <a:ext cx="5496480" cy="438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6584721"/>
            <a:ext cx="10077450" cy="97812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50" tIns="50377" rIns="100750" bIns="50377" anchor="ctr"/>
          <a:lstStyle/>
          <a:p>
            <a:pPr algn="ctr" defTabSz="1007525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078" y="6675476"/>
            <a:ext cx="2479053" cy="78653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50" tIns="50377" rIns="100750" bIns="50377" anchor="ctr"/>
          <a:lstStyle/>
          <a:p>
            <a:pPr algn="ctr" defTabSz="1007525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9982" y="6665392"/>
            <a:ext cx="7477468" cy="78653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50" tIns="50377" rIns="100750" bIns="50377" anchor="ctr"/>
          <a:lstStyle/>
          <a:p>
            <a:pPr algn="ctr" defTabSz="1007525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603341" y="4453679"/>
            <a:ext cx="7138194" cy="201676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603341" y="6671846"/>
            <a:ext cx="7390130" cy="756285"/>
          </a:xfrm>
        </p:spPr>
        <p:txBody>
          <a:bodyPr anchor="ctr">
            <a:normAutofit/>
          </a:bodyPr>
          <a:lstStyle>
            <a:lvl1pPr marL="0" indent="0" algn="l">
              <a:buNone/>
              <a:defRPr sz="2900">
                <a:solidFill>
                  <a:srgbClr val="FFFFFF"/>
                </a:solidFill>
              </a:defRPr>
            </a:lvl1pPr>
            <a:lvl2pPr marL="503763" indent="0" algn="ctr">
              <a:buNone/>
            </a:lvl2pPr>
            <a:lvl3pPr marL="1007525" indent="0" algn="ctr">
              <a:buNone/>
            </a:lvl3pPr>
            <a:lvl4pPr marL="1511289" indent="0" algn="ctr">
              <a:buNone/>
            </a:lvl4pPr>
            <a:lvl5pPr marL="2015050" indent="0" algn="ctr">
              <a:buNone/>
            </a:lvl5pPr>
            <a:lvl6pPr marL="2518813" indent="0" algn="ctr">
              <a:buNone/>
            </a:lvl6pPr>
            <a:lvl7pPr marL="3022575" indent="0" algn="ctr">
              <a:buNone/>
            </a:lvl7pPr>
            <a:lvl8pPr marL="3526337" indent="0" algn="ctr">
              <a:buNone/>
            </a:lvl8pPr>
            <a:lvl9pPr marL="40301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3979" y="6692426"/>
            <a:ext cx="2267426" cy="756285"/>
          </a:xfrm>
        </p:spPr>
        <p:txBody>
          <a:bodyPr>
            <a:noAutofit/>
          </a:bodyPr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fld id="{C5C18BE3-6F4C-40B2-843D-0846A30C920E}" type="datetime1">
              <a:rPr lang="en-US" smtClean="0"/>
              <a:pPr/>
              <a:t>12/28/2015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98277" y="260850"/>
            <a:ext cx="6466364" cy="40265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817769" y="252095"/>
            <a:ext cx="923766" cy="4201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8B6E5-F7DB-4221-927B-DF55262C10DC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189" y="252095"/>
            <a:ext cx="8985726" cy="109241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1C95-DC3B-466C-97E2-498F2E6A312F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75189" y="1764665"/>
            <a:ext cx="8985726" cy="495786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3025145"/>
            <a:ext cx="7850264" cy="1845195"/>
          </a:xfrm>
        </p:spPr>
        <p:txBody>
          <a:bodyPr anchor="t"/>
          <a:lstStyle>
            <a:lvl1pPr marL="0" indent="0">
              <a:buNone/>
              <a:defRPr sz="310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680633"/>
            <a:ext cx="10077450" cy="12604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50" tIns="50377" rIns="100750" bIns="50377" anchor="ctr"/>
          <a:lstStyle/>
          <a:p>
            <a:pPr algn="ctr" defTabSz="1007525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764665"/>
            <a:ext cx="1427639" cy="10924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50" tIns="50377" rIns="100750" bIns="50377" anchor="ctr"/>
          <a:lstStyle/>
          <a:p>
            <a:pPr algn="ctr" defTabSz="1007525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11618" y="1764665"/>
            <a:ext cx="8565833" cy="10924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50" tIns="50377" rIns="100750" bIns="50377" anchor="ctr"/>
          <a:lstStyle/>
          <a:p>
            <a:pPr algn="ctr" defTabSz="1007525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22" y="1764665"/>
            <a:ext cx="8397875" cy="1092412"/>
          </a:xfrm>
        </p:spPr>
        <p:txBody>
          <a:bodyPr/>
          <a:lstStyle>
            <a:lvl1pPr algn="l">
              <a:buNone/>
              <a:defRPr sz="49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7D5B-4D7C-4046-9774-BDDC05F165A3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" y="1932728"/>
            <a:ext cx="1427639" cy="773793"/>
          </a:xfrm>
        </p:spPr>
        <p:txBody>
          <a:bodyPr>
            <a:noAutofit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71830" y="1752939"/>
            <a:ext cx="4282916" cy="50419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39485" y="1752939"/>
            <a:ext cx="4282916" cy="50419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F8EAC4-F678-4207-916B-94B8CA071F78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52" y="301114"/>
            <a:ext cx="8985726" cy="95936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71830" y="2689014"/>
            <a:ext cx="4282916" cy="394948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90661" y="2689014"/>
            <a:ext cx="4282916" cy="394948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C0363B0-2BEF-40F3-A793-9FCB2551A776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71830" y="1932728"/>
            <a:ext cx="4282916" cy="705866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90661" y="1932728"/>
            <a:ext cx="4282916" cy="705866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301319"/>
            <a:ext cx="906840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7ACA-5E12-4FD8-9FAB-BA4CE0C29929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86D0-C51A-4C91-8068-EB833817E515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890597"/>
            <a:ext cx="587851" cy="4201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8B6E5-F7DB-4221-927B-DF55262C10DC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301114"/>
            <a:ext cx="8901748" cy="959362"/>
          </a:xfrm>
        </p:spPr>
        <p:txBody>
          <a:bodyPr anchor="ctr"/>
          <a:lstStyle>
            <a:lvl1pPr algn="l">
              <a:buNone/>
              <a:defRPr sz="49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555F-8EAB-4ABF-9AED-1D9E13E2F43B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1831" y="1932728"/>
            <a:ext cx="1763554" cy="4789805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51129" tIns="201505" rIns="151129" bIns="100750"/>
          <a:lstStyle>
            <a:lvl1pPr marL="0" indent="0">
              <a:spcAft>
                <a:spcPts val="1102"/>
              </a:spcAft>
              <a:buNone/>
              <a:defRPr sz="20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603341" y="1932729"/>
            <a:ext cx="7054215" cy="487383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4" y="6050280"/>
            <a:ext cx="8061960" cy="756285"/>
          </a:xfrm>
        </p:spPr>
        <p:txBody>
          <a:bodyPr/>
          <a:lstStyle>
            <a:lvl1pPr marL="0" indent="0">
              <a:buFontTx/>
              <a:buNone/>
              <a:defRPr sz="19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0077" y="5041902"/>
            <a:ext cx="10077450" cy="97812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50" tIns="50377" rIns="100750" bIns="50377" anchor="ctr"/>
          <a:lstStyle/>
          <a:p>
            <a:pPr algn="ctr" defTabSz="1007525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0077" y="5142738"/>
            <a:ext cx="1612392" cy="78653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50" tIns="50377" rIns="100750" bIns="50377" anchor="ctr"/>
          <a:lstStyle/>
          <a:p>
            <a:pPr algn="ctr" defTabSz="1007525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03090" y="5132654"/>
            <a:ext cx="8374361" cy="78653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50" tIns="50377" rIns="100750" bIns="50377" anchor="ctr"/>
          <a:lstStyle/>
          <a:p>
            <a:pPr algn="ctr" defTabSz="1007525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4" y="5125935"/>
            <a:ext cx="8061960" cy="756285"/>
          </a:xfrm>
        </p:spPr>
        <p:txBody>
          <a:bodyPr anchor="ctr"/>
          <a:lstStyle>
            <a:lvl1pPr algn="l">
              <a:buNone/>
              <a:defRPr sz="31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595597" y="1"/>
            <a:ext cx="110852" cy="757293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50" tIns="50377" rIns="100750" bIns="50377" anchor="ctr"/>
          <a:lstStyle/>
          <a:p>
            <a:pPr algn="ctr" defTabSz="1007525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886258" y="6890598"/>
            <a:ext cx="2939256" cy="402652"/>
          </a:xfrm>
        </p:spPr>
        <p:txBody>
          <a:bodyPr rtlCol="0"/>
          <a:lstStyle/>
          <a:p>
            <a:fld id="{0CD50E16-E3D9-45DD-B5F6-BA82BE4B1218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5146942"/>
            <a:ext cx="1595596" cy="731779"/>
          </a:xfrm>
        </p:spPr>
        <p:txBody>
          <a:bodyPr rtlCol="0"/>
          <a:lstStyle>
            <a:lvl1pPr>
              <a:defRPr sz="3100"/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63556" y="6890384"/>
            <a:ext cx="5038725" cy="402652"/>
          </a:xfrm>
        </p:spPr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9886" y="1"/>
            <a:ext cx="8357565" cy="5038539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8831-22F3-4000-9BE4-BE4137009326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2174" y="672258"/>
            <a:ext cx="2267426" cy="608354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872" y="672253"/>
            <a:ext cx="6130449" cy="60835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22173" y="6890600"/>
            <a:ext cx="2435384" cy="402652"/>
          </a:xfrm>
        </p:spPr>
        <p:txBody>
          <a:bodyPr/>
          <a:lstStyle/>
          <a:p>
            <a:fld id="{188AA040-B57C-4FEE-B9B5-746738C77975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878" y="6890385"/>
            <a:ext cx="6142443" cy="402652"/>
          </a:xfrm>
        </p:spPr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718650" y="0"/>
            <a:ext cx="352711" cy="756285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50" tIns="50377" rIns="100750" bIns="50377" rtlCol="0" anchor="ctr"/>
          <a:lstStyle/>
          <a:p>
            <a:pPr algn="ctr" defTabSz="1007525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9038" y="672253"/>
            <a:ext cx="251936" cy="6890597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50" tIns="50377" rIns="100750" bIns="50377" rtlCol="0" anchor="ctr"/>
          <a:lstStyle/>
          <a:p>
            <a:pPr algn="ctr" defTabSz="1007525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69038" y="1"/>
            <a:ext cx="251936" cy="588222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50" tIns="50377" rIns="100750" bIns="50377" rtlCol="0" anchor="ctr"/>
          <a:lstStyle/>
          <a:p>
            <a:pPr algn="ctr" defTabSz="1007525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600896" y="159394"/>
            <a:ext cx="588222" cy="269433"/>
          </a:xfrm>
        </p:spPr>
        <p:txBody>
          <a:bodyPr/>
          <a:lstStyle/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6584721"/>
            <a:ext cx="10077450" cy="97812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72" tIns="50387" rIns="100772" bIns="50387" anchor="ctr"/>
          <a:lstStyle/>
          <a:p>
            <a:pPr algn="ctr" defTabSz="1007734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078" y="6675476"/>
            <a:ext cx="2479053" cy="78653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72" tIns="50387" rIns="100772" bIns="50387" anchor="ctr"/>
          <a:lstStyle/>
          <a:p>
            <a:pPr algn="ctr" defTabSz="1007734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9982" y="6665392"/>
            <a:ext cx="7477468" cy="78653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72" tIns="50387" rIns="100772" bIns="50387" anchor="ctr"/>
          <a:lstStyle/>
          <a:p>
            <a:pPr algn="ctr" defTabSz="1007734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603341" y="4453678"/>
            <a:ext cx="7138194" cy="201676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603341" y="6671846"/>
            <a:ext cx="7390130" cy="756285"/>
          </a:xfrm>
        </p:spPr>
        <p:txBody>
          <a:bodyPr anchor="ctr">
            <a:normAutofit/>
          </a:bodyPr>
          <a:lstStyle>
            <a:lvl1pPr marL="0" indent="0" algn="l">
              <a:buNone/>
              <a:defRPr sz="2900">
                <a:solidFill>
                  <a:srgbClr val="FFFFFF"/>
                </a:solidFill>
              </a:defRPr>
            </a:lvl1pPr>
            <a:lvl2pPr marL="503868" indent="0" algn="ctr">
              <a:buNone/>
            </a:lvl2pPr>
            <a:lvl3pPr marL="1007734" indent="0" algn="ctr">
              <a:buNone/>
            </a:lvl3pPr>
            <a:lvl4pPr marL="1511602" indent="0" algn="ctr">
              <a:buNone/>
            </a:lvl4pPr>
            <a:lvl5pPr marL="2015468" indent="0" algn="ctr">
              <a:buNone/>
            </a:lvl5pPr>
            <a:lvl6pPr marL="2519335" indent="0" algn="ctr">
              <a:buNone/>
            </a:lvl6pPr>
            <a:lvl7pPr marL="3023201" indent="0" algn="ctr">
              <a:buNone/>
            </a:lvl7pPr>
            <a:lvl8pPr marL="3527069" indent="0" algn="ctr">
              <a:buNone/>
            </a:lvl8pPr>
            <a:lvl9pPr marL="4030936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3979" y="6692426"/>
            <a:ext cx="2267426" cy="756285"/>
          </a:xfrm>
        </p:spPr>
        <p:txBody>
          <a:bodyPr>
            <a:noAutofit/>
          </a:bodyPr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fld id="{C5C18BE3-6F4C-40B2-843D-0846A30C920E}" type="datetime1">
              <a:rPr lang="en-US" smtClean="0"/>
              <a:pPr/>
              <a:t>12/28/2015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98277" y="260849"/>
            <a:ext cx="6466364" cy="40265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817769" y="252095"/>
            <a:ext cx="923766" cy="4201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8B6E5-F7DB-4221-927B-DF55262C10DC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189" y="252095"/>
            <a:ext cx="8985726" cy="109241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1C95-DC3B-466C-97E2-498F2E6A312F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75189" y="1764665"/>
            <a:ext cx="8985726" cy="495786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8" y="3025143"/>
            <a:ext cx="7850264" cy="1845195"/>
          </a:xfrm>
        </p:spPr>
        <p:txBody>
          <a:bodyPr anchor="t"/>
          <a:lstStyle>
            <a:lvl1pPr marL="0" indent="0">
              <a:buNone/>
              <a:defRPr sz="310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680633"/>
            <a:ext cx="10077450" cy="12604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72" tIns="50387" rIns="100772" bIns="50387" anchor="ctr"/>
          <a:lstStyle/>
          <a:p>
            <a:pPr algn="ctr" defTabSz="1007734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764665"/>
            <a:ext cx="1427639" cy="10924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72" tIns="50387" rIns="100772" bIns="50387" anchor="ctr"/>
          <a:lstStyle/>
          <a:p>
            <a:pPr algn="ctr" defTabSz="1007734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11617" y="1764665"/>
            <a:ext cx="8565833" cy="10924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72" tIns="50387" rIns="100772" bIns="50387" anchor="ctr"/>
          <a:lstStyle/>
          <a:p>
            <a:pPr algn="ctr" defTabSz="1007734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20" y="1764665"/>
            <a:ext cx="8397875" cy="1092412"/>
          </a:xfrm>
        </p:spPr>
        <p:txBody>
          <a:bodyPr/>
          <a:lstStyle>
            <a:lvl1pPr algn="l">
              <a:buNone/>
              <a:defRPr sz="49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7D5B-4D7C-4046-9774-BDDC05F165A3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" y="1932728"/>
            <a:ext cx="1427639" cy="773793"/>
          </a:xfrm>
        </p:spPr>
        <p:txBody>
          <a:bodyPr>
            <a:noAutofit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71830" y="1752939"/>
            <a:ext cx="4282916" cy="50419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39485" y="1752939"/>
            <a:ext cx="4282916" cy="50419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F8EAC4-F678-4207-916B-94B8CA071F78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640" y="301319"/>
            <a:ext cx="906840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51" y="301113"/>
            <a:ext cx="8985726" cy="95936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71830" y="2689014"/>
            <a:ext cx="4282916" cy="394948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90661" y="2689014"/>
            <a:ext cx="4282916" cy="394948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C0363B0-2BEF-40F3-A793-9FCB2551A776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71830" y="1932728"/>
            <a:ext cx="4282916" cy="705866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90661" y="1932728"/>
            <a:ext cx="4282916" cy="705866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7ACA-5E12-4FD8-9FAB-BA4CE0C29929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86D0-C51A-4C91-8068-EB833817E515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890597"/>
            <a:ext cx="587851" cy="4201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8B6E5-F7DB-4221-927B-DF55262C10DC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301113"/>
            <a:ext cx="8901748" cy="959362"/>
          </a:xfrm>
        </p:spPr>
        <p:txBody>
          <a:bodyPr anchor="ctr"/>
          <a:lstStyle>
            <a:lvl1pPr algn="l">
              <a:buNone/>
              <a:defRPr sz="49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555F-8EAB-4ABF-9AED-1D9E13E2F43B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1830" y="1932728"/>
            <a:ext cx="1763554" cy="4789805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51160" tIns="201547" rIns="151160" bIns="100772"/>
          <a:lstStyle>
            <a:lvl1pPr marL="0" indent="0">
              <a:spcAft>
                <a:spcPts val="1102"/>
              </a:spcAft>
              <a:buNone/>
              <a:defRPr sz="20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603341" y="1932728"/>
            <a:ext cx="7054215" cy="487383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4" y="6050280"/>
            <a:ext cx="8061960" cy="756285"/>
          </a:xfrm>
        </p:spPr>
        <p:txBody>
          <a:bodyPr/>
          <a:lstStyle>
            <a:lvl1pPr marL="0" indent="0">
              <a:buFontTx/>
              <a:buNone/>
              <a:defRPr sz="19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0077" y="5041902"/>
            <a:ext cx="10077450" cy="97812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72" tIns="50387" rIns="100772" bIns="50387" anchor="ctr"/>
          <a:lstStyle/>
          <a:p>
            <a:pPr algn="ctr" defTabSz="1007734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0077" y="5142738"/>
            <a:ext cx="1612392" cy="78653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72" tIns="50387" rIns="100772" bIns="50387" anchor="ctr"/>
          <a:lstStyle/>
          <a:p>
            <a:pPr algn="ctr" defTabSz="1007734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03089" y="5132654"/>
            <a:ext cx="8374361" cy="78653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72" tIns="50387" rIns="100772" bIns="50387" anchor="ctr"/>
          <a:lstStyle/>
          <a:p>
            <a:pPr algn="ctr" defTabSz="1007734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4" y="5125934"/>
            <a:ext cx="8061960" cy="756285"/>
          </a:xfrm>
        </p:spPr>
        <p:txBody>
          <a:bodyPr anchor="ctr"/>
          <a:lstStyle>
            <a:lvl1pPr algn="l">
              <a:buNone/>
              <a:defRPr sz="31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595596" y="0"/>
            <a:ext cx="110852" cy="757293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72" tIns="50387" rIns="100772" bIns="50387" anchor="ctr"/>
          <a:lstStyle/>
          <a:p>
            <a:pPr algn="ctr" defTabSz="1007734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886258" y="6890597"/>
            <a:ext cx="2939256" cy="402652"/>
          </a:xfrm>
        </p:spPr>
        <p:txBody>
          <a:bodyPr rtlCol="0"/>
          <a:lstStyle/>
          <a:p>
            <a:fld id="{0CD50E16-E3D9-45DD-B5F6-BA82BE4B1218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5146941"/>
            <a:ext cx="1595596" cy="731779"/>
          </a:xfrm>
        </p:spPr>
        <p:txBody>
          <a:bodyPr rtlCol="0"/>
          <a:lstStyle>
            <a:lvl1pPr>
              <a:defRPr sz="3100"/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63556" y="6890383"/>
            <a:ext cx="5038725" cy="402652"/>
          </a:xfrm>
        </p:spPr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9886" y="1"/>
            <a:ext cx="8357565" cy="5038539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8831-22F3-4000-9BE4-BE4137009326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2173" y="672256"/>
            <a:ext cx="2267426" cy="608354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872" y="672253"/>
            <a:ext cx="6130449" cy="60835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22172" y="6890599"/>
            <a:ext cx="2435384" cy="402652"/>
          </a:xfrm>
        </p:spPr>
        <p:txBody>
          <a:bodyPr/>
          <a:lstStyle/>
          <a:p>
            <a:fld id="{188AA040-B57C-4FEE-B9B5-746738C77975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876" y="6890384"/>
            <a:ext cx="6142443" cy="402652"/>
          </a:xfrm>
        </p:spPr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718650" y="0"/>
            <a:ext cx="352711" cy="756285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72" tIns="50387" rIns="100772" bIns="50387" rtlCol="0" anchor="ctr"/>
          <a:lstStyle/>
          <a:p>
            <a:pPr algn="ctr" defTabSz="1007734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9038" y="672253"/>
            <a:ext cx="251936" cy="6890597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72" tIns="50387" rIns="100772" bIns="50387" rtlCol="0" anchor="ctr"/>
          <a:lstStyle/>
          <a:p>
            <a:pPr algn="ctr" defTabSz="1007734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69038" y="0"/>
            <a:ext cx="251936" cy="588222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72" tIns="50387" rIns="100772" bIns="50387" rtlCol="0" anchor="ctr"/>
          <a:lstStyle/>
          <a:p>
            <a:pPr algn="ctr" defTabSz="1007734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600895" y="159394"/>
            <a:ext cx="588222" cy="269433"/>
          </a:xfrm>
        </p:spPr>
        <p:txBody>
          <a:bodyPr/>
          <a:lstStyle/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6584721"/>
            <a:ext cx="10077450" cy="97812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100794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078" y="6675476"/>
            <a:ext cx="2479053" cy="78653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100794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9982" y="6665392"/>
            <a:ext cx="7477468" cy="78653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100794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603341" y="4453678"/>
            <a:ext cx="7138194" cy="201676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603341" y="6671846"/>
            <a:ext cx="7390130" cy="756285"/>
          </a:xfrm>
        </p:spPr>
        <p:txBody>
          <a:bodyPr anchor="ctr">
            <a:normAutofit/>
          </a:bodyPr>
          <a:lstStyle>
            <a:lvl1pPr marL="0" indent="0" algn="l">
              <a:buNone/>
              <a:defRPr sz="2900">
                <a:solidFill>
                  <a:srgbClr val="FFFFFF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3979" y="6692426"/>
            <a:ext cx="2267426" cy="756285"/>
          </a:xfrm>
        </p:spPr>
        <p:txBody>
          <a:bodyPr>
            <a:noAutofit/>
          </a:bodyPr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fld id="{C5C18BE3-6F4C-40B2-843D-0846A30C920E}" type="datetime1">
              <a:rPr lang="en-US" smtClean="0"/>
              <a:pPr/>
              <a:t>12/28/2015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98277" y="260849"/>
            <a:ext cx="6466364" cy="40265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817769" y="252095"/>
            <a:ext cx="923766" cy="4201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8B6E5-F7DB-4221-927B-DF55262C10DC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189" y="252095"/>
            <a:ext cx="8985726" cy="109241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1C95-DC3B-466C-97E2-498F2E6A312F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75189" y="1764665"/>
            <a:ext cx="8985726" cy="495786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8" y="3025141"/>
            <a:ext cx="7850264" cy="1845195"/>
          </a:xfrm>
        </p:spPr>
        <p:txBody>
          <a:bodyPr anchor="t"/>
          <a:lstStyle>
            <a:lvl1pPr marL="0" indent="0">
              <a:buNone/>
              <a:defRPr sz="310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680633"/>
            <a:ext cx="10077450" cy="12604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100794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64665"/>
            <a:ext cx="1427639" cy="10924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100794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11617" y="1764665"/>
            <a:ext cx="8565833" cy="10924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100794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64665"/>
            <a:ext cx="8397875" cy="1092412"/>
          </a:xfrm>
        </p:spPr>
        <p:txBody>
          <a:bodyPr/>
          <a:lstStyle>
            <a:lvl1pPr algn="l">
              <a:buNone/>
              <a:defRPr sz="49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7D5B-4D7C-4046-9774-BDDC05F165A3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932728"/>
            <a:ext cx="1427639" cy="773793"/>
          </a:xfrm>
        </p:spPr>
        <p:txBody>
          <a:bodyPr>
            <a:noAutofit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3640" y="301319"/>
            <a:ext cx="906840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71830" y="1752939"/>
            <a:ext cx="4282916" cy="50419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39485" y="1752939"/>
            <a:ext cx="4282916" cy="50419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F8EAC4-F678-4207-916B-94B8CA071F78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51" y="301113"/>
            <a:ext cx="8985726" cy="95936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71830" y="2689014"/>
            <a:ext cx="4282916" cy="394948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90661" y="2689014"/>
            <a:ext cx="4282916" cy="394948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C0363B0-2BEF-40F3-A793-9FCB2551A776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71830" y="1932728"/>
            <a:ext cx="4282916" cy="705866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90661" y="1932728"/>
            <a:ext cx="4282916" cy="705866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B7ACA-5E12-4FD8-9FAB-BA4CE0C29929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86D0-C51A-4C91-8068-EB833817E515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890597"/>
            <a:ext cx="587851" cy="4201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8B6E5-F7DB-4221-927B-DF55262C10DC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301113"/>
            <a:ext cx="8901748" cy="959362"/>
          </a:xfrm>
        </p:spPr>
        <p:txBody>
          <a:bodyPr anchor="ctr"/>
          <a:lstStyle>
            <a:lvl1pPr algn="l">
              <a:buNone/>
              <a:defRPr sz="49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555F-8EAB-4ABF-9AED-1D9E13E2F43B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1830" y="1932728"/>
            <a:ext cx="1763554" cy="4789805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51191" tIns="201589" rIns="151191" bIns="100794"/>
          <a:lstStyle>
            <a:lvl1pPr marL="0" indent="0">
              <a:spcAft>
                <a:spcPts val="1102"/>
              </a:spcAft>
              <a:buNone/>
              <a:defRPr sz="20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603341" y="1932728"/>
            <a:ext cx="7054215" cy="487383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4" y="6050280"/>
            <a:ext cx="8061960" cy="756285"/>
          </a:xfrm>
        </p:spPr>
        <p:txBody>
          <a:bodyPr/>
          <a:lstStyle>
            <a:lvl1pPr marL="0" indent="0">
              <a:buFontTx/>
              <a:buNone/>
              <a:defRPr sz="19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0077" y="5041900"/>
            <a:ext cx="10077450" cy="97812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100794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0077" y="5142738"/>
            <a:ext cx="1612392" cy="78653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100794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03089" y="5132654"/>
            <a:ext cx="8374361" cy="78653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100794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4" y="5125932"/>
            <a:ext cx="8061960" cy="756285"/>
          </a:xfrm>
        </p:spPr>
        <p:txBody>
          <a:bodyPr anchor="ctr"/>
          <a:lstStyle>
            <a:lvl1pPr algn="l">
              <a:buNone/>
              <a:defRPr sz="31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595596" y="0"/>
            <a:ext cx="110852" cy="757293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100794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886258" y="6890597"/>
            <a:ext cx="2939256" cy="402652"/>
          </a:xfrm>
        </p:spPr>
        <p:txBody>
          <a:bodyPr rtlCol="0"/>
          <a:lstStyle/>
          <a:p>
            <a:fld id="{0CD50E16-E3D9-45DD-B5F6-BA82BE4B1218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5146939"/>
            <a:ext cx="1595596" cy="731779"/>
          </a:xfrm>
        </p:spPr>
        <p:txBody>
          <a:bodyPr rtlCol="0"/>
          <a:lstStyle>
            <a:lvl1pPr>
              <a:defRPr sz="3100"/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63554" y="6890383"/>
            <a:ext cx="5038725" cy="402652"/>
          </a:xfrm>
        </p:spPr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9885" y="0"/>
            <a:ext cx="8357565" cy="5038539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8831-22F3-4000-9BE4-BE4137009326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2173" y="672254"/>
            <a:ext cx="2267426" cy="608354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872" y="672253"/>
            <a:ext cx="6130449" cy="60835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22172" y="6890599"/>
            <a:ext cx="2435384" cy="402652"/>
          </a:xfrm>
        </p:spPr>
        <p:txBody>
          <a:bodyPr/>
          <a:lstStyle/>
          <a:p>
            <a:fld id="{188AA040-B57C-4FEE-B9B5-746738C77975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874" y="6890384"/>
            <a:ext cx="6142443" cy="402652"/>
          </a:xfrm>
        </p:spPr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718650" y="0"/>
            <a:ext cx="352711" cy="756285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defTabSz="100794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9038" y="672253"/>
            <a:ext cx="251936" cy="6890597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defTabSz="100794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69038" y="0"/>
            <a:ext cx="251936" cy="588222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defTabSz="100794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600895" y="159394"/>
            <a:ext cx="588222" cy="269433"/>
          </a:xfrm>
        </p:spPr>
        <p:txBody>
          <a:bodyPr/>
          <a:lstStyle/>
          <a:p>
            <a:fld id="{4308B6E5-F7DB-4221-927B-DF55262C1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40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301319"/>
            <a:ext cx="906840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3640" y="4059720"/>
            <a:ext cx="4425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301319"/>
            <a:ext cx="906840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640" y="301319"/>
            <a:ext cx="906840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5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3640" y="4059720"/>
            <a:ext cx="90684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" y="1361161"/>
            <a:ext cx="10076040" cy="352079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82" name="CustomShape 2"/>
          <p:cNvSpPr/>
          <p:nvPr/>
        </p:nvSpPr>
        <p:spPr>
          <a:xfrm>
            <a:off x="360" y="1411563"/>
            <a:ext cx="586800" cy="251280"/>
          </a:xfrm>
          <a:prstGeom prst="rect">
            <a:avLst/>
          </a:prstGeom>
          <a:solidFill>
            <a:srgbClr val="DD8047"/>
          </a:solidFill>
          <a:ln w="50760">
            <a:noFill/>
          </a:ln>
        </p:spPr>
      </p:sp>
      <p:sp>
        <p:nvSpPr>
          <p:cNvPr id="83" name="CustomShape 3"/>
          <p:cNvSpPr/>
          <p:nvPr/>
        </p:nvSpPr>
        <p:spPr>
          <a:xfrm>
            <a:off x="650520" y="1411563"/>
            <a:ext cx="9425160" cy="251280"/>
          </a:xfrm>
          <a:prstGeom prst="rect">
            <a:avLst/>
          </a:prstGeom>
          <a:solidFill>
            <a:srgbClr val="94B6D2"/>
          </a:solidFill>
          <a:ln w="50760">
            <a:noFill/>
          </a:ln>
        </p:spPr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Click to edit the title text format</a:t>
            </a:r>
            <a:endParaRPr dirty="0"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68400" cy="43855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Arial"/>
              </a:rPr>
              <a:t>Click to edit the outline text format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800" dirty="0">
                <a:latin typeface="Arial"/>
              </a:rPr>
              <a:t>Second Outline Level</a:t>
            </a:r>
            <a:endParaRPr dirty="0"/>
          </a:p>
          <a:p>
            <a:pPr lvl="2">
              <a:buSzPct val="45000"/>
              <a:buFont typeface="StarSymbol"/>
              <a:buChar char=""/>
            </a:pPr>
            <a:r>
              <a:rPr lang="en-US" sz="2400" dirty="0">
                <a:latin typeface="Arial"/>
              </a:rPr>
              <a:t>Third Outline Level</a:t>
            </a:r>
            <a:endParaRPr dirty="0"/>
          </a:p>
          <a:p>
            <a:pPr lvl="3">
              <a:buSzPct val="75000"/>
              <a:buFont typeface="StarSymbol"/>
              <a:buChar char=""/>
            </a:pPr>
            <a:r>
              <a:rPr lang="en-US" sz="2000" dirty="0">
                <a:latin typeface="Arial"/>
              </a:rPr>
              <a:t>Fourth Outline Level</a:t>
            </a:r>
            <a:endParaRPr dirty="0"/>
          </a:p>
          <a:p>
            <a:pPr lvl="4">
              <a:buSzPct val="45000"/>
              <a:buFont typeface="StarSymbol"/>
              <a:buChar char=""/>
            </a:pPr>
            <a:r>
              <a:rPr lang="en-US" sz="2000" dirty="0">
                <a:latin typeface="Arial"/>
              </a:rPr>
              <a:t>Fifth Outline Level</a:t>
            </a:r>
            <a:endParaRPr dirty="0"/>
          </a:p>
          <a:p>
            <a:pPr lvl="5">
              <a:buSzPct val="45000"/>
              <a:buFont typeface="StarSymbol"/>
              <a:buChar char=""/>
            </a:pPr>
            <a:r>
              <a:rPr lang="en-US" sz="2000" dirty="0">
                <a:latin typeface="Arial"/>
              </a:rPr>
              <a:t>Sixth Outline Level</a:t>
            </a:r>
            <a:endParaRPr dirty="0"/>
          </a:p>
          <a:p>
            <a:pPr lvl="6">
              <a:buSzPct val="45000"/>
              <a:buFont typeface="StarSymbol"/>
              <a:buChar char=""/>
            </a:pPr>
            <a:r>
              <a:rPr lang="en-US" sz="2000" dirty="0">
                <a:latin typeface="Arial"/>
              </a:rPr>
              <a:t>Seventh Outline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267560" y="680040"/>
            <a:ext cx="8588160" cy="1260360"/>
          </a:xfrm>
          <a:prstGeom prst="rect">
            <a:avLst/>
          </a:prstGeom>
        </p:spPr>
        <p:txBody>
          <a:bodyPr lIns="89973" tIns="46785" rIns="89973" bIns="46785" anchor="b"/>
          <a:lstStyle/>
          <a:p>
            <a:pPr algn="ctr"/>
            <a:r>
              <a:rPr lang="en-US" sz="5400" dirty="0">
                <a:latin typeface="Tahoma"/>
              </a:rPr>
              <a:t>Click to edit the title text format</a:t>
            </a:r>
            <a:endParaRPr dirty="0"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1175040" y="2184481"/>
            <a:ext cx="8565480" cy="4537080"/>
          </a:xfrm>
          <a:prstGeom prst="rect">
            <a:avLst/>
          </a:prstGeom>
        </p:spPr>
        <p:txBody>
          <a:bodyPr lIns="89973" tIns="46785" rIns="89973" bIns="46785"/>
          <a:lstStyle/>
          <a:p>
            <a:pPr>
              <a:buSzPct val="60000"/>
              <a:buFont typeface="Wingdings" charset="2"/>
              <a:buChar char=""/>
            </a:pPr>
            <a:r>
              <a:rPr lang="en-US" sz="3500" dirty="0">
                <a:latin typeface="Tahoma"/>
              </a:rPr>
              <a:t>Click to edit the outline text format</a:t>
            </a:r>
            <a:endParaRPr dirty="0"/>
          </a:p>
          <a:p>
            <a:pPr lvl="1">
              <a:buSzPct val="55000"/>
              <a:buFont typeface="Tahoma"/>
              <a:buChar char="•"/>
            </a:pPr>
            <a:r>
              <a:rPr lang="en-US" sz="3100" dirty="0">
                <a:latin typeface="Tahoma"/>
              </a:rPr>
              <a:t>Second Outline Level</a:t>
            </a:r>
            <a:endParaRPr dirty="0"/>
          </a:p>
          <a:p>
            <a:pPr lvl="2">
              <a:buSzPct val="50000"/>
              <a:buFont typeface="Tahoma"/>
              <a:buChar char="•"/>
            </a:pPr>
            <a:r>
              <a:rPr lang="en-US" sz="2600" dirty="0">
                <a:latin typeface="Tahoma"/>
              </a:rPr>
              <a:t>Third Outline Level</a:t>
            </a:r>
            <a:endParaRPr dirty="0"/>
          </a:p>
          <a:p>
            <a:pPr lvl="3">
              <a:buSzPct val="55000"/>
              <a:buFont typeface="Tahoma"/>
              <a:buChar char="•"/>
            </a:pPr>
            <a:r>
              <a:rPr lang="en-US" sz="2200" dirty="0">
                <a:latin typeface="Tahoma"/>
              </a:rPr>
              <a:t>Fourth Outline Level</a:t>
            </a:r>
            <a:endParaRPr dirty="0"/>
          </a:p>
          <a:p>
            <a:pPr lvl="4">
              <a:buSzPct val="50000"/>
              <a:buFont typeface="Tahoma"/>
              <a:buChar char="•"/>
            </a:pPr>
            <a:r>
              <a:rPr lang="en-US" sz="2200" dirty="0">
                <a:latin typeface="Tahoma"/>
              </a:rPr>
              <a:t>Fifth Outline Level</a:t>
            </a:r>
            <a:endParaRPr dirty="0"/>
          </a:p>
          <a:p>
            <a:pPr lvl="5">
              <a:buSzPct val="50000"/>
              <a:buFont typeface="Tahoma"/>
              <a:buChar char="•"/>
            </a:pPr>
            <a:r>
              <a:rPr lang="en-US" sz="2200" dirty="0">
                <a:latin typeface="Tahoma"/>
              </a:rPr>
              <a:t>Sixth Outline Level</a:t>
            </a:r>
            <a:endParaRPr dirty="0"/>
          </a:p>
          <a:p>
            <a:pPr lvl="6">
              <a:buSzPct val="50000"/>
              <a:buFont typeface="Tahoma"/>
              <a:buChar char="•"/>
            </a:pPr>
            <a:r>
              <a:rPr lang="en-US" sz="2200" dirty="0">
                <a:latin typeface="Tahoma"/>
              </a:rPr>
              <a:t>Seventh Outline Level</a:t>
            </a:r>
            <a:endParaRPr dirty="0"/>
          </a:p>
        </p:txBody>
      </p:sp>
      <p:sp>
        <p:nvSpPr>
          <p:cNvPr id="200" name="PlaceHolder 3"/>
          <p:cNvSpPr>
            <a:spLocks noGrp="1"/>
          </p:cNvSpPr>
          <p:nvPr>
            <p:ph type="dt"/>
          </p:nvPr>
        </p:nvSpPr>
        <p:spPr>
          <a:xfrm>
            <a:off x="503640" y="6888600"/>
            <a:ext cx="2347199" cy="520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dirty="0">
                <a:latin typeface="Times New Roman"/>
              </a:rPr>
              <a:t>&lt;date/time&gt;</a:t>
            </a:r>
            <a:endParaRPr dirty="0"/>
          </a:p>
        </p:txBody>
      </p:sp>
      <p:sp>
        <p:nvSpPr>
          <p:cNvPr id="201" name="PlaceHolder 4"/>
          <p:cNvSpPr>
            <a:spLocks noGrp="1"/>
          </p:cNvSpPr>
          <p:nvPr>
            <p:ph type="ftr"/>
          </p:nvPr>
        </p:nvSpPr>
        <p:spPr>
          <a:xfrm>
            <a:off x="3445563" y="6888600"/>
            <a:ext cx="3193920" cy="520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dirty="0">
                <a:latin typeface="Times New Roman"/>
              </a:rPr>
              <a:t>&lt;footer&gt;</a:t>
            </a:r>
            <a:endParaRPr dirty="0"/>
          </a:p>
        </p:txBody>
      </p:sp>
      <p:sp>
        <p:nvSpPr>
          <p:cNvPr id="202" name="PlaceHolder 5"/>
          <p:cNvSpPr>
            <a:spLocks noGrp="1"/>
          </p:cNvSpPr>
          <p:nvPr>
            <p:ph type="sldNum"/>
          </p:nvPr>
        </p:nvSpPr>
        <p:spPr>
          <a:xfrm>
            <a:off x="7224480" y="6888600"/>
            <a:ext cx="2347199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7AAE038-66CA-403E-B8B3-FE4ECDAAE113}" type="slidenum">
              <a:rPr lang="en-US" sz="1400">
                <a:latin typeface="Times New Roman"/>
              </a:rPr>
              <a:pPr algn="r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71831" y="252095"/>
            <a:ext cx="8985726" cy="1092412"/>
          </a:xfrm>
          <a:prstGeom prst="rect">
            <a:avLst/>
          </a:prstGeom>
        </p:spPr>
        <p:txBody>
          <a:bodyPr vert="horz" lIns="100750" tIns="50377" rIns="100750" bIns="50377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75189" y="1764665"/>
            <a:ext cx="8985726" cy="4991481"/>
          </a:xfrm>
          <a:prstGeom prst="rect">
            <a:avLst/>
          </a:prstGeom>
        </p:spPr>
        <p:txBody>
          <a:bodyPr vert="horz" lIns="100750" tIns="50377" rIns="100750" bIns="5037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718300" y="6890598"/>
            <a:ext cx="2939256" cy="402652"/>
          </a:xfrm>
          <a:prstGeom prst="rect">
            <a:avLst/>
          </a:prstGeom>
        </p:spPr>
        <p:txBody>
          <a:bodyPr vert="horz" lIns="100750" tIns="50377" rIns="100750" bIns="50377" anchor="ctr" anchorCtr="0"/>
          <a:lstStyle>
            <a:lvl1pPr algn="l" defTabSz="1007525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fld id="{F979E066-19A0-4982-9BA2-7DFD2B05C1E0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1835" y="6890384"/>
            <a:ext cx="5974485" cy="402652"/>
          </a:xfrm>
          <a:prstGeom prst="rect">
            <a:avLst/>
          </a:prstGeom>
        </p:spPr>
        <p:txBody>
          <a:bodyPr vert="horz" lIns="100750" tIns="50377" rIns="100750" bIns="50377" anchor="ctr"/>
          <a:lstStyle>
            <a:lvl1pPr algn="r" defTabSz="1007525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361313"/>
            <a:ext cx="10077450" cy="35293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50" tIns="50377" rIns="100750" bIns="50377" anchor="ctr"/>
          <a:lstStyle/>
          <a:p>
            <a:pPr algn="ctr" defTabSz="1007525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411732"/>
            <a:ext cx="587851" cy="25209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50" tIns="50377" rIns="100750" bIns="50377" anchor="ctr"/>
          <a:lstStyle/>
          <a:p>
            <a:pPr algn="ctr" defTabSz="1007525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0835" y="1411732"/>
            <a:ext cx="9426615" cy="25209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50" tIns="50377" rIns="100750" bIns="50377" anchor="ctr"/>
          <a:lstStyle/>
          <a:p>
            <a:pPr algn="ctr" defTabSz="1007525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402978"/>
            <a:ext cx="587851" cy="269603"/>
          </a:xfrm>
          <a:prstGeom prst="rect">
            <a:avLst/>
          </a:prstGeom>
        </p:spPr>
        <p:txBody>
          <a:bodyPr vert="horz" lIns="100750" tIns="50377" rIns="100750" bIns="50377" anchor="ctr" anchorCtr="0">
            <a:normAutofit/>
          </a:bodyPr>
          <a:lstStyle>
            <a:lvl1pPr algn="ctr" defTabSz="1007525" eaLnBrk="1" latinLnBrk="0" hangingPunct="1">
              <a:defRPr kumimoji="0" sz="1500" b="1">
                <a:solidFill>
                  <a:srgbClr val="FFFFFF"/>
                </a:solidFill>
              </a:defRPr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9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52635" indent="-352635" algn="l" rtl="0" eaLnBrk="1" latinLnBrk="0" hangingPunct="1">
        <a:spcBef>
          <a:spcPts val="772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05266" indent="-302256" algn="l" rtl="0" eaLnBrk="1" latinLnBrk="0" hangingPunct="1">
        <a:spcBef>
          <a:spcPts val="606"/>
        </a:spcBef>
        <a:buClr>
          <a:schemeClr val="accent1"/>
        </a:buClr>
        <a:buSzPct val="70000"/>
        <a:buFont typeface="Wingdings 2"/>
        <a:buChar char="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525" indent="-251882" algn="l" rtl="0" eaLnBrk="1" latinLnBrk="0" hangingPunct="1">
        <a:spcBef>
          <a:spcPts val="551"/>
        </a:spcBef>
        <a:buClr>
          <a:schemeClr val="accent2"/>
        </a:buClr>
        <a:buSzPct val="75000"/>
        <a:buFont typeface="Wingdings"/>
        <a:buChar char="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289" indent="-251882" algn="l" rtl="0" eaLnBrk="1" latinLnBrk="0" hangingPunct="1">
        <a:spcBef>
          <a:spcPts val="441"/>
        </a:spcBef>
        <a:buClr>
          <a:schemeClr val="accent3"/>
        </a:buClr>
        <a:buSzPct val="75000"/>
        <a:buFont typeface="Wingdings"/>
        <a:buChar char="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050" indent="-251882" algn="l" rtl="0" eaLnBrk="1" latinLnBrk="0" hangingPunct="1">
        <a:spcBef>
          <a:spcPts val="441"/>
        </a:spcBef>
        <a:buClr>
          <a:schemeClr val="accent4"/>
        </a:buClr>
        <a:buSzPct val="65000"/>
        <a:buFont typeface="Wingdings"/>
        <a:buChar char="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17308" indent="-251882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19566" indent="-251882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21823" indent="-251882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224082" indent="-251882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7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2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88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25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63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01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71830" y="252095"/>
            <a:ext cx="8985726" cy="1092412"/>
          </a:xfrm>
          <a:prstGeom prst="rect">
            <a:avLst/>
          </a:prstGeom>
        </p:spPr>
        <p:txBody>
          <a:bodyPr vert="horz" lIns="100772" tIns="50387" rIns="100772" bIns="50387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75189" y="1764665"/>
            <a:ext cx="8985726" cy="4991481"/>
          </a:xfrm>
          <a:prstGeom prst="rect">
            <a:avLst/>
          </a:prstGeom>
        </p:spPr>
        <p:txBody>
          <a:bodyPr vert="horz" lIns="100772" tIns="50387" rIns="100772" bIns="5038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718300" y="6890597"/>
            <a:ext cx="2939256" cy="402652"/>
          </a:xfrm>
          <a:prstGeom prst="rect">
            <a:avLst/>
          </a:prstGeom>
        </p:spPr>
        <p:txBody>
          <a:bodyPr vert="horz" lIns="100772" tIns="50387" rIns="100772" bIns="50387" anchor="ctr" anchorCtr="0"/>
          <a:lstStyle>
            <a:lvl1pPr algn="l" defTabSz="1007734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fld id="{F979E066-19A0-4982-9BA2-7DFD2B05C1E0}" type="datetime1">
              <a:rPr lang="en-US" smtClean="0">
                <a:solidFill>
                  <a:srgbClr val="775F55"/>
                </a:solidFill>
              </a:rPr>
              <a:pPr/>
              <a:t>12/28/2015</a:t>
            </a:fld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1833" y="6890383"/>
            <a:ext cx="5974485" cy="402652"/>
          </a:xfrm>
          <a:prstGeom prst="rect">
            <a:avLst/>
          </a:prstGeom>
        </p:spPr>
        <p:txBody>
          <a:bodyPr vert="horz" lIns="100772" tIns="50387" rIns="100772" bIns="50387" anchor="ctr"/>
          <a:lstStyle>
            <a:lvl1pPr algn="r" defTabSz="1007734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361313"/>
            <a:ext cx="10077450" cy="35293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72" tIns="50387" rIns="100772" bIns="50387" anchor="ctr"/>
          <a:lstStyle/>
          <a:p>
            <a:pPr algn="ctr" defTabSz="1007734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411732"/>
            <a:ext cx="587851" cy="25209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72" tIns="50387" rIns="100772" bIns="50387" anchor="ctr"/>
          <a:lstStyle/>
          <a:p>
            <a:pPr algn="ctr" defTabSz="1007734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0835" y="1411732"/>
            <a:ext cx="9426615" cy="25209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72" tIns="50387" rIns="100772" bIns="50387" anchor="ctr"/>
          <a:lstStyle/>
          <a:p>
            <a:pPr algn="ctr" defTabSz="1007734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402978"/>
            <a:ext cx="587851" cy="269603"/>
          </a:xfrm>
          <a:prstGeom prst="rect">
            <a:avLst/>
          </a:prstGeom>
        </p:spPr>
        <p:txBody>
          <a:bodyPr vert="horz" lIns="100772" tIns="50387" rIns="100772" bIns="50387" anchor="ctr" anchorCtr="0">
            <a:normAutofit/>
          </a:bodyPr>
          <a:lstStyle>
            <a:lvl1pPr algn="ctr" defTabSz="1007734" eaLnBrk="1" latinLnBrk="0" hangingPunct="1">
              <a:defRPr kumimoji="0" sz="1500" b="1">
                <a:solidFill>
                  <a:srgbClr val="FFFFFF"/>
                </a:solidFill>
              </a:defRPr>
            </a:lvl1pPr>
          </a:lstStyle>
          <a:p>
            <a:fld id="{4308B6E5-F7DB-4221-927B-DF55262C10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9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52707" indent="-352707" algn="l" rtl="0" eaLnBrk="1" latinLnBrk="0" hangingPunct="1">
        <a:spcBef>
          <a:spcPts val="772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05412" indent="-302320" algn="l" rtl="0" eaLnBrk="1" latinLnBrk="0" hangingPunct="1">
        <a:spcBef>
          <a:spcPts val="606"/>
        </a:spcBef>
        <a:buClr>
          <a:schemeClr val="accent1"/>
        </a:buClr>
        <a:buSzPct val="70000"/>
        <a:buFont typeface="Wingdings 2"/>
        <a:buChar char="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734" indent="-251934" algn="l" rtl="0" eaLnBrk="1" latinLnBrk="0" hangingPunct="1">
        <a:spcBef>
          <a:spcPts val="551"/>
        </a:spcBef>
        <a:buClr>
          <a:schemeClr val="accent2"/>
        </a:buClr>
        <a:buSzPct val="75000"/>
        <a:buFont typeface="Wingdings"/>
        <a:buChar char="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602" indent="-251934" algn="l" rtl="0" eaLnBrk="1" latinLnBrk="0" hangingPunct="1">
        <a:spcBef>
          <a:spcPts val="441"/>
        </a:spcBef>
        <a:buClr>
          <a:schemeClr val="accent3"/>
        </a:buClr>
        <a:buSzPct val="75000"/>
        <a:buFont typeface="Wingdings"/>
        <a:buChar char="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468" indent="-251934" algn="l" rtl="0" eaLnBrk="1" latinLnBrk="0" hangingPunct="1">
        <a:spcBef>
          <a:spcPts val="441"/>
        </a:spcBef>
        <a:buClr>
          <a:schemeClr val="accent4"/>
        </a:buClr>
        <a:buSzPct val="65000"/>
        <a:buFont typeface="Wingdings"/>
        <a:buChar char="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17789" indent="-251934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20109" indent="-251934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22429" indent="-251934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224750" indent="-251934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8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7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6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4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3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2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0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09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71830" y="252095"/>
            <a:ext cx="8985726" cy="1092412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75189" y="1764665"/>
            <a:ext cx="8985726" cy="4991481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718300" y="6890597"/>
            <a:ext cx="2939256" cy="402652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l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pPr defTabSz="1007943"/>
            <a:fld id="{F979E066-19A0-4982-9BA2-7DFD2B05C1E0}" type="datetime1">
              <a:rPr lang="en-US" smtClean="0">
                <a:solidFill>
                  <a:srgbClr val="775F55"/>
                </a:solidFill>
              </a:rPr>
              <a:pPr defTabSz="1007943"/>
              <a:t>12/28/2015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1831" y="6890383"/>
            <a:ext cx="5974485" cy="402652"/>
          </a:xfrm>
          <a:prstGeom prst="rect">
            <a:avLst/>
          </a:prstGeom>
        </p:spPr>
        <p:txBody>
          <a:bodyPr vert="horz" lIns="100794" tIns="50397" rIns="100794" bIns="50397" anchor="ctr"/>
          <a:lstStyle>
            <a:lvl1pPr algn="r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pPr defTabSz="1007943"/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361313"/>
            <a:ext cx="10077450" cy="35293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100794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411732"/>
            <a:ext cx="587851" cy="25209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100794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0835" y="1411732"/>
            <a:ext cx="9426615" cy="25209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100794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402978"/>
            <a:ext cx="587851" cy="269603"/>
          </a:xfrm>
          <a:prstGeom prst="rect">
            <a:avLst/>
          </a:prstGeom>
        </p:spPr>
        <p:txBody>
          <a:bodyPr vert="horz" lIns="100794" tIns="50397" rIns="100794" bIns="50397" anchor="ctr" anchorCtr="0">
            <a:normAutofit/>
          </a:bodyPr>
          <a:lstStyle>
            <a:lvl1pPr algn="ctr" eaLnBrk="1" latinLnBrk="0" hangingPunct="1">
              <a:defRPr kumimoji="0" sz="1500" b="1">
                <a:solidFill>
                  <a:srgbClr val="FFFFFF"/>
                </a:solidFill>
              </a:defRPr>
            </a:lvl1pPr>
          </a:lstStyle>
          <a:p>
            <a:pPr defTabSz="1007943"/>
            <a:fld id="{4308B6E5-F7DB-4221-927B-DF55262C10DC}" type="slidenum">
              <a:rPr lang="en-US" smtClean="0"/>
              <a:pPr defTabSz="1007943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9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52780" indent="-352780" algn="l" rtl="0" eaLnBrk="1" latinLnBrk="0" hangingPunct="1">
        <a:spcBef>
          <a:spcPts val="772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302383" algn="l" rtl="0" eaLnBrk="1" latinLnBrk="0" hangingPunct="1">
        <a:spcBef>
          <a:spcPts val="606"/>
        </a:spcBef>
        <a:buClr>
          <a:schemeClr val="accent1"/>
        </a:buClr>
        <a:buSzPct val="70000"/>
        <a:buFont typeface="Wingdings 2"/>
        <a:buChar char="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indent="-251986" algn="l" rtl="0" eaLnBrk="1" latinLnBrk="0" hangingPunct="1">
        <a:spcBef>
          <a:spcPts val="551"/>
        </a:spcBef>
        <a:buClr>
          <a:schemeClr val="accent2"/>
        </a:buClr>
        <a:buSzPct val="75000"/>
        <a:buFont typeface="Wingdings"/>
        <a:buChar char="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indent="-251986" algn="l" rtl="0" eaLnBrk="1" latinLnBrk="0" hangingPunct="1">
        <a:spcBef>
          <a:spcPts val="441"/>
        </a:spcBef>
        <a:buClr>
          <a:schemeClr val="accent3"/>
        </a:buClr>
        <a:buSzPct val="75000"/>
        <a:buFont typeface="Wingdings"/>
        <a:buChar char="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indent="-251986" algn="l" rtl="0" eaLnBrk="1" latinLnBrk="0" hangingPunct="1">
        <a:spcBef>
          <a:spcPts val="441"/>
        </a:spcBef>
        <a:buClr>
          <a:schemeClr val="accent4"/>
        </a:buClr>
        <a:buSzPct val="65000"/>
        <a:buFont typeface="Wingdings"/>
        <a:buChar char="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18269" indent="-251986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20652" indent="-251986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23035" indent="-251986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225418" indent="-251986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Intro2CS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Tirgul</a:t>
            </a:r>
            <a:r>
              <a:rPr lang="en-US" smtClean="0"/>
              <a:t>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B6E5-F7DB-4221-927B-DF55262C10DC}" type="slidenum">
              <a:rPr lang="en-US" smtClean="0">
                <a:solidFill>
                  <a:srgbClr val="EBDDC3"/>
                </a:solidFill>
              </a:rPr>
              <a:pPr/>
              <a:t>1</a:t>
            </a:fld>
            <a:endParaRPr lang="en-US">
              <a:solidFill>
                <a:srgbClr val="EBDDC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675000" y="252000"/>
            <a:ext cx="8984160" cy="1091520"/>
          </a:xfrm>
          <a:prstGeom prst="rect">
            <a:avLst/>
          </a:prstGeom>
          <a:noFill/>
          <a:ln>
            <a:noFill/>
          </a:ln>
        </p:spPr>
        <p:txBody>
          <a:bodyPr lIns="100770" tIns="50384" rIns="100770" bIns="50384" anchor="ctr"/>
          <a:lstStyle/>
          <a:p>
            <a:pPr>
              <a:lnSpc>
                <a:spcPct val="100000"/>
              </a:lnSpc>
            </a:pPr>
            <a:r>
              <a:rPr lang="en-US" sz="4900" dirty="0">
                <a:solidFill>
                  <a:srgbClr val="775F55"/>
                </a:solidFill>
                <a:latin typeface="Tw Cen MT"/>
              </a:rPr>
              <a:t>Generator expression - 2</a:t>
            </a:r>
            <a:endParaRPr dirty="0"/>
          </a:p>
        </p:txBody>
      </p:sp>
      <p:sp>
        <p:nvSpPr>
          <p:cNvPr id="291" name="CustomShape 2"/>
          <p:cNvSpPr/>
          <p:nvPr/>
        </p:nvSpPr>
        <p:spPr>
          <a:xfrm>
            <a:off x="675000" y="1764360"/>
            <a:ext cx="8984160" cy="5589000"/>
          </a:xfrm>
          <a:prstGeom prst="rect">
            <a:avLst/>
          </a:prstGeom>
          <a:noFill/>
          <a:ln>
            <a:noFill/>
          </a:ln>
        </p:spPr>
        <p:txBody>
          <a:bodyPr lIns="100770" tIns="50384" rIns="100770" bIns="50384"/>
          <a:lstStyle/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en-US" sz="3200" dirty="0">
                <a:solidFill>
                  <a:srgbClr val="000000"/>
                </a:solidFill>
                <a:latin typeface="Tw Cen MT"/>
              </a:rPr>
              <a:t>So is a </a:t>
            </a:r>
            <a:r>
              <a:rPr lang="en-US" sz="3200" dirty="0" err="1">
                <a:solidFill>
                  <a:srgbClr val="000000"/>
                </a:solidFill>
                <a:latin typeface="Tw Cen MT"/>
              </a:rPr>
              <a:t>genexp</a:t>
            </a:r>
            <a:r>
              <a:rPr lang="en-US" sz="3200" dirty="0">
                <a:solidFill>
                  <a:srgbClr val="000000"/>
                </a:solidFill>
                <a:latin typeface="Tw Cen MT"/>
              </a:rPr>
              <a:t> the same as a </a:t>
            </a:r>
            <a:r>
              <a:rPr lang="en-US" sz="3200" dirty="0" err="1">
                <a:solidFill>
                  <a:srgbClr val="000000"/>
                </a:solidFill>
                <a:latin typeface="Tw Cen MT"/>
              </a:rPr>
              <a:t>listcomp</a:t>
            </a:r>
            <a:r>
              <a:rPr lang="en-US" sz="3200" dirty="0">
                <a:solidFill>
                  <a:srgbClr val="000000"/>
                </a:solidFill>
                <a:latin typeface="Tw Cen MT"/>
              </a:rPr>
              <a:t>?</a:t>
            </a: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en-US" sz="3200" dirty="0">
                <a:solidFill>
                  <a:srgbClr val="000000"/>
                </a:solidFill>
                <a:latin typeface="Tw Cen MT"/>
              </a:rPr>
              <a:t>Well the short answer is, no.</a:t>
            </a: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en-US" sz="3200" dirty="0">
                <a:solidFill>
                  <a:srgbClr val="000000"/>
                </a:solidFill>
                <a:latin typeface="Tw Cen MT"/>
              </a:rPr>
              <a:t>The longer answer:</a:t>
            </a:r>
            <a:endParaRPr dirty="0"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"/>
            </a:pPr>
            <a:r>
              <a:rPr lang="en-US" sz="2900" dirty="0" err="1">
                <a:solidFill>
                  <a:srgbClr val="000000"/>
                </a:solidFill>
                <a:latin typeface="Tw Cen MT"/>
              </a:rPr>
              <a:t>Genexp</a:t>
            </a:r>
            <a:r>
              <a:rPr lang="en-US" sz="2900" dirty="0">
                <a:solidFill>
                  <a:srgbClr val="000000"/>
                </a:solidFill>
                <a:latin typeface="Tw Cen MT"/>
              </a:rPr>
              <a:t> could be used only once.</a:t>
            </a:r>
            <a:endParaRPr dirty="0"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"/>
            </a:pPr>
            <a:r>
              <a:rPr lang="en-US" sz="2900" dirty="0">
                <a:solidFill>
                  <a:srgbClr val="000000"/>
                </a:solidFill>
                <a:latin typeface="Tw Cen MT"/>
              </a:rPr>
              <a:t>You cannot access a </a:t>
            </a:r>
            <a:r>
              <a:rPr lang="en-US" sz="2900" dirty="0" err="1">
                <a:solidFill>
                  <a:srgbClr val="000000"/>
                </a:solidFill>
                <a:latin typeface="Tw Cen MT"/>
              </a:rPr>
              <a:t>genexp</a:t>
            </a:r>
            <a:r>
              <a:rPr lang="en-US" sz="2900" dirty="0">
                <a:solidFill>
                  <a:srgbClr val="000000"/>
                </a:solidFill>
                <a:latin typeface="Tw Cen MT"/>
              </a:rPr>
              <a:t> using the [], or any other list method for that manner: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"/>
            </a:pPr>
            <a:endParaRPr lang="en-US" sz="2900" dirty="0">
              <a:solidFill>
                <a:srgbClr val="000000"/>
              </a:solidFill>
              <a:latin typeface="Tw Cen MT"/>
            </a:endParaRPr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"/>
            </a:pPr>
            <a:r>
              <a:rPr lang="en-US" sz="2900" dirty="0">
                <a:solidFill>
                  <a:srgbClr val="000000"/>
                </a:solidFill>
                <a:latin typeface="Tw Cen MT"/>
              </a:rPr>
              <a:t>You </a:t>
            </a:r>
            <a:r>
              <a:rPr lang="en-US" sz="2900" dirty="0">
                <a:solidFill>
                  <a:srgbClr val="000000"/>
                </a:solidFill>
                <a:latin typeface="Tw Cen MT"/>
              </a:rPr>
              <a:t>cannot store any of the resulted information.</a:t>
            </a:r>
            <a:endParaRPr dirty="0"/>
          </a:p>
          <a:p>
            <a:pPr lvl="1">
              <a:lnSpc>
                <a:spcPct val="100000"/>
              </a:lnSpc>
              <a:buSzPct val="70000"/>
              <a:buFont typeface="Wingdings 2" charset="2"/>
              <a:buChar char=""/>
            </a:pPr>
            <a:r>
              <a:rPr lang="en-US" sz="2900" dirty="0">
                <a:solidFill>
                  <a:srgbClr val="000000"/>
                </a:solidFill>
                <a:latin typeface="Tw Cen MT"/>
              </a:rPr>
              <a:t>Like generator, a </a:t>
            </a:r>
            <a:r>
              <a:rPr lang="en-US" sz="2900" dirty="0" err="1">
                <a:solidFill>
                  <a:srgbClr val="000000"/>
                </a:solidFill>
                <a:latin typeface="Tw Cen MT"/>
              </a:rPr>
              <a:t>genexp</a:t>
            </a:r>
            <a:r>
              <a:rPr lang="en-US" sz="2900" dirty="0">
                <a:solidFill>
                  <a:srgbClr val="000000"/>
                </a:solidFill>
                <a:latin typeface="Tw Cen MT"/>
              </a:rPr>
              <a:t> requires less memory.</a:t>
            </a: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"/>
            </a:pPr>
            <a:r>
              <a:rPr lang="en-US" sz="3200" dirty="0">
                <a:solidFill>
                  <a:srgbClr val="000000"/>
                </a:solidFill>
                <a:latin typeface="Tw Cen MT"/>
              </a:rPr>
              <a:t>So pick the one most suitable for you!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92" name="CustomShape 3"/>
          <p:cNvSpPr/>
          <p:nvPr/>
        </p:nvSpPr>
        <p:spPr>
          <a:xfrm>
            <a:off x="7019925" y="4619626"/>
            <a:ext cx="2121840" cy="649440"/>
          </a:xfrm>
          <a:prstGeom prst="rect">
            <a:avLst/>
          </a:prstGeom>
          <a:noFill/>
          <a:ln>
            <a:noFill/>
          </a:ln>
        </p:spPr>
        <p:txBody>
          <a:bodyPr wrap="none" lIns="100770" tIns="50384" rIns="100770" bIns="50384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res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#works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res2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#fails</a:t>
            </a:r>
            <a:endParaRPr dirty="0"/>
          </a:p>
        </p:txBody>
      </p:sp>
      <p:sp>
        <p:nvSpPr>
          <p:cNvPr id="293" name="CustomShape 4"/>
          <p:cNvSpPr/>
          <p:nvPr/>
        </p:nvSpPr>
        <p:spPr>
          <a:xfrm>
            <a:off x="1457328" y="4619626"/>
            <a:ext cx="6347519" cy="649440"/>
          </a:xfrm>
          <a:prstGeom prst="rect">
            <a:avLst/>
          </a:prstGeom>
          <a:noFill/>
          <a:ln>
            <a:noFill/>
          </a:ln>
        </p:spPr>
        <p:txBody>
          <a:bodyPr lIns="100770" tIns="50384" rIns="100770" bIns="50384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res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range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%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res2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range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%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</a:t>
            </a:r>
            <a:endParaRPr dirty="0"/>
          </a:p>
        </p:txBody>
      </p:sp>
      <p:sp>
        <p:nvSpPr>
          <p:cNvPr id="294" name="CustomShape 5"/>
          <p:cNvSpPr/>
          <p:nvPr/>
        </p:nvSpPr>
        <p:spPr>
          <a:xfrm>
            <a:off x="-360" y="1402920"/>
            <a:ext cx="586800" cy="268920"/>
          </a:xfrm>
          <a:prstGeom prst="rect">
            <a:avLst/>
          </a:prstGeom>
          <a:noFill/>
          <a:ln>
            <a:noFill/>
          </a:ln>
        </p:spPr>
        <p:txBody>
          <a:bodyPr lIns="100770" tIns="50384" rIns="100770" bIns="50384" anchor="ctr"/>
          <a:lstStyle/>
          <a:p>
            <a:pPr>
              <a:lnSpc>
                <a:spcPct val="100000"/>
              </a:lnSpc>
            </a:pPr>
            <a:fld id="{B91D4FD0-4D8F-4A6D-B91F-4A35B58912C4}" type="slidenum">
              <a:rPr lang="en-US" sz="1500" b="1">
                <a:solidFill>
                  <a:srgbClr val="FFFFFF"/>
                </a:solidFill>
                <a:latin typeface="Tw Cen MT"/>
              </a:rPr>
              <a:pPr>
                <a:lnSpc>
                  <a:spcPct val="100000"/>
                </a:lnSpc>
              </a:pPr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75000" y="252000"/>
            <a:ext cx="8984160" cy="1091520"/>
          </a:xfrm>
          <a:prstGeom prst="rect">
            <a:avLst/>
          </a:prstGeom>
          <a:noFill/>
          <a:ln>
            <a:noFill/>
          </a:ln>
        </p:spPr>
        <p:txBody>
          <a:bodyPr lIns="100770" tIns="50384" rIns="100770" bIns="50384" anchor="ctr"/>
          <a:lstStyle/>
          <a:p>
            <a:pPr>
              <a:lnSpc>
                <a:spcPct val="100000"/>
              </a:lnSpc>
            </a:pPr>
            <a:r>
              <a:rPr lang="en-US" sz="4900" dirty="0">
                <a:solidFill>
                  <a:srgbClr val="775F55"/>
                </a:solidFill>
                <a:latin typeface="Tw Cen MT"/>
              </a:rPr>
              <a:t>One liners:</a:t>
            </a:r>
            <a:endParaRPr dirty="0"/>
          </a:p>
        </p:txBody>
      </p:sp>
      <p:sp>
        <p:nvSpPr>
          <p:cNvPr id="296" name="CustomShape 2"/>
          <p:cNvSpPr/>
          <p:nvPr/>
        </p:nvSpPr>
        <p:spPr>
          <a:xfrm>
            <a:off x="675002" y="1764360"/>
            <a:ext cx="9203039" cy="5589000"/>
          </a:xfrm>
          <a:prstGeom prst="rect">
            <a:avLst/>
          </a:prstGeom>
          <a:noFill/>
          <a:ln>
            <a:noFill/>
          </a:ln>
        </p:spPr>
        <p:txBody>
          <a:bodyPr lIns="100770" tIns="50384" rIns="100770" bIns="50384"/>
          <a:lstStyle/>
          <a:p>
            <a:pPr>
              <a:lnSpc>
                <a:spcPct val="100000"/>
              </a:lnSpc>
              <a:buSzPct val="60000"/>
            </a:pPr>
            <a:r>
              <a:rPr lang="en-US" sz="3200" dirty="0">
                <a:solidFill>
                  <a:srgbClr val="000000"/>
                </a:solidFill>
                <a:latin typeface="Tw Cen MT"/>
              </a:rPr>
              <a:t>Reversing a dictionary, say </a:t>
            </a:r>
            <a:r>
              <a:rPr lang="en-US" sz="3200" i="1" dirty="0" err="1">
                <a:solidFill>
                  <a:srgbClr val="000000"/>
                </a:solidFill>
                <a:latin typeface="Tw Cen MT"/>
              </a:rPr>
              <a:t>mydict</a:t>
            </a:r>
            <a:r>
              <a:rPr lang="en-US" sz="3200" dirty="0">
                <a:solidFill>
                  <a:srgbClr val="000000"/>
                </a:solidFill>
                <a:latin typeface="Tw Cen MT"/>
              </a:rPr>
              <a:t>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900" dirty="0">
                <a:solidFill>
                  <a:srgbClr val="660066"/>
                </a:solidFill>
                <a:latin typeface="Tw Cen MT"/>
              </a:rPr>
              <a:t>    </a:t>
            </a:r>
            <a:r>
              <a:rPr lang="en-US" sz="2900" dirty="0" err="1">
                <a:solidFill>
                  <a:srgbClr val="660066"/>
                </a:solidFill>
                <a:latin typeface="Tw Cen MT"/>
              </a:rPr>
              <a:t>dict</a:t>
            </a:r>
            <a:r>
              <a:rPr lang="en-US" sz="2900" dirty="0">
                <a:solidFill>
                  <a:srgbClr val="000000"/>
                </a:solidFill>
                <a:latin typeface="Tw Cen MT"/>
              </a:rPr>
              <a:t>( [ (</a:t>
            </a:r>
            <a:r>
              <a:rPr lang="en-US" sz="2900" dirty="0" err="1">
                <a:solidFill>
                  <a:srgbClr val="000000"/>
                </a:solidFill>
                <a:latin typeface="Tw Cen MT"/>
              </a:rPr>
              <a:t>val,key</a:t>
            </a:r>
            <a:r>
              <a:rPr lang="en-US" sz="2900" dirty="0">
                <a:solidFill>
                  <a:srgbClr val="000000"/>
                </a:solidFill>
                <a:latin typeface="Tw Cen MT"/>
              </a:rPr>
              <a:t>) </a:t>
            </a:r>
            <a:r>
              <a:rPr lang="en-US" sz="2900" dirty="0">
                <a:solidFill>
                  <a:srgbClr val="0000FF"/>
                </a:solidFill>
                <a:latin typeface="Tw Cen MT"/>
              </a:rPr>
              <a:t>for</a:t>
            </a:r>
            <a:r>
              <a:rPr lang="en-US" sz="2900" dirty="0">
                <a:solidFill>
                  <a:srgbClr val="000000"/>
                </a:solidFill>
                <a:latin typeface="Tw Cen MT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Tw Cen MT"/>
              </a:rPr>
              <a:t>key,val</a:t>
            </a:r>
            <a:r>
              <a:rPr lang="en-US" sz="2900" dirty="0">
                <a:solidFill>
                  <a:srgbClr val="000000"/>
                </a:solidFill>
                <a:latin typeface="Tw Cen MT"/>
              </a:rPr>
              <a:t> </a:t>
            </a:r>
            <a:r>
              <a:rPr lang="en-US" sz="2900" dirty="0">
                <a:solidFill>
                  <a:srgbClr val="0000FF"/>
                </a:solidFill>
                <a:latin typeface="Tw Cen MT"/>
              </a:rPr>
              <a:t>in</a:t>
            </a:r>
            <a:r>
              <a:rPr lang="en-US" sz="2900" dirty="0">
                <a:solidFill>
                  <a:srgbClr val="000000"/>
                </a:solidFill>
                <a:latin typeface="Tw Cen MT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Tw Cen MT"/>
              </a:rPr>
              <a:t>mydict.items</a:t>
            </a:r>
            <a:r>
              <a:rPr lang="en-US" sz="2900" dirty="0">
                <a:solidFill>
                  <a:srgbClr val="000000"/>
                </a:solidFill>
                <a:latin typeface="Tw Cen MT"/>
              </a:rPr>
              <a:t>() ] 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60000"/>
            </a:pPr>
            <a:r>
              <a:rPr lang="en-US" sz="3200" dirty="0">
                <a:solidFill>
                  <a:srgbClr val="000000"/>
                </a:solidFill>
                <a:latin typeface="Tw Cen MT"/>
              </a:rPr>
              <a:t>Getting a list of </a:t>
            </a:r>
            <a:r>
              <a:rPr lang="en-US" sz="3200" i="1" dirty="0">
                <a:solidFill>
                  <a:srgbClr val="000000"/>
                </a:solidFill>
                <a:latin typeface="Tw Cen MT"/>
              </a:rPr>
              <a:t>N</a:t>
            </a:r>
            <a:r>
              <a:rPr lang="en-US" sz="3200" dirty="0">
                <a:solidFill>
                  <a:srgbClr val="000000"/>
                </a:solidFill>
                <a:latin typeface="Tw Cen MT"/>
              </a:rPr>
              <a:t> inputs from the user: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900" dirty="0">
                <a:solidFill>
                  <a:srgbClr val="000000"/>
                </a:solidFill>
                <a:latin typeface="Tw Cen MT"/>
              </a:rPr>
              <a:t>        [ </a:t>
            </a:r>
            <a:r>
              <a:rPr lang="en-US" sz="2900" dirty="0">
                <a:solidFill>
                  <a:srgbClr val="660066"/>
                </a:solidFill>
                <a:latin typeface="Tw Cen MT"/>
              </a:rPr>
              <a:t>input</a:t>
            </a:r>
            <a:r>
              <a:rPr lang="en-US" sz="2900" dirty="0">
                <a:solidFill>
                  <a:srgbClr val="000000"/>
                </a:solidFill>
                <a:latin typeface="Tw Cen MT"/>
              </a:rPr>
              <a:t>(</a:t>
            </a:r>
            <a:r>
              <a:rPr lang="en-US" sz="2900" dirty="0">
                <a:solidFill>
                  <a:srgbClr val="008000"/>
                </a:solidFill>
                <a:latin typeface="Tw Cen MT"/>
              </a:rPr>
              <a:t>“Enter input: “</a:t>
            </a:r>
            <a:r>
              <a:rPr lang="en-US" sz="2900" dirty="0">
                <a:solidFill>
                  <a:srgbClr val="000000"/>
                </a:solidFill>
                <a:latin typeface="Tw Cen MT"/>
              </a:rPr>
              <a:t>) </a:t>
            </a:r>
            <a:r>
              <a:rPr lang="en-US" sz="2900" dirty="0">
                <a:solidFill>
                  <a:srgbClr val="0000FF"/>
                </a:solidFill>
                <a:latin typeface="Tw Cen MT"/>
              </a:rPr>
              <a:t>for</a:t>
            </a:r>
            <a:r>
              <a:rPr lang="en-US" sz="2900" dirty="0">
                <a:solidFill>
                  <a:srgbClr val="000000"/>
                </a:solidFill>
                <a:latin typeface="Tw Cen MT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Tw Cen MT"/>
              </a:rPr>
              <a:t>inpt</a:t>
            </a:r>
            <a:r>
              <a:rPr lang="en-US" sz="2900" dirty="0">
                <a:solidFill>
                  <a:srgbClr val="000000"/>
                </a:solidFill>
                <a:latin typeface="Tw Cen MT"/>
              </a:rPr>
              <a:t> </a:t>
            </a:r>
            <a:r>
              <a:rPr lang="en-US" sz="2900" dirty="0">
                <a:solidFill>
                  <a:srgbClr val="0000FF"/>
                </a:solidFill>
                <a:latin typeface="Tw Cen MT"/>
              </a:rPr>
              <a:t>in</a:t>
            </a:r>
            <a:r>
              <a:rPr lang="en-US" sz="2900" dirty="0">
                <a:solidFill>
                  <a:srgbClr val="000000"/>
                </a:solidFill>
                <a:latin typeface="Tw Cen MT"/>
              </a:rPr>
              <a:t> </a:t>
            </a:r>
            <a:r>
              <a:rPr lang="en-US" sz="2900" dirty="0">
                <a:solidFill>
                  <a:srgbClr val="660066"/>
                </a:solidFill>
                <a:latin typeface="Tw Cen MT"/>
              </a:rPr>
              <a:t>range</a:t>
            </a:r>
            <a:r>
              <a:rPr lang="en-US" sz="2900" dirty="0">
                <a:solidFill>
                  <a:srgbClr val="000000"/>
                </a:solidFill>
                <a:latin typeface="Tw Cen MT"/>
              </a:rPr>
              <a:t>(</a:t>
            </a:r>
            <a:r>
              <a:rPr lang="en-US" sz="2900" dirty="0" err="1">
                <a:solidFill>
                  <a:srgbClr val="000000"/>
                </a:solidFill>
                <a:latin typeface="Tw Cen MT"/>
              </a:rPr>
              <a:t>inpt_num</a:t>
            </a:r>
            <a:r>
              <a:rPr lang="en-US" sz="2900" dirty="0">
                <a:solidFill>
                  <a:srgbClr val="000000"/>
                </a:solidFill>
                <a:latin typeface="Tw Cen MT"/>
              </a:rPr>
              <a:t>) 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60000"/>
            </a:pPr>
            <a:r>
              <a:rPr lang="en-US" sz="3200" dirty="0">
                <a:solidFill>
                  <a:srgbClr val="000000"/>
                </a:solidFill>
                <a:latin typeface="Tw Cen MT"/>
              </a:rPr>
              <a:t>Reverse all words in a string: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900" dirty="0">
                <a:solidFill>
                  <a:srgbClr val="000000"/>
                </a:solidFill>
                <a:latin typeface="Tw Cen MT"/>
              </a:rPr>
              <a:t>    </a:t>
            </a:r>
            <a:r>
              <a:rPr lang="en-US" sz="2600" dirty="0">
                <a:solidFill>
                  <a:srgbClr val="008000"/>
                </a:solidFill>
                <a:latin typeface="Tw Cen MT"/>
              </a:rPr>
              <a:t>" "</a:t>
            </a:r>
            <a:r>
              <a:rPr lang="en-US" sz="2600" dirty="0">
                <a:solidFill>
                  <a:srgbClr val="000000"/>
                </a:solidFill>
                <a:latin typeface="Tw Cen MT"/>
              </a:rPr>
              <a:t>.join(</a:t>
            </a:r>
            <a:r>
              <a:rPr lang="en-US" sz="2600" dirty="0" err="1">
                <a:solidFill>
                  <a:srgbClr val="000000"/>
                </a:solidFill>
                <a:latin typeface="Tw Cen MT"/>
              </a:rPr>
              <a:t>text.split</a:t>
            </a:r>
            <a:r>
              <a:rPr lang="en-US" sz="2600" dirty="0">
                <a:solidFill>
                  <a:srgbClr val="000000"/>
                </a:solidFill>
                <a:latin typeface="Tw Cen MT"/>
              </a:rPr>
              <a:t>()[::-1]) (</a:t>
            </a:r>
            <a:r>
              <a:rPr lang="en-US" sz="2600" i="1" dirty="0">
                <a:solidFill>
                  <a:srgbClr val="000000"/>
                </a:solidFill>
                <a:latin typeface="Tw Cen MT"/>
              </a:rPr>
              <a:t>or) </a:t>
            </a:r>
            <a:r>
              <a:rPr lang="en-US" sz="2600" dirty="0">
                <a:solidFill>
                  <a:srgbClr val="008000"/>
                </a:solidFill>
                <a:latin typeface="Tw Cen MT"/>
              </a:rPr>
              <a:t>""</a:t>
            </a:r>
            <a:r>
              <a:rPr lang="en-US" sz="2600" dirty="0">
                <a:solidFill>
                  <a:srgbClr val="000000"/>
                </a:solidFill>
                <a:latin typeface="Tw Cen MT"/>
              </a:rPr>
              <a:t>.join(</a:t>
            </a:r>
            <a:r>
              <a:rPr lang="en-US" sz="2600" dirty="0">
                <a:solidFill>
                  <a:srgbClr val="660066"/>
                </a:solidFill>
                <a:latin typeface="Tw Cen MT"/>
              </a:rPr>
              <a:t>reversed</a:t>
            </a:r>
            <a:r>
              <a:rPr lang="en-US" sz="2600" dirty="0">
                <a:solidFill>
                  <a:srgbClr val="000000"/>
                </a:solidFill>
                <a:latin typeface="Tw Cen MT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Tw Cen MT"/>
              </a:rPr>
              <a:t>text.split</a:t>
            </a:r>
            <a:r>
              <a:rPr lang="en-US" sz="2600" dirty="0">
                <a:solidFill>
                  <a:srgbClr val="000000"/>
                </a:solidFill>
                <a:latin typeface="Tw Cen MT"/>
              </a:rPr>
              <a:t>()))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97" name="CustomShape 3"/>
          <p:cNvSpPr/>
          <p:nvPr/>
        </p:nvSpPr>
        <p:spPr>
          <a:xfrm>
            <a:off x="-360" y="1402920"/>
            <a:ext cx="586800" cy="268920"/>
          </a:xfrm>
          <a:prstGeom prst="rect">
            <a:avLst/>
          </a:prstGeom>
          <a:noFill/>
          <a:ln>
            <a:noFill/>
          </a:ln>
        </p:spPr>
        <p:txBody>
          <a:bodyPr lIns="100770" tIns="50384" rIns="100770" bIns="50384" anchor="ctr"/>
          <a:lstStyle/>
          <a:p>
            <a:pPr>
              <a:lnSpc>
                <a:spcPct val="100000"/>
              </a:lnSpc>
            </a:pPr>
            <a:fld id="{0B3FD002-56DD-4551-BCE2-8E1F3E143EF6}" type="slidenum">
              <a:rPr lang="en-US" sz="1500" b="1">
                <a:solidFill>
                  <a:srgbClr val="FFFFFF"/>
                </a:solidFill>
                <a:latin typeface="Tw Cen MT"/>
              </a:rPr>
              <a:pPr>
                <a:lnSpc>
                  <a:spcPct val="10000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75000" y="252000"/>
            <a:ext cx="8984160" cy="1091520"/>
          </a:xfrm>
          <a:prstGeom prst="rect">
            <a:avLst/>
          </a:prstGeom>
          <a:noFill/>
          <a:ln>
            <a:noFill/>
          </a:ln>
        </p:spPr>
        <p:txBody>
          <a:bodyPr lIns="100770" tIns="50384" rIns="100770" bIns="50384" anchor="ctr"/>
          <a:lstStyle/>
          <a:p>
            <a:pPr algn="ctr">
              <a:lnSpc>
                <a:spcPct val="100000"/>
              </a:lnSpc>
            </a:pPr>
            <a:r>
              <a:rPr lang="en-US" sz="4900" dirty="0">
                <a:latin typeface="Tw Cen MT"/>
              </a:rPr>
              <a:t>Lazy loading - Generator</a:t>
            </a:r>
            <a:endParaRPr dirty="0"/>
          </a:p>
        </p:txBody>
      </p:sp>
      <p:sp>
        <p:nvSpPr>
          <p:cNvPr id="305" name="CustomShape 2"/>
          <p:cNvSpPr/>
          <p:nvPr/>
        </p:nvSpPr>
        <p:spPr>
          <a:xfrm>
            <a:off x="-360" y="1402920"/>
            <a:ext cx="586800" cy="268920"/>
          </a:xfrm>
          <a:prstGeom prst="rect">
            <a:avLst/>
          </a:prstGeom>
          <a:noFill/>
          <a:ln>
            <a:noFill/>
          </a:ln>
        </p:spPr>
        <p:txBody>
          <a:bodyPr lIns="100770" tIns="50384" rIns="100770" bIns="50384" anchor="ctr"/>
          <a:lstStyle/>
          <a:p>
            <a:pPr>
              <a:lnSpc>
                <a:spcPct val="100000"/>
              </a:lnSpc>
            </a:pPr>
            <a:fld id="{3611B8A3-70F5-4328-8E85-E4D1E9E68DB4}" type="slidenum">
              <a:rPr lang="en-US" sz="1500" b="1">
                <a:solidFill>
                  <a:srgbClr val="FFFFFF"/>
                </a:solidFill>
                <a:latin typeface="Tw Cen MT"/>
              </a:rPr>
              <a:pPr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306" name="CustomShape 3"/>
          <p:cNvSpPr/>
          <p:nvPr/>
        </p:nvSpPr>
        <p:spPr>
          <a:xfrm>
            <a:off x="675000" y="1764360"/>
            <a:ext cx="8984160" cy="4956480"/>
          </a:xfrm>
          <a:prstGeom prst="rect">
            <a:avLst/>
          </a:prstGeom>
          <a:noFill/>
          <a:ln>
            <a:noFill/>
          </a:ln>
        </p:spPr>
        <p:txBody>
          <a:bodyPr lIns="100770" tIns="50384" rIns="100770" bIns="50384"/>
          <a:lstStyle/>
          <a:p>
            <a:r>
              <a:rPr lang="en-US" b="1" dirty="0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lang="en-US" dirty="0" err="1">
                <a:latin typeface="DejaVu Sans Mono"/>
                <a:ea typeface="DejaVu Sans Mono"/>
              </a:rPr>
              <a:t>read_in_chunks</a:t>
            </a:r>
            <a:r>
              <a:rPr lang="en-US" dirty="0">
                <a:latin typeface="DejaVu Sans Mono"/>
                <a:ea typeface="DejaVu Sans Mono"/>
              </a:rPr>
              <a:t>(</a:t>
            </a:r>
            <a:r>
              <a:rPr lang="en-US" dirty="0" err="1">
                <a:latin typeface="DejaVu Sans Mono"/>
                <a:ea typeface="DejaVu Sans Mono"/>
              </a:rPr>
              <a:t>file_object</a:t>
            </a:r>
            <a:r>
              <a:rPr lang="en-US" dirty="0">
                <a:latin typeface="DejaVu Sans Mono"/>
                <a:ea typeface="DejaVu Sans Mono"/>
              </a:rPr>
              <a:t>, </a:t>
            </a:r>
            <a:r>
              <a:rPr lang="en-US" dirty="0" err="1">
                <a:latin typeface="DejaVu Sans Mono"/>
                <a:ea typeface="DejaVu Sans Mono"/>
              </a:rPr>
              <a:t>chunk_size</a:t>
            </a:r>
            <a:r>
              <a:rPr lang="en-US" dirty="0">
                <a:latin typeface="DejaVu Sans Mono"/>
                <a:ea typeface="DejaVu Sans Mono"/>
              </a:rPr>
              <a:t>=1024):</a:t>
            </a:r>
            <a:endParaRPr dirty="0"/>
          </a:p>
          <a:p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i="1" dirty="0">
                <a:solidFill>
                  <a:srgbClr val="808080"/>
                </a:solidFill>
                <a:latin typeface="DejaVu Sans Mono"/>
                <a:ea typeface="DejaVu Sans Mono"/>
              </a:rPr>
              <a:t>"""Lazy function (generator) to read a file piece by piece.</a:t>
            </a:r>
            <a:endParaRPr dirty="0"/>
          </a:p>
          <a:p>
            <a:r>
              <a:rPr lang="en-US" i="1" dirty="0">
                <a:solidFill>
                  <a:srgbClr val="808080"/>
                </a:solidFill>
                <a:latin typeface="DejaVu Sans Mono"/>
                <a:ea typeface="DejaVu Sans Mono"/>
              </a:rPr>
              <a:t>    Default chunk size: 1k."""</a:t>
            </a:r>
            <a:endParaRPr dirty="0"/>
          </a:p>
          <a:p>
            <a:r>
              <a:rPr lang="en-US" i="1" dirty="0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DejaVu Sans Mono"/>
                <a:ea typeface="DejaVu Sans Mono"/>
              </a:rPr>
              <a:t>while True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:</a:t>
            </a:r>
            <a:endParaRPr dirty="0"/>
          </a:p>
          <a:p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        data = </a:t>
            </a:r>
            <a:r>
              <a:rPr lang="en-US" dirty="0" err="1">
                <a:solidFill>
                  <a:srgbClr val="000000"/>
                </a:solidFill>
                <a:latin typeface="DejaVu Sans Mono"/>
                <a:ea typeface="DejaVu Sans Mono"/>
              </a:rPr>
              <a:t>file_object.read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DejaVu Sans Mono"/>
                <a:ea typeface="DejaVu Sans Mono"/>
              </a:rPr>
              <a:t>chunk_size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endParaRPr dirty="0"/>
          </a:p>
          <a:p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DejaVu Sans Mono"/>
                <a:ea typeface="DejaVu Sans Mono"/>
              </a:rPr>
              <a:t>if not 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data:</a:t>
            </a:r>
            <a:endParaRPr dirty="0"/>
          </a:p>
          <a:p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lang="en-US" b="1" dirty="0">
                <a:solidFill>
                  <a:srgbClr val="000080"/>
                </a:solidFill>
                <a:latin typeface="DejaVu Sans Mono"/>
                <a:ea typeface="DejaVu Sans Mono"/>
              </a:rPr>
              <a:t>break</a:t>
            </a:r>
            <a:endParaRPr dirty="0"/>
          </a:p>
          <a:p>
            <a:r>
              <a:rPr lang="en-US" b="1" dirty="0">
                <a:solidFill>
                  <a:srgbClr val="000080"/>
                </a:solidFill>
                <a:latin typeface="DejaVu Sans Mono"/>
                <a:ea typeface="DejaVu Sans Mono"/>
              </a:rPr>
              <a:t>        yield 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data</a:t>
            </a:r>
            <a:endParaRPr dirty="0"/>
          </a:p>
          <a:p>
            <a:endParaRPr dirty="0"/>
          </a:p>
          <a:p>
            <a:endParaRPr dirty="0"/>
          </a:p>
          <a:p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f = </a:t>
            </a:r>
            <a:r>
              <a:rPr lang="en-US" dirty="0">
                <a:solidFill>
                  <a:srgbClr val="000080"/>
                </a:solidFill>
                <a:latin typeface="DejaVu Sans Mono"/>
                <a:ea typeface="DejaVu Sans Mono"/>
              </a:rPr>
              <a:t>open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b="1" dirty="0">
                <a:solidFill>
                  <a:srgbClr val="008080"/>
                </a:solidFill>
                <a:latin typeface="DejaVu Sans Mono"/>
                <a:ea typeface="DejaVu Sans Mono"/>
              </a:rPr>
              <a:t>'really_big_file.dat'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endParaRPr dirty="0"/>
          </a:p>
          <a:p>
            <a:r>
              <a:rPr lang="en-US" b="1" dirty="0">
                <a:solidFill>
                  <a:srgbClr val="000080"/>
                </a:solidFill>
                <a:latin typeface="DejaVu Sans Mono"/>
                <a:ea typeface="DejaVu Sa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piece </a:t>
            </a:r>
            <a:r>
              <a:rPr lang="en-US" b="1" dirty="0">
                <a:solidFill>
                  <a:srgbClr val="000080"/>
                </a:solidFill>
                <a:latin typeface="DejaVu Sans Mono"/>
                <a:ea typeface="DejaVu Sans Mono"/>
              </a:rPr>
              <a:t>in </a:t>
            </a:r>
            <a:r>
              <a:rPr lang="en-US" dirty="0" err="1">
                <a:solidFill>
                  <a:srgbClr val="000000"/>
                </a:solidFill>
                <a:latin typeface="DejaVu Sans Mono"/>
                <a:ea typeface="DejaVu Sans Mono"/>
              </a:rPr>
              <a:t>read_in_chunks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(f):</a:t>
            </a:r>
            <a:endParaRPr dirty="0"/>
          </a:p>
          <a:p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DejaVu Sans Mono"/>
                <a:ea typeface="DejaVu Sans Mono"/>
              </a:rPr>
              <a:t>process_data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(piece)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674643" y="252000"/>
            <a:ext cx="8984519" cy="1091520"/>
          </a:xfrm>
          <a:prstGeom prst="rect">
            <a:avLst/>
          </a:prstGeom>
          <a:noFill/>
          <a:ln>
            <a:noFill/>
          </a:ln>
        </p:spPr>
        <p:txBody>
          <a:bodyPr lIns="100770" tIns="50384" rIns="100770" bIns="50384" anchor="ctr"/>
          <a:lstStyle/>
          <a:p>
            <a:pPr algn="ctr"/>
            <a:r>
              <a:rPr lang="en-US" sz="4900" dirty="0">
                <a:latin typeface="Tw Cen MT"/>
              </a:rPr>
              <a:t> </a:t>
            </a:r>
            <a:r>
              <a:rPr lang="en-US" sz="4900" dirty="0" err="1" smtClean="0">
                <a:latin typeface="Tw Cen MT"/>
              </a:rPr>
              <a:t>Generetors</a:t>
            </a:r>
            <a:r>
              <a:rPr lang="en-US" sz="4900" dirty="0" smtClean="0">
                <a:latin typeface="Tw Cen MT"/>
              </a:rPr>
              <a:t> </a:t>
            </a:r>
            <a:r>
              <a:rPr lang="en-US" sz="4900" dirty="0">
                <a:latin typeface="Tw Cen MT"/>
              </a:rPr>
              <a:t>of </a:t>
            </a:r>
            <a:r>
              <a:rPr lang="en-US" sz="4900" dirty="0">
                <a:latin typeface="Tw Cen MT"/>
              </a:rPr>
              <a:t>files</a:t>
            </a:r>
            <a:endParaRPr dirty="0"/>
          </a:p>
        </p:txBody>
      </p:sp>
      <p:sp>
        <p:nvSpPr>
          <p:cNvPr id="308" name="CustomShape 2"/>
          <p:cNvSpPr/>
          <p:nvPr/>
        </p:nvSpPr>
        <p:spPr>
          <a:xfrm>
            <a:off x="-360" y="1402920"/>
            <a:ext cx="586800" cy="268920"/>
          </a:xfrm>
          <a:prstGeom prst="rect">
            <a:avLst/>
          </a:prstGeom>
          <a:noFill/>
          <a:ln>
            <a:noFill/>
          </a:ln>
        </p:spPr>
        <p:txBody>
          <a:bodyPr lIns="100770" tIns="50384" rIns="100770" bIns="50384" anchor="ctr"/>
          <a:lstStyle/>
          <a:p>
            <a:pPr>
              <a:lnSpc>
                <a:spcPct val="100000"/>
              </a:lnSpc>
            </a:pPr>
            <a:fld id="{3945BF21-8FAE-43F7-BCFF-155B7829816B}" type="slidenum">
              <a:rPr lang="en-US" sz="1500" b="1">
                <a:solidFill>
                  <a:srgbClr val="FFFFFF"/>
                </a:solidFill>
                <a:latin typeface="Tw Cen MT"/>
              </a:rPr>
              <a:pPr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309" name="CustomShape 3"/>
          <p:cNvSpPr/>
          <p:nvPr/>
        </p:nvSpPr>
        <p:spPr>
          <a:xfrm>
            <a:off x="675000" y="1764360"/>
            <a:ext cx="8984160" cy="4956480"/>
          </a:xfrm>
          <a:prstGeom prst="rect">
            <a:avLst/>
          </a:prstGeom>
          <a:noFill/>
          <a:ln>
            <a:noFill/>
          </a:ln>
        </p:spPr>
        <p:txBody>
          <a:bodyPr lIns="100770" tIns="50384" rIns="100770" bIns="50384"/>
          <a:lstStyle/>
          <a:p>
            <a:pPr>
              <a:buSzPct val="60000"/>
            </a:pPr>
            <a:r>
              <a:rPr lang="en-US" sz="2400" dirty="0" err="1" smtClean="0"/>
              <a:t>log_lines</a:t>
            </a:r>
            <a:r>
              <a:rPr lang="en-US" sz="2400" dirty="0" smtClean="0"/>
              <a:t> = (line </a:t>
            </a:r>
            <a:r>
              <a:rPr lang="en-US" sz="2400" b="1" dirty="0" smtClean="0">
                <a:solidFill>
                  <a:srgbClr val="000080"/>
                </a:solidFill>
              </a:rPr>
              <a:t>for </a:t>
            </a:r>
            <a:r>
              <a:rPr lang="en-US" sz="2400" dirty="0" smtClean="0"/>
              <a:t>line </a:t>
            </a:r>
            <a:r>
              <a:rPr lang="en-US" sz="2400" b="1" dirty="0" smtClean="0">
                <a:solidFill>
                  <a:srgbClr val="000080"/>
                </a:solidFill>
              </a:rPr>
              <a:t>in </a:t>
            </a:r>
            <a:r>
              <a:rPr lang="en-US" sz="2400" dirty="0" err="1" smtClean="0"/>
              <a:t>huge_log_file.readlines</a:t>
            </a:r>
            <a:r>
              <a:rPr lang="en-US" sz="2400" dirty="0" smtClean="0"/>
              <a:t>() </a:t>
            </a:r>
            <a:r>
              <a:rPr lang="en-US" sz="2400" b="1" dirty="0" smtClean="0">
                <a:solidFill>
                  <a:srgbClr val="000080"/>
                </a:solidFill>
              </a:rPr>
              <a:t>if </a:t>
            </a:r>
            <a:r>
              <a:rPr lang="en-US" sz="2400" dirty="0" err="1" smtClean="0"/>
              <a:t>complex_condition</a:t>
            </a:r>
            <a:r>
              <a:rPr lang="en-US" sz="2400" dirty="0" smtClean="0"/>
              <a:t>(line))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000080"/>
                </a:solidFill>
              </a:rPr>
              <a:t>def </a:t>
            </a:r>
            <a:r>
              <a:rPr lang="en-US" sz="2400" dirty="0" err="1" smtClean="0"/>
              <a:t>get_log_lines</a:t>
            </a:r>
            <a:r>
              <a:rPr lang="en-US" sz="2400" dirty="0" smtClean="0"/>
              <a:t>(</a:t>
            </a:r>
            <a:r>
              <a:rPr lang="en-US" sz="2400" dirty="0" err="1" smtClean="0"/>
              <a:t>log_file</a:t>
            </a:r>
            <a:r>
              <a:rPr lang="en-US" sz="2400" dirty="0" smtClean="0"/>
              <a:t>):</a:t>
            </a:r>
            <a:br>
              <a:rPr lang="en-US" sz="2400" dirty="0" smtClean="0"/>
            </a:br>
            <a:r>
              <a:rPr lang="en-US" sz="2400" dirty="0" smtClean="0"/>
              <a:t>    line = </a:t>
            </a:r>
            <a:r>
              <a:rPr lang="en-US" sz="2400" dirty="0" err="1" smtClean="0"/>
              <a:t>log_file.readline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000080"/>
                </a:solidFill>
              </a:rPr>
              <a:t>while True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b="1" dirty="0" smtClean="0">
                <a:solidFill>
                  <a:srgbClr val="000080"/>
                </a:solidFill>
              </a:rPr>
              <a:t>try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            </a:t>
            </a:r>
            <a:r>
              <a:rPr lang="en-US" sz="2400" b="1" dirty="0" smtClean="0">
                <a:solidFill>
                  <a:srgbClr val="000080"/>
                </a:solidFill>
              </a:rPr>
              <a:t>if </a:t>
            </a:r>
            <a:r>
              <a:rPr lang="en-US" sz="2400" dirty="0" err="1" smtClean="0"/>
              <a:t>complex_condition</a:t>
            </a:r>
            <a:r>
              <a:rPr lang="en-US" sz="2400" dirty="0" smtClean="0"/>
              <a:t>(line):</a:t>
            </a:r>
            <a:br>
              <a:rPr lang="en-US" sz="2400" dirty="0" smtClean="0"/>
            </a:br>
            <a:r>
              <a:rPr lang="en-US" sz="2400" dirty="0" smtClean="0"/>
              <a:t>                </a:t>
            </a:r>
            <a:r>
              <a:rPr lang="en-US" sz="2400" b="1" dirty="0" smtClean="0">
                <a:solidFill>
                  <a:srgbClr val="000080"/>
                </a:solidFill>
              </a:rPr>
              <a:t>yield </a:t>
            </a:r>
            <a:r>
              <a:rPr lang="en-US" sz="2400" dirty="0" smtClean="0"/>
              <a:t>line</a:t>
            </a:r>
            <a:br>
              <a:rPr lang="en-US" sz="2400" dirty="0" smtClean="0"/>
            </a:br>
            <a:r>
              <a:rPr lang="en-US" sz="2400" dirty="0" smtClean="0"/>
              <a:t>            line = </a:t>
            </a:r>
            <a:r>
              <a:rPr lang="en-US" sz="2400" dirty="0" err="1" smtClean="0"/>
              <a:t>log_file.readline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b="1" dirty="0" smtClean="0">
                <a:solidFill>
                  <a:srgbClr val="000080"/>
                </a:solidFill>
              </a:rPr>
              <a:t>except </a:t>
            </a:r>
            <a:r>
              <a:rPr lang="en-US" sz="2400" dirty="0" err="1" smtClean="0">
                <a:solidFill>
                  <a:srgbClr val="000080"/>
                </a:solidFill>
              </a:rPr>
              <a:t>StopIteration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            </a:t>
            </a:r>
            <a:r>
              <a:rPr lang="en-US" sz="2400" b="1" dirty="0" smtClean="0">
                <a:solidFill>
                  <a:srgbClr val="000080"/>
                </a:solidFill>
              </a:rPr>
              <a:t>raise</a:t>
            </a:r>
            <a:br>
              <a:rPr lang="en-US" sz="2400" b="1" dirty="0" smtClean="0">
                <a:solidFill>
                  <a:srgbClr val="000080"/>
                </a:solidFill>
              </a:rPr>
            </a:br>
            <a:r>
              <a:rPr lang="en-US" sz="2400" b="1" dirty="0" smtClean="0">
                <a:solidFill>
                  <a:srgbClr val="000080"/>
                </a:solidFill>
              </a:rPr>
              <a:t/>
            </a:r>
            <a:br>
              <a:rPr lang="en-US" sz="2400" b="1" dirty="0" smtClean="0">
                <a:solidFill>
                  <a:srgbClr val="000080"/>
                </a:solidFill>
              </a:rPr>
            </a:br>
            <a:r>
              <a:rPr lang="en-US" sz="2400" dirty="0" err="1" smtClean="0"/>
              <a:t>log_lines</a:t>
            </a:r>
            <a:r>
              <a:rPr lang="en-US" sz="2400" dirty="0" smtClean="0"/>
              <a:t> = </a:t>
            </a:r>
            <a:r>
              <a:rPr lang="en-US" sz="2400" dirty="0" err="1" smtClean="0"/>
              <a:t>get_log_lines</a:t>
            </a:r>
            <a:r>
              <a:rPr lang="en-US" sz="2400" dirty="0" smtClean="0"/>
              <a:t>(</a:t>
            </a:r>
            <a:r>
              <a:rPr lang="en-US" sz="2400" dirty="0" err="1" smtClean="0"/>
              <a:t>log_file</a:t>
            </a:r>
            <a:r>
              <a:rPr lang="en-US" sz="2400" dirty="0" smtClean="0"/>
              <a:t>)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755641" y="252003"/>
            <a:ext cx="8564041" cy="1007640"/>
          </a:xfrm>
          <a:prstGeom prst="rect">
            <a:avLst/>
          </a:prstGeom>
          <a:noFill/>
          <a:ln>
            <a:noFill/>
          </a:ln>
        </p:spPr>
        <p:txBody>
          <a:bodyPr lIns="92130" tIns="46066" rIns="92130" bIns="46066" anchor="ctr"/>
          <a:lstStyle/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Arial"/>
                <a:ea typeface="DejaVu Sans"/>
              </a:rPr>
              <a:t>Lambda Notation</a:t>
            </a:r>
            <a:endParaRPr dirty="0"/>
          </a:p>
        </p:txBody>
      </p:sp>
      <p:sp>
        <p:nvSpPr>
          <p:cNvPr id="311" name="CustomShape 2"/>
          <p:cNvSpPr/>
          <p:nvPr/>
        </p:nvSpPr>
        <p:spPr>
          <a:xfrm>
            <a:off x="736920" y="1875243"/>
            <a:ext cx="8899920" cy="4368960"/>
          </a:xfrm>
          <a:prstGeom prst="rect">
            <a:avLst/>
          </a:prstGeom>
          <a:noFill/>
          <a:ln>
            <a:noFill/>
          </a:ln>
        </p:spPr>
        <p:txBody>
          <a:bodyPr lIns="92130" tIns="46066" rIns="92130" bIns="46066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Arial"/>
                <a:ea typeface="DejaVu Sans"/>
              </a:rPr>
              <a:t>Python’s lambda creates anonymous functions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92D050"/>
                </a:solidFill>
                <a:latin typeface="Calibri"/>
                <a:ea typeface="DejaVu Sans"/>
              </a:rPr>
              <a:t>&gt;&gt;&gt;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DejaVu Sans"/>
              </a:rPr>
              <a:t> f1= </a:t>
            </a:r>
            <a:r>
              <a:rPr lang="en-US" sz="2600" dirty="0">
                <a:solidFill>
                  <a:srgbClr val="F79646"/>
                </a:solidFill>
                <a:latin typeface="Calibri"/>
                <a:ea typeface="DejaVu Sans"/>
              </a:rPr>
              <a:t>lambda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DejaVu Sans"/>
              </a:rPr>
              <a:t> x: 2*x + 1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92D050"/>
                </a:solidFill>
                <a:latin typeface="Calibri"/>
                <a:ea typeface="DejaVu Sans"/>
              </a:rPr>
              <a:t>&gt;&gt;&gt;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DejaVu Sans"/>
              </a:rPr>
              <a:t> f1(10)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  <a:ea typeface="DejaVu Sans"/>
              </a:rPr>
              <a:t>21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92D050"/>
                </a:solidFill>
                <a:latin typeface="Calibri"/>
                <a:ea typeface="DejaVu Sans"/>
              </a:rPr>
              <a:t>&gt;&gt;&gt;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ＭＳ Ｐゴシック"/>
              </a:rPr>
              <a:t> f2 = </a:t>
            </a:r>
            <a:r>
              <a:rPr lang="en-US" sz="2600" dirty="0">
                <a:solidFill>
                  <a:srgbClr val="F79646"/>
                </a:solidFill>
                <a:latin typeface="Calibri"/>
                <a:ea typeface="ＭＳ Ｐゴシック"/>
              </a:rPr>
              <a:t>lambda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alibri"/>
                <a:ea typeface="ＭＳ Ｐゴシック"/>
              </a:rPr>
              <a:t>x,y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ＭＳ Ｐゴシック"/>
              </a:rPr>
              <a:t>: x if x&gt;y else y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92D050"/>
                </a:solidFill>
                <a:latin typeface="Calibri"/>
                <a:ea typeface="DejaVu Sans"/>
              </a:rPr>
              <a:t>&gt;&gt;&gt;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ＭＳ Ｐゴシック"/>
              </a:rPr>
              <a:t> f2(3, 5)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  <a:ea typeface="ＭＳ Ｐゴシック"/>
              </a:rPr>
              <a:t>5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92D050"/>
                </a:solidFill>
                <a:latin typeface="Calibri"/>
                <a:ea typeface="DejaVu Sans"/>
              </a:rPr>
              <a:t>&gt;&gt;&gt;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ＭＳ Ｐゴシック"/>
              </a:rPr>
              <a:t> f3= </a:t>
            </a:r>
            <a:r>
              <a:rPr lang="en-US" sz="2600" dirty="0">
                <a:solidFill>
                  <a:srgbClr val="F79646"/>
                </a:solidFill>
                <a:latin typeface="Calibri"/>
                <a:ea typeface="ＭＳ Ｐゴシック"/>
              </a:rPr>
              <a:t>lambda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alibri"/>
                <a:ea typeface="ＭＳ Ｐゴシック"/>
              </a:rPr>
              <a:t>x,y,z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ＭＳ Ｐゴシック"/>
              </a:rPr>
              <a:t>: x in z and y in z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92D050"/>
                </a:solidFill>
                <a:latin typeface="Calibri"/>
                <a:ea typeface="DejaVu Sans"/>
              </a:rPr>
              <a:t>&gt;&gt;&gt; 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DejaVu Sans"/>
              </a:rPr>
              <a:t>f3('</a:t>
            </a:r>
            <a:r>
              <a:rPr lang="en-US" sz="2600" dirty="0" err="1">
                <a:solidFill>
                  <a:srgbClr val="000000"/>
                </a:solidFill>
                <a:latin typeface="Calibri"/>
                <a:ea typeface="DejaVu Sans"/>
              </a:rPr>
              <a:t>a','d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DejaVu Sans"/>
              </a:rPr>
              <a:t>',['</a:t>
            </a:r>
            <a:r>
              <a:rPr lang="en-US" sz="2600" dirty="0" err="1">
                <a:solidFill>
                  <a:srgbClr val="000000"/>
                </a:solidFill>
                <a:latin typeface="Calibri"/>
                <a:ea typeface="DejaVu Sans"/>
              </a:rPr>
              <a:t>b','a','c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DejaVu Sans"/>
              </a:rPr>
              <a:t>'])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92D050"/>
                </a:solidFill>
                <a:latin typeface="Calibri"/>
                <a:ea typeface="DejaVu Sans"/>
              </a:rPr>
              <a:t>&gt;&gt;&gt; 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DejaVu Sans"/>
              </a:rPr>
              <a:t>f3('</a:t>
            </a:r>
            <a:r>
              <a:rPr lang="en-US" sz="2600" dirty="0" err="1">
                <a:solidFill>
                  <a:srgbClr val="000000"/>
                </a:solidFill>
                <a:latin typeface="Calibri"/>
                <a:ea typeface="DejaVu Sans"/>
              </a:rPr>
              <a:t>a',‘c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DejaVu Sans"/>
              </a:rPr>
              <a:t>',['</a:t>
            </a:r>
            <a:r>
              <a:rPr lang="en-US" sz="2600" dirty="0" err="1">
                <a:solidFill>
                  <a:srgbClr val="000000"/>
                </a:solidFill>
                <a:latin typeface="Calibri"/>
                <a:ea typeface="DejaVu Sans"/>
              </a:rPr>
              <a:t>b','a','c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DejaVu Sans"/>
              </a:rPr>
              <a:t>'])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  <a:ea typeface="DejaVu Sans"/>
              </a:rPr>
              <a:t>True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755641" y="252003"/>
            <a:ext cx="8564041" cy="1007640"/>
          </a:xfrm>
          <a:prstGeom prst="rect">
            <a:avLst/>
          </a:prstGeom>
          <a:noFill/>
          <a:ln>
            <a:noFill/>
          </a:ln>
        </p:spPr>
        <p:txBody>
          <a:bodyPr lIns="92130" tIns="46066" rIns="92130" bIns="46066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Lambda Notation Limitations</a:t>
            </a:r>
            <a:endParaRPr dirty="0"/>
          </a:p>
        </p:txBody>
      </p:sp>
      <p:sp>
        <p:nvSpPr>
          <p:cNvPr id="313" name="CustomShape 2"/>
          <p:cNvSpPr/>
          <p:nvPr/>
        </p:nvSpPr>
        <p:spPr>
          <a:xfrm>
            <a:off x="838803" y="1680122"/>
            <a:ext cx="8815680" cy="5125320"/>
          </a:xfrm>
          <a:prstGeom prst="rect">
            <a:avLst/>
          </a:prstGeom>
          <a:noFill/>
          <a:ln>
            <a:noFill/>
          </a:ln>
        </p:spPr>
        <p:txBody>
          <a:bodyPr lIns="92130" tIns="46066" rIns="92130" bIns="46066"/>
          <a:lstStyle/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3200" dirty="0">
                <a:solidFill>
                  <a:srgbClr val="000000"/>
                </a:solidFill>
                <a:latin typeface="Arial"/>
                <a:ea typeface="DejaVu Sans"/>
              </a:rPr>
              <a:t>Note: only 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DejaVu Sans"/>
              </a:rPr>
              <a:t>one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DejaVu Sans"/>
              </a:rPr>
              <a:t> expression in the lambda body; Its value is always returned</a:t>
            </a:r>
            <a:endParaRPr dirty="0"/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3200" dirty="0">
                <a:solidFill>
                  <a:srgbClr val="000000"/>
                </a:solidFill>
                <a:latin typeface="Arial"/>
                <a:ea typeface="DejaVu Sans"/>
              </a:rPr>
              <a:t>The lambda expression must fit on one line!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544323" y="252003"/>
            <a:ext cx="8775000" cy="1007640"/>
          </a:xfrm>
          <a:prstGeom prst="rect">
            <a:avLst/>
          </a:prstGeom>
          <a:noFill/>
          <a:ln>
            <a:noFill/>
          </a:ln>
        </p:spPr>
        <p:txBody>
          <a:bodyPr lIns="92130" tIns="46066" rIns="92130" bIns="46066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Functions are first-class objects</a:t>
            </a:r>
            <a:endParaRPr dirty="0"/>
          </a:p>
        </p:txBody>
      </p:sp>
      <p:sp>
        <p:nvSpPr>
          <p:cNvPr id="315" name="CustomShape 2"/>
          <p:cNvSpPr/>
          <p:nvPr/>
        </p:nvSpPr>
        <p:spPr>
          <a:xfrm>
            <a:off x="754920" y="1427403"/>
            <a:ext cx="8815680" cy="5881680"/>
          </a:xfrm>
          <a:prstGeom prst="rect">
            <a:avLst/>
          </a:prstGeom>
          <a:noFill/>
          <a:ln>
            <a:noFill/>
          </a:ln>
        </p:spPr>
        <p:txBody>
          <a:bodyPr lIns="92130" tIns="46066" rIns="92130" bIns="46066"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  <a:p>
            <a:pPr marL="5143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Tahoma"/>
                <a:ea typeface="DejaVu Sans"/>
              </a:rPr>
              <a:t>A higher-order function is a function that takes another function as a parameter</a:t>
            </a:r>
            <a:endParaRPr dirty="0"/>
          </a:p>
          <a:p>
            <a:pPr marL="514350" indent="-514350">
              <a:lnSpc>
                <a:spcPct val="100000"/>
              </a:lnSpc>
              <a:buFont typeface="Arial" pitchFamily="34" charset="0"/>
              <a:buChar char="•"/>
            </a:pPr>
            <a:endParaRPr lang="en-US" sz="2600" dirty="0" smtClean="0">
              <a:solidFill>
                <a:srgbClr val="000000"/>
              </a:solidFill>
              <a:latin typeface="Tahoma"/>
              <a:ea typeface="DejaVu Sans"/>
            </a:endParaRPr>
          </a:p>
          <a:p>
            <a:pPr marL="5143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Tahoma"/>
                <a:ea typeface="DejaVu Sans"/>
              </a:rPr>
              <a:t>They 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DejaVu Sans"/>
              </a:rPr>
              <a:t>are “higher-order” because it’s a function of a function h</a:t>
            </a:r>
            <a:endParaRPr dirty="0"/>
          </a:p>
          <a:p>
            <a:pPr marL="514350" indent="-514350">
              <a:lnSpc>
                <a:spcPct val="100000"/>
              </a:lnSpc>
              <a:buFont typeface="Arial" pitchFamily="34" charset="0"/>
              <a:buChar char="•"/>
            </a:pPr>
            <a:endParaRPr lang="en-US" sz="2600" dirty="0" smtClean="0">
              <a:solidFill>
                <a:srgbClr val="000000"/>
              </a:solidFill>
              <a:latin typeface="Tahoma"/>
              <a:ea typeface="DejaVu Sans"/>
            </a:endParaRPr>
          </a:p>
          <a:p>
            <a:pPr marL="5143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Tahoma"/>
                <a:ea typeface="DejaVu Sans"/>
              </a:rPr>
              <a:t>Python 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has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DejaVu Sans"/>
              </a:rPr>
              <a:t> functions as first-class citizens, so you can </a:t>
            </a:r>
            <a:endParaRPr lang="en-US" sz="2600" dirty="0" smtClean="0">
              <a:solidFill>
                <a:srgbClr val="000000"/>
              </a:solidFill>
              <a:latin typeface="Tahoma"/>
              <a:ea typeface="DejaVu Sans"/>
            </a:endParaRPr>
          </a:p>
          <a:p>
            <a:pPr marL="514350" indent="-514350">
              <a:lnSpc>
                <a:spcPct val="100000"/>
              </a:lnSpc>
              <a:buFont typeface="Arial" pitchFamily="34" charset="0"/>
              <a:buChar char="•"/>
            </a:pPr>
            <a:endParaRPr lang="en-US" sz="2600" dirty="0">
              <a:solidFill>
                <a:srgbClr val="000000"/>
              </a:solidFill>
              <a:latin typeface="Tahoma"/>
              <a:ea typeface="DejaVu Sans"/>
            </a:endParaRPr>
          </a:p>
          <a:p>
            <a:pPr marL="5143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Tahoma"/>
                <a:ea typeface="DejaVu Sans"/>
              </a:rPr>
              <a:t>simply 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DejaVu Sans"/>
              </a:rPr>
              <a:t>pass the functions by name</a:t>
            </a:r>
            <a:endParaRPr dirty="0"/>
          </a:p>
          <a:p>
            <a:pPr marL="5143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These are often used with lambda</a:t>
            </a:r>
            <a:endParaRPr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503643" y="3"/>
            <a:ext cx="9067680" cy="125964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FFFFFF"/>
                </a:solidFill>
                <a:latin typeface="Tahoma"/>
                <a:ea typeface="DejaVu Sans"/>
              </a:rPr>
              <a:t>Higher-Order Functions</a:t>
            </a:r>
            <a:endParaRPr dirty="0"/>
          </a:p>
        </p:txBody>
      </p:sp>
      <p:sp>
        <p:nvSpPr>
          <p:cNvPr id="317" name="CustomShape 2"/>
          <p:cNvSpPr/>
          <p:nvPr/>
        </p:nvSpPr>
        <p:spPr>
          <a:xfrm>
            <a:off x="365400" y="1450800"/>
            <a:ext cx="9571680" cy="540864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DejaVu Sans"/>
              </a:rPr>
              <a:t>Functions can be used as any other </a:t>
            </a:r>
            <a:r>
              <a:rPr lang="en-US" sz="3200" dirty="0" err="1">
                <a:solidFill>
                  <a:srgbClr val="000000"/>
                </a:solidFill>
                <a:latin typeface="Tahoma"/>
                <a:ea typeface="DejaVu Sans"/>
              </a:rPr>
              <a:t>datatype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DejaVu Sans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ahoma"/>
                <a:ea typeface="DejaVu Sans"/>
              </a:rPr>
              <a:t>eg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DejaVu Sans"/>
              </a:rPr>
              <a:t>: </a:t>
            </a:r>
            <a:endParaRPr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ea typeface="DejaVu Sans"/>
              </a:rPr>
              <a:t>Arguments to function</a:t>
            </a:r>
            <a:endParaRPr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ea typeface="DejaVu Sans"/>
              </a:rPr>
              <a:t>Return values of functions</a:t>
            </a:r>
            <a:endParaRPr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ea typeface="DejaVu Sans"/>
              </a:rPr>
              <a:t>Assigned to variables</a:t>
            </a:r>
            <a:endParaRPr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ea typeface="DejaVu Sans"/>
              </a:rPr>
              <a:t>Parts of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DejaVu Sans"/>
              </a:rPr>
              <a:t>tuples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DejaVu Sans"/>
              </a:rPr>
              <a:t>, lists, etc</a:t>
            </a:r>
            <a:endParaRPr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Tahoma"/>
                <a:ea typeface="DejaVu Sans"/>
              </a:rPr>
              <a:t> Examples</a:t>
            </a:r>
            <a:endParaRPr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ahoma"/>
                <a:ea typeface="ヒラギノ角ゴ Pro W3"/>
              </a:rPr>
              <a:t>Map</a:t>
            </a:r>
            <a:endParaRPr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ahoma"/>
                <a:ea typeface="ヒラギノ角ゴ Pro W3"/>
              </a:rPr>
              <a:t>Reduce</a:t>
            </a:r>
            <a:endParaRPr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ahoma"/>
                <a:ea typeface="ヒラギノ角ゴ Pro W3"/>
              </a:rPr>
              <a:t>Filter</a:t>
            </a:r>
            <a:endParaRPr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</p:txBody>
      </p:sp>
      <p:sp>
        <p:nvSpPr>
          <p:cNvPr id="318" name="CustomShape 3"/>
          <p:cNvSpPr/>
          <p:nvPr/>
        </p:nvSpPr>
        <p:spPr>
          <a:xfrm>
            <a:off x="503643" y="252003"/>
            <a:ext cx="8815680" cy="1007640"/>
          </a:xfrm>
          <a:prstGeom prst="rect">
            <a:avLst/>
          </a:prstGeom>
          <a:noFill/>
          <a:ln>
            <a:noFill/>
          </a:ln>
        </p:spPr>
        <p:txBody>
          <a:bodyPr lIns="92130" tIns="46066" rIns="92130" bIns="46066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Functions are first-class objects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755643" y="252003"/>
            <a:ext cx="8563680" cy="1007640"/>
          </a:xfrm>
          <a:prstGeom prst="rect">
            <a:avLst/>
          </a:prstGeom>
          <a:noFill/>
          <a:ln>
            <a:noFill/>
          </a:ln>
        </p:spPr>
        <p:txBody>
          <a:bodyPr lIns="92130" tIns="46066" rIns="92130" bIns="46066" anchor="ctr"/>
          <a:lstStyle/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Arial"/>
                <a:ea typeface="DejaVu Sans"/>
              </a:rPr>
              <a:t>Example: </a:t>
            </a:r>
            <a:r>
              <a:rPr lang="en-US" sz="5400" dirty="0" err="1">
                <a:solidFill>
                  <a:srgbClr val="000000"/>
                </a:solidFill>
                <a:latin typeface="Arial"/>
                <a:ea typeface="DejaVu Sans"/>
              </a:rPr>
              <a:t>minmax</a:t>
            </a:r>
            <a:endParaRPr dirty="0"/>
          </a:p>
        </p:txBody>
      </p:sp>
      <p:sp>
        <p:nvSpPr>
          <p:cNvPr id="320" name="CustomShape 2"/>
          <p:cNvSpPr/>
          <p:nvPr/>
        </p:nvSpPr>
        <p:spPr>
          <a:xfrm>
            <a:off x="755641" y="1875240"/>
            <a:ext cx="8564041" cy="5881320"/>
          </a:xfrm>
          <a:prstGeom prst="rect">
            <a:avLst/>
          </a:prstGeom>
          <a:noFill/>
          <a:ln>
            <a:noFill/>
          </a:ln>
        </p:spPr>
        <p:txBody>
          <a:bodyPr lIns="92130" tIns="46066" rIns="92130" bIns="46066"/>
          <a:lstStyle/>
          <a:p>
            <a:r>
              <a:rPr lang="en-US" sz="2000" b="1" dirty="0" smtClean="0">
                <a:solidFill>
                  <a:srgbClr val="000080"/>
                </a:solidFill>
              </a:rPr>
              <a:t>def </a:t>
            </a:r>
            <a:r>
              <a:rPr lang="en-US" sz="2000" dirty="0" err="1" smtClean="0"/>
              <a:t>minmax</a:t>
            </a:r>
            <a:r>
              <a:rPr lang="en-US" sz="2000" dirty="0" smtClean="0"/>
              <a:t>(test, *</a:t>
            </a:r>
            <a:r>
              <a:rPr lang="en-US" sz="2000" dirty="0" err="1" smtClean="0"/>
              <a:t>args</a:t>
            </a:r>
            <a:r>
              <a:rPr lang="en-US" sz="2000" dirty="0" smtClean="0"/>
              <a:t>): </a:t>
            </a:r>
            <a:br>
              <a:rPr lang="en-US" sz="2000" dirty="0" smtClean="0"/>
            </a:br>
            <a:r>
              <a:rPr lang="en-US" sz="2000" dirty="0" smtClean="0"/>
              <a:t>      res = </a:t>
            </a:r>
            <a:r>
              <a:rPr lang="en-US" sz="2000" dirty="0" err="1" smtClean="0"/>
              <a:t>args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00FF"/>
                </a:solidFill>
              </a:rPr>
              <a:t>0</a:t>
            </a:r>
            <a:r>
              <a:rPr lang="en-US" sz="2000" dirty="0" smtClean="0"/>
              <a:t>] </a:t>
            </a:r>
            <a:br>
              <a:rPr lang="en-US" sz="2000" dirty="0" smtClean="0"/>
            </a:b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rgbClr val="000080"/>
                </a:solidFill>
              </a:rPr>
              <a:t>for </a:t>
            </a:r>
            <a:r>
              <a:rPr lang="en-US" sz="2000" dirty="0" err="1" smtClean="0"/>
              <a:t>arg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80"/>
                </a:solidFill>
              </a:rPr>
              <a:t>in </a:t>
            </a:r>
            <a:r>
              <a:rPr lang="en-US" sz="2000" dirty="0" err="1" smtClean="0"/>
              <a:t>args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00FF"/>
                </a:solidFill>
              </a:rPr>
              <a:t>1</a:t>
            </a:r>
            <a:r>
              <a:rPr lang="en-US" sz="2000" dirty="0" smtClean="0"/>
              <a:t>:]: 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000080"/>
                </a:solidFill>
              </a:rPr>
              <a:t>if </a:t>
            </a:r>
            <a:r>
              <a:rPr lang="en-US" sz="2000" dirty="0" smtClean="0"/>
              <a:t>test(</a:t>
            </a:r>
            <a:r>
              <a:rPr lang="en-US" sz="2000" dirty="0" err="1" smtClean="0"/>
              <a:t>arg</a:t>
            </a:r>
            <a:r>
              <a:rPr lang="en-US" sz="2000" dirty="0" smtClean="0"/>
              <a:t>, res): </a:t>
            </a:r>
            <a:br>
              <a:rPr lang="en-US" sz="2000" dirty="0" smtClean="0"/>
            </a:br>
            <a:r>
              <a:rPr lang="en-US" sz="2000" dirty="0" smtClean="0"/>
              <a:t>        res = </a:t>
            </a:r>
            <a:r>
              <a:rPr lang="en-US" sz="2000" dirty="0" err="1" smtClean="0"/>
              <a:t>arg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rgbClr val="000080"/>
                </a:solidFill>
              </a:rPr>
              <a:t>return </a:t>
            </a:r>
            <a:r>
              <a:rPr lang="en-US" sz="2000" dirty="0" smtClean="0"/>
              <a:t>res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000080"/>
                </a:solidFill>
              </a:rPr>
              <a:t>def </a:t>
            </a:r>
            <a:r>
              <a:rPr lang="en-US" sz="2000" dirty="0" err="1" smtClean="0"/>
              <a:t>lessthan</a:t>
            </a:r>
            <a:r>
              <a:rPr lang="en-US" sz="2000" dirty="0" smtClean="0"/>
              <a:t>(x, y): </a:t>
            </a:r>
            <a:br>
              <a:rPr lang="en-US" sz="2000" dirty="0" smtClean="0"/>
            </a:b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rgbClr val="000080"/>
                </a:solidFill>
              </a:rPr>
              <a:t>return </a:t>
            </a:r>
            <a:r>
              <a:rPr lang="en-US" sz="2000" dirty="0" smtClean="0"/>
              <a:t>x &lt; y </a:t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000080"/>
                </a:solidFill>
              </a:rPr>
              <a:t>def </a:t>
            </a:r>
            <a:r>
              <a:rPr lang="en-US" sz="2000" dirty="0" err="1" smtClean="0"/>
              <a:t>grtrthan</a:t>
            </a:r>
            <a:r>
              <a:rPr lang="en-US" sz="2000" dirty="0" smtClean="0"/>
              <a:t>(x, y): </a:t>
            </a:r>
            <a:br>
              <a:rPr lang="en-US" sz="2000" dirty="0" smtClean="0"/>
            </a:b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rgbClr val="000080"/>
                </a:solidFill>
              </a:rPr>
              <a:t>return </a:t>
            </a:r>
            <a:r>
              <a:rPr lang="en-US" sz="2000" dirty="0" smtClean="0"/>
              <a:t>x &gt; y 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>
                <a:solidFill>
                  <a:srgbClr val="000080"/>
                </a:solidFill>
              </a:rPr>
              <a:t>print</a:t>
            </a:r>
            <a:r>
              <a:rPr lang="en-US" sz="2000" dirty="0" smtClean="0"/>
              <a:t>(</a:t>
            </a:r>
            <a:r>
              <a:rPr lang="en-US" sz="2000" dirty="0" err="1" smtClean="0"/>
              <a:t>minmax</a:t>
            </a:r>
            <a:r>
              <a:rPr lang="en-US" sz="2000" dirty="0" smtClean="0"/>
              <a:t>(</a:t>
            </a:r>
            <a:r>
              <a:rPr lang="en-US" sz="2000" dirty="0" err="1" smtClean="0"/>
              <a:t>lessthan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4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1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5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6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3</a:t>
            </a:r>
            <a:r>
              <a:rPr lang="en-US" sz="2000" dirty="0" smtClean="0"/>
              <a:t>) )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00FF"/>
                </a:solidFill>
              </a:rPr>
              <a:t>1</a:t>
            </a:r>
            <a:br>
              <a:rPr lang="en-US" sz="2000" dirty="0" smtClean="0">
                <a:solidFill>
                  <a:srgbClr val="0000FF"/>
                </a:solidFill>
              </a:rPr>
            </a:br>
            <a:r>
              <a:rPr lang="en-US" sz="2000" dirty="0" smtClean="0">
                <a:solidFill>
                  <a:srgbClr val="000080"/>
                </a:solidFill>
              </a:rPr>
              <a:t>print</a:t>
            </a:r>
            <a:r>
              <a:rPr lang="en-US" sz="2000" dirty="0" smtClean="0"/>
              <a:t>(</a:t>
            </a:r>
            <a:r>
              <a:rPr lang="en-US" sz="2000" dirty="0" err="1" smtClean="0"/>
              <a:t>minmax</a:t>
            </a:r>
            <a:r>
              <a:rPr lang="en-US" sz="2000" dirty="0" smtClean="0"/>
              <a:t>(</a:t>
            </a:r>
            <a:r>
              <a:rPr lang="en-US" sz="2000" dirty="0" err="1" smtClean="0"/>
              <a:t>grtrthan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4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1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5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6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3</a:t>
            </a:r>
            <a:r>
              <a:rPr lang="en-US" sz="2000" dirty="0" smtClean="0"/>
              <a:t>) )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00FF"/>
                </a:solidFill>
              </a:rPr>
              <a:t>6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675000" y="252000"/>
            <a:ext cx="8984160" cy="1091520"/>
          </a:xfrm>
          <a:prstGeom prst="rect">
            <a:avLst/>
          </a:prstGeom>
          <a:noFill/>
          <a:ln>
            <a:noFill/>
          </a:ln>
        </p:spPr>
        <p:txBody>
          <a:bodyPr lIns="100770" tIns="50384" rIns="100770" bIns="50384" anchor="ctr"/>
          <a:lstStyle/>
          <a:p>
            <a:pPr algn="ctr">
              <a:lnSpc>
                <a:spcPct val="100000"/>
              </a:lnSpc>
            </a:pPr>
            <a:r>
              <a:rPr lang="en-US" sz="4900" dirty="0">
                <a:latin typeface="Tw Cen MT"/>
              </a:rPr>
              <a:t>Lazy loading - </a:t>
            </a:r>
            <a:r>
              <a:rPr lang="en-US" sz="4900" dirty="0" err="1">
                <a:latin typeface="Tw Cen MT"/>
              </a:rPr>
              <a:t>Iterator</a:t>
            </a:r>
            <a:endParaRPr dirty="0"/>
          </a:p>
        </p:txBody>
      </p:sp>
      <p:sp>
        <p:nvSpPr>
          <p:cNvPr id="302" name="CustomShape 2"/>
          <p:cNvSpPr/>
          <p:nvPr/>
        </p:nvSpPr>
        <p:spPr>
          <a:xfrm>
            <a:off x="-360" y="1402920"/>
            <a:ext cx="586800" cy="268920"/>
          </a:xfrm>
          <a:prstGeom prst="rect">
            <a:avLst/>
          </a:prstGeom>
          <a:noFill/>
          <a:ln>
            <a:noFill/>
          </a:ln>
        </p:spPr>
        <p:txBody>
          <a:bodyPr lIns="100770" tIns="50384" rIns="100770" bIns="50384" anchor="ctr"/>
          <a:lstStyle/>
          <a:p>
            <a:pPr>
              <a:lnSpc>
                <a:spcPct val="100000"/>
              </a:lnSpc>
            </a:pPr>
            <a:fld id="{AEC2EC59-39D4-4C9D-8382-99F9EFCB4DEB}" type="slidenum">
              <a:rPr lang="en-US" sz="1500" b="1">
                <a:solidFill>
                  <a:srgbClr val="FFFFFF"/>
                </a:solidFill>
                <a:latin typeface="Tw Cen MT"/>
              </a:rPr>
              <a:pPr>
                <a:lnSpc>
                  <a:spcPct val="100000"/>
                </a:lnSpc>
              </a:pPr>
              <a:t>19</a:t>
            </a:fld>
            <a:endParaRPr dirty="0"/>
          </a:p>
        </p:txBody>
      </p:sp>
      <p:sp>
        <p:nvSpPr>
          <p:cNvPr id="303" name="CustomShape 3"/>
          <p:cNvSpPr/>
          <p:nvPr/>
        </p:nvSpPr>
        <p:spPr>
          <a:xfrm>
            <a:off x="675000" y="1764360"/>
            <a:ext cx="8984160" cy="4956480"/>
          </a:xfrm>
          <a:prstGeom prst="rect">
            <a:avLst/>
          </a:prstGeom>
          <a:noFill/>
          <a:ln>
            <a:noFill/>
          </a:ln>
        </p:spPr>
        <p:txBody>
          <a:bodyPr lIns="100770" tIns="50384" rIns="100770" bIns="50384"/>
          <a:lstStyle/>
          <a:p>
            <a:endParaRPr dirty="0"/>
          </a:p>
          <a:p>
            <a:endParaRPr dirty="0" smtClean="0"/>
          </a:p>
          <a:p>
            <a:r>
              <a:rPr lang="en-US" sz="2400" b="1" dirty="0" smtClean="0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lang="en-US" sz="2400" dirty="0" err="1" smtClean="0">
                <a:latin typeface="DejaVu Sans Mono"/>
                <a:ea typeface="DejaVu Sans Mono"/>
              </a:rPr>
              <a:t>read_in_chunks</a:t>
            </a:r>
            <a:r>
              <a:rPr lang="en-US" sz="2400" dirty="0" smtClean="0">
                <a:latin typeface="DejaVu Sans Mono"/>
                <a:ea typeface="DejaVu Sans Mono"/>
              </a:rPr>
              <a:t>(</a:t>
            </a:r>
            <a:r>
              <a:rPr lang="en-US" sz="2400" dirty="0" err="1" smtClean="0">
                <a:latin typeface="DejaVu Sans Mono"/>
                <a:ea typeface="DejaVu Sans Mono"/>
              </a:rPr>
              <a:t>file_object</a:t>
            </a:r>
            <a:r>
              <a:rPr lang="en-US" sz="2400" dirty="0" smtClean="0">
                <a:latin typeface="DejaVu Sans Mono"/>
                <a:ea typeface="DejaVu Sans Mono"/>
              </a:rPr>
              <a:t>, </a:t>
            </a:r>
            <a:r>
              <a:rPr lang="en-US" sz="2400" dirty="0" err="1" smtClean="0">
                <a:latin typeface="DejaVu Sans Mono"/>
                <a:ea typeface="DejaVu Sans Mono"/>
              </a:rPr>
              <a:t>chunk_size</a:t>
            </a:r>
            <a:r>
              <a:rPr lang="en-US" sz="2400" dirty="0" smtClean="0">
                <a:latin typeface="DejaVu Sans Mono"/>
                <a:ea typeface="DejaVu Sans Mono"/>
              </a:rPr>
              <a:t>=1024):</a:t>
            </a:r>
            <a:endParaRPr lang="en-US" sz="2400" dirty="0" smtClean="0"/>
          </a:p>
          <a:p>
            <a:endParaRPr lang="en-US" sz="2400" b="1" dirty="0" smtClean="0">
              <a:solidFill>
                <a:srgbClr val="000000"/>
              </a:solidFill>
              <a:latin typeface="DejaVu Sans Mono"/>
              <a:ea typeface="DejaVu Sans Mono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latin typeface="DejaVu Sans Mono"/>
                <a:ea typeface="DejaVu Sans Mono"/>
              </a:rPr>
              <a:t>	def </a:t>
            </a:r>
            <a:r>
              <a:rPr lang="en-US" sz="2400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read1k():</a:t>
            </a:r>
            <a:endParaRPr sz="2400" dirty="0" smtClean="0"/>
          </a:p>
          <a:p>
            <a:r>
              <a:rPr lang="en-US" sz="2400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   		 </a:t>
            </a:r>
            <a:r>
              <a:rPr lang="en-US" sz="2400" b="1" dirty="0" smtClean="0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2400" dirty="0" err="1" smtClean="0">
                <a:latin typeface="DejaVu Sans Mono"/>
                <a:ea typeface="DejaVu Sans Mono"/>
              </a:rPr>
              <a:t>file_object</a:t>
            </a:r>
            <a:r>
              <a:rPr lang="en-US" sz="2400" dirty="0" err="1" smtClean="0">
                <a:solidFill>
                  <a:srgbClr val="000000"/>
                </a:solidFill>
                <a:latin typeface="DejaVu Sans Mono"/>
                <a:ea typeface="DejaVu Sans Mono"/>
              </a:rPr>
              <a:t>.read</a:t>
            </a:r>
            <a:r>
              <a:rPr lang="en-US" sz="2400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DejaVu Sans Mono"/>
                <a:ea typeface="DejaVu Sans Mono"/>
              </a:rPr>
              <a:t>chunk_size</a:t>
            </a:r>
            <a:r>
              <a:rPr lang="en-US" sz="2400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endParaRPr sz="2400" dirty="0" smtClean="0"/>
          </a:p>
          <a:p>
            <a:endParaRPr sz="2400" dirty="0"/>
          </a:p>
          <a:p>
            <a:r>
              <a:rPr lang="en-US" sz="2400" b="1" dirty="0" smtClean="0">
                <a:solidFill>
                  <a:srgbClr val="000080"/>
                </a:solidFill>
                <a:latin typeface="DejaVu Sans Mono"/>
                <a:ea typeface="DejaVu Sans Mono"/>
              </a:rPr>
              <a:t>	for </a:t>
            </a:r>
            <a:r>
              <a:rPr lang="en-US" sz="2400" dirty="0">
                <a:solidFill>
                  <a:srgbClr val="000000"/>
                </a:solidFill>
                <a:latin typeface="DejaVu Sans Mono"/>
                <a:ea typeface="DejaVu Sans Mono"/>
              </a:rPr>
              <a:t>piece </a:t>
            </a:r>
            <a:r>
              <a:rPr lang="en-US" sz="2400" b="1" dirty="0">
                <a:solidFill>
                  <a:srgbClr val="000080"/>
                </a:solidFill>
                <a:latin typeface="DejaVu Sans Mono"/>
                <a:ea typeface="DejaVu Sans Mono"/>
              </a:rPr>
              <a:t>in </a:t>
            </a:r>
            <a:r>
              <a:rPr lang="en-US" sz="2400" dirty="0" err="1">
                <a:solidFill>
                  <a:srgbClr val="000080"/>
                </a:solidFill>
                <a:latin typeface="DejaVu Sans Mono"/>
                <a:ea typeface="DejaVu Sans Mono"/>
              </a:rPr>
              <a:t>iter</a:t>
            </a:r>
            <a:r>
              <a:rPr lang="en-US" sz="2400" dirty="0">
                <a:solidFill>
                  <a:srgbClr val="000000"/>
                </a:solidFill>
                <a:latin typeface="DejaVu Sans Mono"/>
                <a:ea typeface="DejaVu Sans Mono"/>
              </a:rPr>
              <a:t>(read1k, </a:t>
            </a:r>
            <a:r>
              <a:rPr lang="en-US" sz="2400" b="1" dirty="0">
                <a:solidFill>
                  <a:srgbClr val="008080"/>
                </a:solidFill>
                <a:latin typeface="DejaVu Sans Mono"/>
                <a:ea typeface="DejaVu Sans Mono"/>
              </a:rPr>
              <a:t>''</a:t>
            </a:r>
            <a:r>
              <a:rPr lang="en-US" sz="2400" dirty="0">
                <a:solidFill>
                  <a:srgbClr val="000000"/>
                </a:solidFill>
                <a:latin typeface="DejaVu Sans Mono"/>
                <a:ea typeface="DejaVu Sans Mono"/>
              </a:rPr>
              <a:t>):</a:t>
            </a:r>
            <a:endParaRPr sz="2400" dirty="0"/>
          </a:p>
          <a:p>
            <a:r>
              <a:rPr lang="en-US" sz="2400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DejaVu Sans Mono"/>
                <a:ea typeface="DejaVu Sans Mono"/>
              </a:rPr>
              <a:t>process_data</a:t>
            </a:r>
            <a:r>
              <a:rPr lang="en-US" sz="2400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(piece)</a:t>
            </a:r>
          </a:p>
          <a:p>
            <a:endParaRPr lang="en-US" sz="2400" dirty="0">
              <a:solidFill>
                <a:srgbClr val="000000"/>
              </a:solidFill>
              <a:latin typeface="DejaVu Sans Mono"/>
              <a:ea typeface="DejaVu Sans Mono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f = </a:t>
            </a:r>
            <a:r>
              <a:rPr lang="en-US" sz="2400" b="1" dirty="0" smtClean="0">
                <a:solidFill>
                  <a:srgbClr val="000080"/>
                </a:solidFill>
                <a:latin typeface="DejaVu Sans Mono"/>
                <a:ea typeface="DejaVu Sans Mono"/>
              </a:rPr>
              <a:t>open</a:t>
            </a:r>
            <a:r>
              <a:rPr lang="en-US" sz="2400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('really_big_file.dat')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DejaVu Sans Mono"/>
                <a:ea typeface="DejaVu Sans Mono"/>
              </a:rPr>
              <a:t>read_in</a:t>
            </a:r>
            <a:r>
              <a:rPr lang="en-US" sz="2400" dirty="0" err="1" smtClean="0">
                <a:solidFill>
                  <a:srgbClr val="000000"/>
                </a:solidFill>
                <a:latin typeface="DejaVu Sans Mono"/>
                <a:ea typeface="DejaVu Sans Mono"/>
              </a:rPr>
              <a:t>_chunks</a:t>
            </a:r>
            <a:r>
              <a:rPr lang="en-US" sz="2400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(f)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675000" y="252000"/>
            <a:ext cx="8984160" cy="1091520"/>
          </a:xfrm>
          <a:prstGeom prst="rect">
            <a:avLst/>
          </a:prstGeom>
          <a:noFill/>
          <a:ln>
            <a:noFill/>
          </a:ln>
        </p:spPr>
        <p:txBody>
          <a:bodyPr lIns="100770" tIns="50384" rIns="100770" bIns="50384" anchor="ctr"/>
          <a:lstStyle/>
          <a:p>
            <a:pPr>
              <a:lnSpc>
                <a:spcPct val="100000"/>
              </a:lnSpc>
            </a:pPr>
            <a:r>
              <a:rPr lang="en-US" sz="4900" dirty="0">
                <a:solidFill>
                  <a:srgbClr val="775F55"/>
                </a:solidFill>
                <a:latin typeface="Tw Cen MT"/>
              </a:rPr>
              <a:t>What will we cover today?</a:t>
            </a:r>
            <a:endParaRPr dirty="0"/>
          </a:p>
        </p:txBody>
      </p:sp>
      <p:sp>
        <p:nvSpPr>
          <p:cNvPr id="246" name="CustomShape 2"/>
          <p:cNvSpPr/>
          <p:nvPr/>
        </p:nvSpPr>
        <p:spPr>
          <a:xfrm>
            <a:off x="675000" y="1764360"/>
            <a:ext cx="8984160" cy="5191920"/>
          </a:xfrm>
          <a:prstGeom prst="rect">
            <a:avLst/>
          </a:prstGeom>
          <a:noFill/>
          <a:ln>
            <a:noFill/>
          </a:ln>
        </p:spPr>
        <p:txBody>
          <a:bodyPr lIns="100770" tIns="50384" rIns="100770" bIns="50384"/>
          <a:lstStyle/>
          <a:p>
            <a:pPr marL="514191" indent="-514191">
              <a:buSzPct val="60000"/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w Cen MT"/>
              </a:rPr>
              <a:t>Generator </a:t>
            </a:r>
            <a:r>
              <a:rPr lang="en-US" sz="3200" dirty="0">
                <a:solidFill>
                  <a:srgbClr val="000000"/>
                </a:solidFill>
                <a:latin typeface="Tw Cen MT"/>
              </a:rPr>
              <a:t>expression.</a:t>
            </a:r>
            <a:endParaRPr dirty="0"/>
          </a:p>
          <a:p>
            <a:pPr marL="514191" indent="-514191">
              <a:buSzPct val="60000"/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w Cen MT"/>
              </a:rPr>
              <a:t>Anonymous functions.</a:t>
            </a:r>
            <a:endParaRPr dirty="0"/>
          </a:p>
          <a:p>
            <a:pPr marL="514191" indent="-514191">
              <a:buSzPct val="60000"/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w Cen MT"/>
              </a:rPr>
              <a:t>Functional programming</a:t>
            </a:r>
            <a:endParaRPr dirty="0"/>
          </a:p>
          <a:p>
            <a:pPr marL="514191" indent="-514191">
              <a:buSzPct val="60000"/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w Cen MT"/>
              </a:rPr>
              <a:t>Map, Reduce, </a:t>
            </a:r>
            <a:r>
              <a:rPr lang="en-US" sz="3200" dirty="0" smtClean="0">
                <a:solidFill>
                  <a:srgbClr val="000000"/>
                </a:solidFill>
                <a:latin typeface="Tw Cen MT"/>
              </a:rPr>
              <a:t>Filter</a:t>
            </a:r>
            <a:endParaRPr dirty="0"/>
          </a:p>
        </p:txBody>
      </p:sp>
      <p:sp>
        <p:nvSpPr>
          <p:cNvPr id="247" name="CustomShape 3"/>
          <p:cNvSpPr/>
          <p:nvPr/>
        </p:nvSpPr>
        <p:spPr>
          <a:xfrm>
            <a:off x="-360" y="1402920"/>
            <a:ext cx="586800" cy="268920"/>
          </a:xfrm>
          <a:prstGeom prst="rect">
            <a:avLst/>
          </a:prstGeom>
          <a:noFill/>
          <a:ln>
            <a:noFill/>
          </a:ln>
        </p:spPr>
        <p:txBody>
          <a:bodyPr lIns="100770" tIns="50384" rIns="100770" bIns="50384" anchor="ctr"/>
          <a:lstStyle/>
          <a:p>
            <a:pPr>
              <a:lnSpc>
                <a:spcPct val="100000"/>
              </a:lnSpc>
            </a:pPr>
            <a:fld id="{E66F66CB-C662-4F13-B8D5-92F2A796A290}" type="slidenum">
              <a:rPr lang="en-US" sz="1500" b="1">
                <a:solidFill>
                  <a:srgbClr val="FFFFFF"/>
                </a:solidFill>
                <a:latin typeface="Tw Cen MT"/>
              </a:rPr>
              <a:pPr>
                <a:lnSpc>
                  <a:spcPct val="100000"/>
                </a:lnSpc>
              </a:pPr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Newton-</a:t>
            </a:r>
            <a:r>
              <a:rPr lang="en-US" sz="4000" dirty="0" err="1"/>
              <a:t>Raphson</a:t>
            </a:r>
            <a:r>
              <a:rPr lang="en-US" sz="4000" dirty="0"/>
              <a:t> </a:t>
            </a:r>
            <a:r>
              <a:rPr lang="en-US" sz="4000" dirty="0" smtClean="0"/>
              <a:t>method</a:t>
            </a:r>
            <a:endParaRPr lang="en-US" sz="4000" dirty="0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6886261" y="3445298"/>
          <a:ext cx="2377649" cy="1003129"/>
        </p:xfrm>
        <a:graphic>
          <a:graphicData uri="http://schemas.openxmlformats.org/presentationml/2006/ole">
            <p:oleObj spid="_x0000_s3074" name="Equation" r:id="rId3" imgW="1028520" imgH="431640" progId="Equation.3">
              <p:embed/>
            </p:oleObj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839788" y="1764665"/>
          <a:ext cx="5621328" cy="5441050"/>
        </p:xfrm>
        <a:graphic>
          <a:graphicData uri="http://schemas.openxmlformats.org/presentationml/2006/ole">
            <p:oleObj spid="_x0000_s3075" name="Picture" r:id="rId4" imgW="3486240" imgH="3371760" progId="Word.Picture.8">
              <p:embed/>
            </p:oleObj>
          </a:graphicData>
        </a:graphic>
      </p:graphicFrame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503872" y="6722537"/>
            <a:ext cx="9237663" cy="47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61" tIns="50382" rIns="100761" bIns="50382">
            <a:spAutoFit/>
          </a:bodyPr>
          <a:lstStyle/>
          <a:p>
            <a:pPr algn="l"/>
            <a:r>
              <a:rPr lang="en-US" sz="2400" b="1" dirty="0"/>
              <a:t>Figure 1 </a:t>
            </a:r>
            <a:r>
              <a:rPr lang="en-US" sz="2400" dirty="0"/>
              <a:t>Geometrical illustration of the Newton-</a:t>
            </a:r>
            <a:r>
              <a:rPr lang="en-US" sz="2400" dirty="0" err="1"/>
              <a:t>Raphson</a:t>
            </a:r>
            <a:r>
              <a:rPr lang="en-US" sz="2400" dirty="0"/>
              <a:t> method.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878512" y="7223226"/>
            <a:ext cx="4198938" cy="339628"/>
          </a:xfrm>
          <a:prstGeom prst="rect">
            <a:avLst/>
          </a:prstGeom>
        </p:spPr>
        <p:txBody>
          <a:bodyPr lIns="100761" tIns="50382" rIns="100761" bIns="50382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http://numericalmethods.eng.usf.edu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Newton-</a:t>
            </a:r>
            <a:r>
              <a:rPr lang="en-US" sz="4000" dirty="0" err="1" smtClean="0"/>
              <a:t>Raphson</a:t>
            </a:r>
            <a:r>
              <a:rPr lang="en-US" sz="4000" dirty="0" smtClean="0"/>
              <a:t> method</a:t>
            </a:r>
            <a:endParaRPr lang="en-US" sz="4000" dirty="0"/>
          </a:p>
        </p:txBody>
      </p:sp>
      <p:sp>
        <p:nvSpPr>
          <p:cNvPr id="2056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3" y="7310442"/>
            <a:ext cx="2100263" cy="252411"/>
          </a:xfrm>
          <a:prstGeom prst="rect">
            <a:avLst/>
          </a:prstGeom>
          <a:noFill/>
        </p:spPr>
        <p:txBody>
          <a:bodyPr lIns="100761" tIns="50382" rIns="100761" bIns="50382"/>
          <a:lstStyle/>
          <a:p>
            <a:fld id="{C539A87D-12FD-4436-88EE-04387519BEA7}" type="slidenum">
              <a:rPr lang="en-US" smtClean="0"/>
              <a:pPr/>
              <a:t>21</a:t>
            </a:fld>
            <a:endParaRPr lang="en-US" smtClean="0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671830" y="1512570"/>
          <a:ext cx="5626576" cy="5444552"/>
        </p:xfrm>
        <a:graphic>
          <a:graphicData uri="http://schemas.openxmlformats.org/presentationml/2006/ole">
            <p:oleObj spid="_x0000_s2050" name="Picture" r:id="rId4" imgW="3486240" imgH="3371760" progId="Word.Picture.8">
              <p:embed/>
            </p:oleObj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6994734" y="5476064"/>
          <a:ext cx="2384647" cy="996126"/>
        </p:xfrm>
        <a:graphic>
          <a:graphicData uri="http://schemas.openxmlformats.org/presentationml/2006/ole">
            <p:oleObj spid="_x0000_s2051" name="Equation" r:id="rId5" imgW="1041120" imgH="431640" progId="Equation.3">
              <p:embed/>
            </p:oleObj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6625578" y="4131557"/>
          <a:ext cx="2451129" cy="1022385"/>
        </p:xfrm>
        <a:graphic>
          <a:graphicData uri="http://schemas.openxmlformats.org/presentationml/2006/ole">
            <p:oleObj spid="_x0000_s2052" name="Equation" r:id="rId6" imgW="1041120" imgH="431640" progId="Equation.3">
              <p:embed/>
            </p:oleObj>
          </a:graphicData>
        </a:graphic>
      </p:graphicFrame>
      <p:graphicFrame>
        <p:nvGraphicFramePr>
          <p:cNvPr id="2053" name="Object 6"/>
          <p:cNvGraphicFramePr>
            <a:graphicFrameLocks noChangeAspect="1"/>
          </p:cNvGraphicFramePr>
          <p:nvPr/>
        </p:nvGraphicFramePr>
        <p:xfrm>
          <a:off x="6896756" y="3025144"/>
          <a:ext cx="1744309" cy="817559"/>
        </p:xfrm>
        <a:graphic>
          <a:graphicData uri="http://schemas.openxmlformats.org/presentationml/2006/ole">
            <p:oleObj spid="_x0000_s2053" name="Equation" r:id="rId7" imgW="838080" imgH="393480" progId="Equation.3">
              <p:embed/>
            </p:oleObj>
          </a:graphicData>
        </a:graphic>
      </p:graphicFrame>
      <p:sp>
        <p:nvSpPr>
          <p:cNvPr id="2055" name="TextBox 6"/>
          <p:cNvSpPr txBox="1">
            <a:spLocks noChangeArrowheads="1"/>
          </p:cNvSpPr>
          <p:nvPr/>
        </p:nvSpPr>
        <p:spPr bwMode="auto">
          <a:xfrm>
            <a:off x="503872" y="6722537"/>
            <a:ext cx="9237663" cy="47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61" tIns="50382" rIns="100761" bIns="50382">
            <a:spAutoFit/>
          </a:bodyPr>
          <a:lstStyle/>
          <a:p>
            <a:pPr algn="l"/>
            <a:r>
              <a:rPr lang="en-US" sz="2400" b="1" dirty="0"/>
              <a:t>Figure 2 </a:t>
            </a:r>
            <a:r>
              <a:rPr lang="en-US" sz="2400" dirty="0"/>
              <a:t>Derivation of the Newton-</a:t>
            </a:r>
            <a:r>
              <a:rPr lang="en-US" sz="2400" dirty="0" err="1"/>
              <a:t>Raphson</a:t>
            </a:r>
            <a:r>
              <a:rPr lang="en-US" sz="2400" dirty="0"/>
              <a:t> method.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5878512" y="7223226"/>
            <a:ext cx="4198938" cy="339628"/>
          </a:xfrm>
          <a:prstGeom prst="rect">
            <a:avLst/>
          </a:prstGeom>
        </p:spPr>
        <p:txBody>
          <a:bodyPr lIns="100761" tIns="50382" rIns="100761" bIns="50382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http://numericalmethods.eng.usf.edu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503640" y="301320"/>
            <a:ext cx="90673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Newton's method</a:t>
            </a:r>
            <a:endParaRPr dirty="0"/>
          </a:p>
        </p:txBody>
      </p:sp>
      <p:sp>
        <p:nvSpPr>
          <p:cNvPr id="336" name="CustomShape 2"/>
          <p:cNvSpPr/>
          <p:nvPr/>
        </p:nvSpPr>
        <p:spPr>
          <a:xfrm>
            <a:off x="590040" y="1917720"/>
            <a:ext cx="7540200" cy="521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89973" tIns="44986" rIns="89973" bIns="44986" anchor="ctr"/>
          <a:lstStyle/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def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derivative(f, x, h):</a:t>
            </a:r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deriv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(f(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x+h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)-f(x-h))/(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*h)</a:t>
            </a:r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return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deriv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def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solve(f, x0, h):</a:t>
            </a:r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xn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x0</a:t>
            </a:r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prev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x0+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10</a:t>
            </a:r>
            <a:endParaRPr lang="en-US" dirty="0" smtClean="0"/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while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80"/>
                </a:solidFill>
                <a:latin typeface="Courier New"/>
              </a:rPr>
              <a:t>abs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xn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prev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 &gt; h):</a:t>
            </a:r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prev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xn</a:t>
            </a:r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xn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</a:t>
            </a:r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xn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xn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- (f(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xn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))/derivative(f,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xn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 h)</a:t>
            </a:r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return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xn</a:t>
            </a:r>
            <a:endParaRPr lang="en-US" dirty="0" smtClean="0"/>
          </a:p>
          <a:p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80"/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(solve(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lambda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x:x**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+x-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0.01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))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DejaVu Sans"/>
              </a:rPr>
              <a:t>0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DejaVu Sans"/>
              </a:rPr>
              <a:t>0.9999999999999991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DejaVu Sans"/>
              </a:rPr>
              <a:t>0.666666666666667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DejaVu Sans"/>
              </a:rPr>
              <a:t>0.6190476190476192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DejaVu Sans"/>
              </a:rPr>
              <a:t>0.6180344478216818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503280" y="3"/>
            <a:ext cx="9067680" cy="125964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FFFFFF"/>
                </a:solidFill>
                <a:latin typeface="Tahoma"/>
                <a:ea typeface="DejaVu Sans"/>
              </a:rPr>
              <a:t>Map</a:t>
            </a:r>
            <a:endParaRPr dirty="0"/>
          </a:p>
        </p:txBody>
      </p:sp>
      <p:sp>
        <p:nvSpPr>
          <p:cNvPr id="338" name="CustomShape 2"/>
          <p:cNvSpPr/>
          <p:nvPr/>
        </p:nvSpPr>
        <p:spPr>
          <a:xfrm>
            <a:off x="163080" y="2104200"/>
            <a:ext cx="9571680" cy="520920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/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Tahoma"/>
                <a:ea typeface="DejaVu Sans"/>
              </a:rPr>
              <a:t>		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map(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Courier New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Courier New"/>
              </a:rPr>
              <a:t>sequence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  <a:ea typeface="Courier New"/>
              </a:rPr>
              <a:t>Map applies </a:t>
            </a:r>
            <a:r>
              <a:rPr lang="en-US" sz="2800" b="1" dirty="0">
                <a:solidFill>
                  <a:srgbClr val="000000"/>
                </a:solidFill>
                <a:latin typeface="Tahoma"/>
                <a:ea typeface="Courier New"/>
              </a:rPr>
              <a:t>function 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Courier New"/>
              </a:rPr>
              <a:t>to each element of </a:t>
            </a:r>
            <a:r>
              <a:rPr lang="en-US" sz="2800" b="1" dirty="0">
                <a:solidFill>
                  <a:srgbClr val="000000"/>
                </a:solidFill>
                <a:latin typeface="Tahoma"/>
                <a:ea typeface="Courier New"/>
              </a:rPr>
              <a:t>sequence 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Courier New"/>
              </a:rPr>
              <a:t>and creates a </a:t>
            </a:r>
            <a:r>
              <a:rPr lang="en-US" sz="2800" dirty="0" err="1" smtClean="0">
                <a:solidFill>
                  <a:srgbClr val="000000"/>
                </a:solidFill>
                <a:latin typeface="Tahoma"/>
                <a:ea typeface="Courier New"/>
              </a:rPr>
              <a:t>iterable</a:t>
            </a:r>
            <a:r>
              <a:rPr lang="en-US" sz="2800" dirty="0" smtClean="0">
                <a:solidFill>
                  <a:srgbClr val="000000"/>
                </a:solidFill>
                <a:latin typeface="Tahoma"/>
                <a:ea typeface="Courier New"/>
              </a:rPr>
              <a:t> object 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Courier New"/>
              </a:rPr>
              <a:t>of the results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  <a:ea typeface="Courier New"/>
              </a:rPr>
              <a:t>You can optionally provide more </a:t>
            </a:r>
            <a:r>
              <a:rPr lang="en-US" sz="2800" dirty="0" err="1">
                <a:solidFill>
                  <a:srgbClr val="000000"/>
                </a:solidFill>
                <a:latin typeface="Tahoma"/>
                <a:ea typeface="Courier New"/>
              </a:rPr>
              <a:t>iterables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Courier New"/>
              </a:rPr>
              <a:t> as parameters to map and it will place </a:t>
            </a:r>
            <a:r>
              <a:rPr lang="en-US" sz="2800" dirty="0" err="1">
                <a:solidFill>
                  <a:srgbClr val="000000"/>
                </a:solidFill>
                <a:latin typeface="Tahoma"/>
                <a:ea typeface="Courier New"/>
              </a:rPr>
              <a:t>tuples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Courier New"/>
              </a:rPr>
              <a:t> in the result list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  <a:ea typeface="Courier New"/>
              </a:rPr>
              <a:t>Map returns an </a:t>
            </a:r>
            <a:r>
              <a:rPr lang="en-US" sz="2800" dirty="0" err="1">
                <a:solidFill>
                  <a:srgbClr val="000000"/>
                </a:solidFill>
                <a:latin typeface="Tahoma"/>
                <a:ea typeface="Courier New"/>
              </a:rPr>
              <a:t>iterator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Courier New"/>
              </a:rPr>
              <a:t> which can be cast to list</a:t>
            </a:r>
            <a:endParaRPr dirty="0"/>
          </a:p>
        </p:txBody>
      </p:sp>
      <p:sp>
        <p:nvSpPr>
          <p:cNvPr id="339" name="CustomShape 3"/>
          <p:cNvSpPr/>
          <p:nvPr/>
        </p:nvSpPr>
        <p:spPr>
          <a:xfrm>
            <a:off x="755643" y="252003"/>
            <a:ext cx="8563680" cy="1007640"/>
          </a:xfrm>
          <a:prstGeom prst="rect">
            <a:avLst/>
          </a:prstGeom>
          <a:noFill/>
          <a:ln>
            <a:noFill/>
          </a:ln>
        </p:spPr>
        <p:txBody>
          <a:bodyPr lIns="92130" tIns="46066" rIns="92130" bIns="46066" anchor="ctr"/>
          <a:lstStyle/>
          <a:p>
            <a:pPr algn="ctr">
              <a:lnSpc>
                <a:spcPct val="100000"/>
              </a:lnSpc>
            </a:pPr>
            <a:r>
              <a:rPr lang="en-US" sz="6700" dirty="0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503280" y="3"/>
            <a:ext cx="9067680" cy="125964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FFFFFF"/>
                </a:solidFill>
                <a:latin typeface="Tahoma"/>
                <a:ea typeface="DejaVu Sans"/>
              </a:rPr>
              <a:t>Map Problem</a:t>
            </a:r>
            <a:endParaRPr dirty="0"/>
          </a:p>
        </p:txBody>
      </p:sp>
      <p:sp>
        <p:nvSpPr>
          <p:cNvPr id="341" name="CustomShape 2"/>
          <p:cNvSpPr/>
          <p:nvPr/>
        </p:nvSpPr>
        <p:spPr>
          <a:xfrm>
            <a:off x="193683" y="1722960"/>
            <a:ext cx="9739440" cy="537660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  <a:ea typeface="Courier New"/>
              </a:rPr>
              <a:t>Goal: given a list of three dimensional points in the form of </a:t>
            </a:r>
            <a:r>
              <a:rPr lang="en-US" sz="2400" dirty="0" err="1">
                <a:solidFill>
                  <a:srgbClr val="000000"/>
                </a:solidFill>
                <a:latin typeface="Tahoma"/>
                <a:ea typeface="Courier New"/>
              </a:rPr>
              <a:t>tuples</a:t>
            </a:r>
            <a:r>
              <a:rPr lang="en-US" sz="2400" dirty="0">
                <a:solidFill>
                  <a:srgbClr val="000000"/>
                </a:solidFill>
                <a:latin typeface="Tahoma"/>
                <a:ea typeface="Courier New"/>
              </a:rPr>
              <a:t>, create a new list consisting of the distances of each point from the origin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  <a:ea typeface="Tahoma"/>
              </a:rPr>
              <a:t>e.g., points = [(2, 1, 3), (5, 7, -3), (2, 4, 0), (9, 6, 8)]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  <a:ea typeface="Courier New"/>
              </a:rPr>
              <a:t>- distance(x, y, z) = </a:t>
            </a:r>
            <a:r>
              <a:rPr lang="en-US" sz="2400" dirty="0" err="1">
                <a:solidFill>
                  <a:srgbClr val="000000"/>
                </a:solidFill>
                <a:latin typeface="Tahoma"/>
                <a:ea typeface="Courier New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Tahoma"/>
                <a:ea typeface="Courier New"/>
              </a:rPr>
              <a:t>(x**2 + y**2 + z**2)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  <a:ea typeface="Courier New"/>
              </a:rPr>
              <a:t>- loop through the list and add results to a new list</a:t>
            </a:r>
            <a:endParaRPr dirty="0"/>
          </a:p>
          <a:p>
            <a:pPr>
              <a:lnSpc>
                <a:spcPct val="77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DejaVu Sans"/>
              </a:rPr>
              <a:t>from math import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DejaVu Sans"/>
              </a:rPr>
              <a:t>sqrt</a:t>
            </a:r>
            <a:endParaRPr dirty="0"/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fr-FR" b="1" dirty="0" err="1" smtClean="0">
                <a:solidFill>
                  <a:srgbClr val="000080"/>
                </a:solidFill>
              </a:rPr>
              <a:t>def</a:t>
            </a:r>
            <a:r>
              <a:rPr lang="fr-FR" b="1" dirty="0" smtClean="0">
                <a:solidFill>
                  <a:srgbClr val="000080"/>
                </a:solidFill>
              </a:rPr>
              <a:t> </a:t>
            </a:r>
            <a:r>
              <a:rPr lang="fr-FR" dirty="0" smtClean="0"/>
              <a:t>distance(point) :</a:t>
            </a:r>
            <a:br>
              <a:rPr lang="fr-FR" dirty="0" smtClean="0"/>
            </a:br>
            <a:r>
              <a:rPr lang="fr-FR" dirty="0" smtClean="0"/>
              <a:t>    x, y, z = point</a:t>
            </a:r>
            <a:br>
              <a:rPr lang="fr-FR" dirty="0" smtClean="0"/>
            </a:br>
            <a:r>
              <a:rPr lang="fr-FR" dirty="0" smtClean="0"/>
              <a:t>    </a:t>
            </a:r>
            <a:r>
              <a:rPr lang="fr-FR" b="1" dirty="0" smtClean="0">
                <a:solidFill>
                  <a:srgbClr val="000080"/>
                </a:solidFill>
              </a:rPr>
              <a:t>return </a:t>
            </a:r>
            <a:r>
              <a:rPr lang="fr-FR" dirty="0" err="1" smtClean="0"/>
              <a:t>sqrt</a:t>
            </a:r>
            <a:r>
              <a:rPr lang="fr-FR" dirty="0" smtClean="0"/>
              <a:t>(x**</a:t>
            </a:r>
            <a:r>
              <a:rPr lang="fr-FR" dirty="0" smtClean="0">
                <a:solidFill>
                  <a:srgbClr val="0000FF"/>
                </a:solidFill>
              </a:rPr>
              <a:t>2 </a:t>
            </a:r>
            <a:r>
              <a:rPr lang="fr-FR" dirty="0" smtClean="0"/>
              <a:t>+ y**</a:t>
            </a:r>
            <a:r>
              <a:rPr lang="fr-FR" dirty="0" smtClean="0">
                <a:solidFill>
                  <a:srgbClr val="0000FF"/>
                </a:solidFill>
              </a:rPr>
              <a:t>2 </a:t>
            </a:r>
            <a:r>
              <a:rPr lang="fr-FR" dirty="0" smtClean="0"/>
              <a:t>+ z**</a:t>
            </a:r>
            <a:r>
              <a:rPr lang="fr-FR" dirty="0" smtClean="0">
                <a:solidFill>
                  <a:srgbClr val="0000FF"/>
                </a:solidFill>
              </a:rPr>
              <a:t>2</a:t>
            </a:r>
            <a:r>
              <a:rPr lang="fr-FR" dirty="0" smtClean="0"/>
              <a:t>)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points = [(</a:t>
            </a:r>
            <a:r>
              <a:rPr lang="fr-FR" dirty="0" smtClean="0">
                <a:solidFill>
                  <a:srgbClr val="0000FF"/>
                </a:solidFill>
              </a:rPr>
              <a:t>2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0000FF"/>
                </a:solidFill>
              </a:rPr>
              <a:t>1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0000FF"/>
                </a:solidFill>
              </a:rPr>
              <a:t>3</a:t>
            </a:r>
            <a:r>
              <a:rPr lang="fr-FR" dirty="0" smtClean="0"/>
              <a:t>), (</a:t>
            </a:r>
            <a:r>
              <a:rPr lang="fr-FR" dirty="0" smtClean="0">
                <a:solidFill>
                  <a:srgbClr val="0000FF"/>
                </a:solidFill>
              </a:rPr>
              <a:t>5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0000FF"/>
                </a:solidFill>
              </a:rPr>
              <a:t>7</a:t>
            </a:r>
            <a:r>
              <a:rPr lang="fr-FR" dirty="0" smtClean="0"/>
              <a:t>, -</a:t>
            </a:r>
            <a:r>
              <a:rPr lang="fr-FR" dirty="0" smtClean="0">
                <a:solidFill>
                  <a:srgbClr val="0000FF"/>
                </a:solidFill>
              </a:rPr>
              <a:t>3</a:t>
            </a:r>
            <a:r>
              <a:rPr lang="fr-FR" dirty="0" smtClean="0"/>
              <a:t>), (</a:t>
            </a:r>
            <a:r>
              <a:rPr lang="fr-FR" dirty="0" smtClean="0">
                <a:solidFill>
                  <a:srgbClr val="0000FF"/>
                </a:solidFill>
              </a:rPr>
              <a:t>2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0000FF"/>
                </a:solidFill>
              </a:rPr>
              <a:t>4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0000FF"/>
                </a:solidFill>
              </a:rPr>
              <a:t>0</a:t>
            </a:r>
            <a:r>
              <a:rPr lang="fr-FR" dirty="0" smtClean="0"/>
              <a:t>), (</a:t>
            </a:r>
            <a:r>
              <a:rPr lang="fr-FR" dirty="0" smtClean="0">
                <a:solidFill>
                  <a:srgbClr val="0000FF"/>
                </a:solidFill>
              </a:rPr>
              <a:t>9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0000FF"/>
                </a:solidFill>
              </a:rPr>
              <a:t>6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0000FF"/>
                </a:solidFill>
              </a:rPr>
              <a:t>8</a:t>
            </a:r>
            <a:r>
              <a:rPr lang="fr-FR" dirty="0" smtClean="0"/>
              <a:t>)]</a:t>
            </a:r>
          </a:p>
          <a:p>
            <a:endParaRPr lang="fr-FR" dirty="0"/>
          </a:p>
          <a:p>
            <a:r>
              <a:rPr lang="fr-FR" dirty="0" smtClean="0"/>
              <a:t>distances = </a:t>
            </a:r>
            <a:r>
              <a:rPr lang="fr-FR" dirty="0" err="1" smtClean="0">
                <a:solidFill>
                  <a:srgbClr val="000080"/>
                </a:solidFill>
              </a:rPr>
              <a:t>list</a:t>
            </a:r>
            <a:r>
              <a:rPr lang="fr-FR" dirty="0" smtClean="0"/>
              <a:t>(</a:t>
            </a:r>
            <a:r>
              <a:rPr lang="fr-FR" dirty="0" err="1" smtClean="0">
                <a:solidFill>
                  <a:srgbClr val="000080"/>
                </a:solidFill>
              </a:rPr>
              <a:t>map</a:t>
            </a:r>
            <a:r>
              <a:rPr lang="fr-FR" dirty="0" smtClean="0"/>
              <a:t>(distance, points))</a:t>
            </a:r>
          </a:p>
          <a:p>
            <a:endParaRPr lang="fr-FR" dirty="0"/>
          </a:p>
        </p:txBody>
      </p:sp>
      <p:sp>
        <p:nvSpPr>
          <p:cNvPr id="342" name="CustomShape 3"/>
          <p:cNvSpPr/>
          <p:nvPr/>
        </p:nvSpPr>
        <p:spPr>
          <a:xfrm>
            <a:off x="755643" y="252003"/>
            <a:ext cx="8563680" cy="1007640"/>
          </a:xfrm>
          <a:prstGeom prst="rect">
            <a:avLst/>
          </a:prstGeom>
          <a:noFill/>
          <a:ln>
            <a:noFill/>
          </a:ln>
        </p:spPr>
        <p:txBody>
          <a:bodyPr lIns="92130" tIns="46066" rIns="92130" bIns="46066" anchor="ctr"/>
          <a:lstStyle/>
          <a:p>
            <a:pPr algn="ctr">
              <a:lnSpc>
                <a:spcPct val="100000"/>
              </a:lnSpc>
            </a:pPr>
            <a:r>
              <a:rPr lang="en-US" sz="6700" dirty="0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3640" y="301320"/>
            <a:ext cx="90673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Arial"/>
              </a:rPr>
              <a:t>Generator of linked list</a:t>
            </a:r>
            <a:endParaRPr dirty="0"/>
          </a:p>
        </p:txBody>
      </p:sp>
      <p:sp>
        <p:nvSpPr>
          <p:cNvPr id="344" name="CustomShape 2"/>
          <p:cNvSpPr/>
          <p:nvPr/>
        </p:nvSpPr>
        <p:spPr>
          <a:xfrm>
            <a:off x="315720" y="2561400"/>
            <a:ext cx="906732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b="1">
                <a:solidFill>
                  <a:srgbClr val="000080"/>
                </a:solidFill>
                <a:latin typeface="Arial"/>
              </a:rPr>
              <a:t>class </a:t>
            </a:r>
            <a:r>
              <a:rPr lang="en-US">
                <a:solidFill>
                  <a:srgbClr val="000080"/>
                </a:solidFill>
                <a:latin typeface="Arial"/>
              </a:rPr>
              <a:t>Node:</a:t>
            </a:r>
            <a:endParaRPr/>
          </a:p>
          <a:p>
            <a:r>
              <a:rPr lang="en-US">
                <a:solidFill>
                  <a:srgbClr val="000080"/>
                </a:solidFill>
                <a:latin typeface="Arial"/>
              </a:rPr>
              <a:t>    </a:t>
            </a:r>
            <a:r>
              <a:rPr lang="en-US" b="1">
                <a:solidFill>
                  <a:srgbClr val="000080"/>
                </a:solidFill>
                <a:latin typeface="Arial"/>
              </a:rPr>
              <a:t>def </a:t>
            </a:r>
            <a:r>
              <a:rPr lang="en-US">
                <a:solidFill>
                  <a:srgbClr val="B200B2"/>
                </a:solidFill>
                <a:latin typeface="Arial"/>
              </a:rPr>
              <a:t>__init__(</a:t>
            </a:r>
            <a:r>
              <a:rPr lang="en-US">
                <a:solidFill>
                  <a:srgbClr val="94558D"/>
                </a:solidFill>
                <a:latin typeface="Arial"/>
              </a:rPr>
              <a:t>self, data=</a:t>
            </a:r>
            <a:r>
              <a:rPr lang="en-US" b="1">
                <a:solidFill>
                  <a:srgbClr val="000080"/>
                </a:solidFill>
                <a:latin typeface="Arial"/>
              </a:rPr>
              <a:t>None</a:t>
            </a:r>
            <a:r>
              <a:rPr lang="en-US">
                <a:solidFill>
                  <a:srgbClr val="000080"/>
                </a:solidFill>
                <a:latin typeface="Arial"/>
              </a:rPr>
              <a:t>, next=</a:t>
            </a:r>
            <a:r>
              <a:rPr lang="en-US" b="1">
                <a:solidFill>
                  <a:srgbClr val="000080"/>
                </a:solidFill>
                <a:latin typeface="Arial"/>
              </a:rPr>
              <a:t>None</a:t>
            </a:r>
            <a:r>
              <a:rPr lang="en-US">
                <a:solidFill>
                  <a:srgbClr val="000080"/>
                </a:solidFill>
                <a:latin typeface="Arial"/>
              </a:rPr>
              <a:t>):</a:t>
            </a:r>
            <a:endParaRPr/>
          </a:p>
          <a:p>
            <a:r>
              <a:rPr lang="en-US">
                <a:solidFill>
                  <a:srgbClr val="000080"/>
                </a:solidFill>
                <a:latin typeface="Arial"/>
              </a:rPr>
              <a:t>        </a:t>
            </a:r>
            <a:r>
              <a:rPr lang="en-US">
                <a:solidFill>
                  <a:srgbClr val="94558D"/>
                </a:solidFill>
                <a:latin typeface="Arial"/>
              </a:rPr>
              <a:t>self.__data = data</a:t>
            </a:r>
            <a:endParaRPr/>
          </a:p>
          <a:p>
            <a:r>
              <a:rPr lang="en-US">
                <a:solidFill>
                  <a:srgbClr val="94558D"/>
                </a:solidFill>
                <a:latin typeface="Arial"/>
              </a:rPr>
              <a:t>        self.__next  = next</a:t>
            </a:r>
            <a:endParaRPr/>
          </a:p>
          <a:p>
            <a:endParaRPr/>
          </a:p>
          <a:p>
            <a:r>
              <a:rPr lang="en-US">
                <a:solidFill>
                  <a:srgbClr val="94558D"/>
                </a:solidFill>
                <a:latin typeface="Arial"/>
              </a:rPr>
              <a:t>    </a:t>
            </a:r>
            <a:r>
              <a:rPr lang="en-US" b="1">
                <a:solidFill>
                  <a:srgbClr val="000080"/>
                </a:solidFill>
                <a:latin typeface="Arial"/>
              </a:rPr>
              <a:t>def </a:t>
            </a:r>
            <a:r>
              <a:rPr lang="en-US">
                <a:solidFill>
                  <a:srgbClr val="000080"/>
                </a:solidFill>
                <a:latin typeface="Arial"/>
              </a:rPr>
              <a:t>set_next(</a:t>
            </a:r>
            <a:r>
              <a:rPr lang="en-US">
                <a:solidFill>
                  <a:srgbClr val="94558D"/>
                </a:solidFill>
                <a:latin typeface="Arial"/>
              </a:rPr>
              <a:t>self,next):</a:t>
            </a:r>
            <a:endParaRPr/>
          </a:p>
          <a:p>
            <a:r>
              <a:rPr lang="en-US">
                <a:solidFill>
                  <a:srgbClr val="94558D"/>
                </a:solidFill>
                <a:latin typeface="Arial"/>
              </a:rPr>
              <a:t>         self.__next = next</a:t>
            </a:r>
            <a:endParaRPr/>
          </a:p>
          <a:p>
            <a:endParaRPr/>
          </a:p>
          <a:p>
            <a:r>
              <a:rPr lang="en-US">
                <a:solidFill>
                  <a:srgbClr val="94558D"/>
                </a:solidFill>
                <a:latin typeface="Arial"/>
              </a:rPr>
              <a:t>    </a:t>
            </a:r>
            <a:r>
              <a:rPr lang="en-US" b="1">
                <a:solidFill>
                  <a:srgbClr val="000080"/>
                </a:solidFill>
                <a:latin typeface="Arial"/>
              </a:rPr>
              <a:t>def </a:t>
            </a:r>
            <a:r>
              <a:rPr lang="en-US">
                <a:solidFill>
                  <a:srgbClr val="000080"/>
                </a:solidFill>
                <a:latin typeface="Arial"/>
              </a:rPr>
              <a:t>get_next(</a:t>
            </a:r>
            <a:r>
              <a:rPr lang="en-US">
                <a:solidFill>
                  <a:srgbClr val="94558D"/>
                </a:solidFill>
                <a:latin typeface="Arial"/>
              </a:rPr>
              <a:t>self):</a:t>
            </a:r>
            <a:endParaRPr/>
          </a:p>
          <a:p>
            <a:r>
              <a:rPr lang="en-US">
                <a:solidFill>
                  <a:srgbClr val="94558D"/>
                </a:solidFill>
                <a:latin typeface="Arial"/>
              </a:rPr>
              <a:t>        </a:t>
            </a:r>
            <a:r>
              <a:rPr lang="en-US" b="1">
                <a:solidFill>
                  <a:srgbClr val="000080"/>
                </a:solidFill>
                <a:latin typeface="Arial"/>
              </a:rPr>
              <a:t>return </a:t>
            </a:r>
            <a:r>
              <a:rPr lang="en-US">
                <a:solidFill>
                  <a:srgbClr val="94558D"/>
                </a:solidFill>
                <a:latin typeface="Arial"/>
              </a:rPr>
              <a:t>self.__next</a:t>
            </a:r>
            <a:endParaRPr/>
          </a:p>
          <a:p>
            <a:endParaRPr/>
          </a:p>
          <a:p>
            <a:r>
              <a:rPr lang="en-US">
                <a:solidFill>
                  <a:srgbClr val="94558D"/>
                </a:solidFill>
                <a:latin typeface="Arial"/>
              </a:rPr>
              <a:t>    </a:t>
            </a:r>
            <a:r>
              <a:rPr lang="en-US" b="1">
                <a:solidFill>
                  <a:srgbClr val="000080"/>
                </a:solidFill>
                <a:latin typeface="Arial"/>
              </a:rPr>
              <a:t>def </a:t>
            </a:r>
            <a:r>
              <a:rPr lang="en-US">
                <a:solidFill>
                  <a:srgbClr val="000080"/>
                </a:solidFill>
                <a:latin typeface="Arial"/>
              </a:rPr>
              <a:t>get_data(</a:t>
            </a:r>
            <a:r>
              <a:rPr lang="en-US">
                <a:solidFill>
                  <a:srgbClr val="94558D"/>
                </a:solidFill>
                <a:latin typeface="Arial"/>
              </a:rPr>
              <a:t>self):</a:t>
            </a:r>
            <a:endParaRPr/>
          </a:p>
          <a:p>
            <a:r>
              <a:rPr lang="en-US">
                <a:solidFill>
                  <a:srgbClr val="94558D"/>
                </a:solidFill>
                <a:latin typeface="Arial"/>
              </a:rPr>
              <a:t>        </a:t>
            </a:r>
            <a:r>
              <a:rPr lang="en-US" b="1">
                <a:solidFill>
                  <a:srgbClr val="000080"/>
                </a:solidFill>
                <a:latin typeface="Arial"/>
              </a:rPr>
              <a:t>return </a:t>
            </a:r>
            <a:r>
              <a:rPr lang="en-US">
                <a:solidFill>
                  <a:srgbClr val="94558D"/>
                </a:solidFill>
                <a:latin typeface="Arial"/>
              </a:rPr>
              <a:t>self.__data</a:t>
            </a:r>
            <a:endParaRPr/>
          </a:p>
          <a:p>
            <a:endParaRPr/>
          </a:p>
          <a:p>
            <a:r>
              <a:rPr lang="en-US" b="1">
                <a:solidFill>
                  <a:srgbClr val="000080"/>
                </a:solidFill>
                <a:latin typeface="Arial"/>
              </a:rPr>
              <a:t>class </a:t>
            </a:r>
            <a:r>
              <a:rPr lang="en-US">
                <a:solidFill>
                  <a:srgbClr val="000080"/>
                </a:solidFill>
                <a:latin typeface="Arial"/>
              </a:rPr>
              <a:t>LinkedList:</a:t>
            </a:r>
            <a:endParaRPr/>
          </a:p>
          <a:p>
            <a:r>
              <a:rPr lang="en-US">
                <a:solidFill>
                  <a:srgbClr val="000080"/>
                </a:solidFill>
                <a:latin typeface="Arial"/>
              </a:rPr>
              <a:t>    </a:t>
            </a:r>
            <a:r>
              <a:rPr lang="en-US" b="1">
                <a:solidFill>
                  <a:srgbClr val="000080"/>
                </a:solidFill>
                <a:latin typeface="Arial"/>
              </a:rPr>
              <a:t>def </a:t>
            </a:r>
            <a:r>
              <a:rPr lang="en-US">
                <a:solidFill>
                  <a:srgbClr val="B200B2"/>
                </a:solidFill>
                <a:latin typeface="Arial"/>
              </a:rPr>
              <a:t>__init__(</a:t>
            </a:r>
            <a:r>
              <a:rPr lang="en-US">
                <a:solidFill>
                  <a:srgbClr val="94558D"/>
                </a:solidFill>
                <a:latin typeface="Arial"/>
              </a:rPr>
              <a:t>self, head):</a:t>
            </a:r>
            <a:endParaRPr/>
          </a:p>
          <a:p>
            <a:r>
              <a:rPr lang="en-US">
                <a:solidFill>
                  <a:srgbClr val="94558D"/>
                </a:solidFill>
                <a:latin typeface="Arial"/>
              </a:rPr>
              <a:t>        self.__head = head</a:t>
            </a:r>
            <a:endParaRPr/>
          </a:p>
          <a:p>
            <a:endParaRPr/>
          </a:p>
          <a:p>
            <a:r>
              <a:rPr lang="en-US">
                <a:solidFill>
                  <a:srgbClr val="94558D"/>
                </a:solidFill>
                <a:latin typeface="Arial"/>
              </a:rPr>
              <a:t>    </a:t>
            </a:r>
            <a:r>
              <a:rPr lang="en-US" b="1">
                <a:solidFill>
                  <a:srgbClr val="000080"/>
                </a:solidFill>
                <a:latin typeface="Arial"/>
              </a:rPr>
              <a:t>def </a:t>
            </a:r>
            <a:r>
              <a:rPr lang="en-US">
                <a:solidFill>
                  <a:srgbClr val="000080"/>
                </a:solidFill>
                <a:latin typeface="Arial"/>
              </a:rPr>
              <a:t>get_head(</a:t>
            </a:r>
            <a:r>
              <a:rPr lang="en-US">
                <a:solidFill>
                  <a:srgbClr val="94558D"/>
                </a:solidFill>
                <a:latin typeface="Arial"/>
              </a:rPr>
              <a:t>self):</a:t>
            </a:r>
            <a:endParaRPr/>
          </a:p>
          <a:p>
            <a:r>
              <a:rPr lang="en-US">
                <a:solidFill>
                  <a:srgbClr val="94558D"/>
                </a:solidFill>
                <a:latin typeface="Arial"/>
              </a:rPr>
              <a:t>        </a:t>
            </a:r>
            <a:r>
              <a:rPr lang="en-US" b="1">
                <a:solidFill>
                  <a:srgbClr val="000080"/>
                </a:solidFill>
                <a:latin typeface="Arial"/>
              </a:rPr>
              <a:t>return </a:t>
            </a:r>
            <a:r>
              <a:rPr lang="en-US">
                <a:solidFill>
                  <a:srgbClr val="94558D"/>
                </a:solidFill>
                <a:latin typeface="Arial"/>
              </a:rPr>
              <a:t>self.__head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503640" y="1769400"/>
            <a:ext cx="906732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346" name="CustomShape 2"/>
          <p:cNvSpPr/>
          <p:nvPr/>
        </p:nvSpPr>
        <p:spPr>
          <a:xfrm>
            <a:off x="503640" y="301320"/>
            <a:ext cx="90673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dirty="0">
                <a:latin typeface="Arial"/>
              </a:rPr>
              <a:t>Generator of a linked list</a:t>
            </a:r>
            <a:endParaRPr dirty="0"/>
          </a:p>
        </p:txBody>
      </p:sp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466725" y="2333625"/>
            <a:ext cx="7487947" cy="39703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list_iter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linked_list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head =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linked_list.get_head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cur = head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cur!=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None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yield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cur.get_data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cur =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cur.get_next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except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StopIteration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503640" y="301320"/>
            <a:ext cx="90673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dirty="0">
                <a:latin typeface="Arial"/>
              </a:rPr>
              <a:t>Map of linked list</a:t>
            </a:r>
            <a:endParaRPr dirty="0"/>
          </a:p>
        </p:txBody>
      </p:sp>
      <p:sp>
        <p:nvSpPr>
          <p:cNvPr id="348" name="CustomShape 2"/>
          <p:cNvSpPr/>
          <p:nvPr/>
        </p:nvSpPr>
        <p:spPr>
          <a:xfrm>
            <a:off x="468000" y="2256480"/>
            <a:ext cx="906732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 = Node(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)</a:t>
            </a:r>
            <a:endParaRPr dirty="0"/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B = Node(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)</a:t>
            </a:r>
            <a:endParaRPr dirty="0"/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C = Node(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5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)</a:t>
            </a:r>
            <a:endParaRPr dirty="0"/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D = Node(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7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)</a:t>
            </a:r>
            <a:endParaRPr dirty="0"/>
          </a:p>
          <a:p>
            <a:endParaRPr dirty="0"/>
          </a:p>
          <a:p>
            <a:r>
              <a:rPr lang="en-US" dirty="0" err="1">
                <a:solidFill>
                  <a:srgbClr val="000000"/>
                </a:solidFill>
                <a:latin typeface="Arial"/>
              </a:rPr>
              <a:t>A.set_next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(B)</a:t>
            </a:r>
            <a:endParaRPr dirty="0"/>
          </a:p>
          <a:p>
            <a:r>
              <a:rPr lang="en-US" dirty="0" err="1">
                <a:solidFill>
                  <a:srgbClr val="000000"/>
                </a:solidFill>
                <a:latin typeface="Arial"/>
              </a:rPr>
              <a:t>B.set_next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(C)</a:t>
            </a:r>
            <a:endParaRPr dirty="0"/>
          </a:p>
          <a:p>
            <a:r>
              <a:rPr lang="en-US" dirty="0" err="1">
                <a:solidFill>
                  <a:srgbClr val="000000"/>
                </a:solidFill>
                <a:latin typeface="Arial"/>
              </a:rPr>
              <a:t>C.set_next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(D)</a:t>
            </a:r>
            <a:endParaRPr dirty="0"/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l =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LinkedList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(A)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Arial"/>
              </a:rPr>
              <a:t>same_list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LinkedList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(Node(</a:t>
            </a:r>
            <a:r>
              <a:rPr lang="en-US" dirty="0" smtClean="0">
                <a:solidFill>
                  <a:srgbClr val="0000FF"/>
                </a:solidFill>
                <a:latin typeface="Arial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,Node(</a:t>
            </a:r>
            <a:r>
              <a:rPr lang="en-US" dirty="0" smtClean="0">
                <a:solidFill>
                  <a:srgbClr val="0000FF"/>
                </a:solidFill>
                <a:latin typeface="Arial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,Node(</a:t>
            </a:r>
            <a:r>
              <a:rPr lang="en-US" dirty="0" smtClean="0">
                <a:solidFill>
                  <a:srgbClr val="0000FF"/>
                </a:solidFill>
                <a:latin typeface="Arial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,Node(</a:t>
            </a:r>
            <a:r>
              <a:rPr lang="en-US" dirty="0" smtClean="0">
                <a:solidFill>
                  <a:srgbClr val="0000FF"/>
                </a:solidFill>
                <a:latin typeface="Arial"/>
              </a:rPr>
              <a:t>7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)))))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Arial"/>
              </a:rPr>
              <a:t>lst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= </a:t>
            </a:r>
            <a:r>
              <a:rPr lang="en-US" dirty="0">
                <a:solidFill>
                  <a:srgbClr val="000080"/>
                </a:solidFill>
                <a:latin typeface="Arial"/>
              </a:rPr>
              <a:t>list(map(</a:t>
            </a:r>
            <a:r>
              <a:rPr lang="en-US" b="1" dirty="0">
                <a:solidFill>
                  <a:srgbClr val="000080"/>
                </a:solidFill>
                <a:latin typeface="Arial"/>
              </a:rPr>
              <a:t>lambda </a:t>
            </a:r>
            <a:r>
              <a:rPr lang="en-US" dirty="0">
                <a:solidFill>
                  <a:srgbClr val="000080"/>
                </a:solidFill>
                <a:latin typeface="Arial"/>
              </a:rPr>
              <a:t>x:x**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2, </a:t>
            </a:r>
            <a:r>
              <a:rPr lang="en-US" dirty="0" err="1">
                <a:solidFill>
                  <a:srgbClr val="0000FF"/>
                </a:solidFill>
                <a:latin typeface="Arial"/>
              </a:rPr>
              <a:t>list_iter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Arial"/>
              </a:rPr>
              <a:t>same_list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)))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lst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[1, 9, 25, 49]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503643" y="3"/>
            <a:ext cx="9067680" cy="125964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FFFFFF"/>
                </a:solidFill>
                <a:latin typeface="Tahoma"/>
                <a:ea typeface="DejaVu Sans"/>
              </a:rPr>
              <a:t>Filter</a:t>
            </a:r>
            <a:endParaRPr dirty="0"/>
          </a:p>
        </p:txBody>
      </p:sp>
      <p:sp>
        <p:nvSpPr>
          <p:cNvPr id="350" name="CustomShape 2"/>
          <p:cNvSpPr/>
          <p:nvPr/>
        </p:nvSpPr>
        <p:spPr>
          <a:xfrm>
            <a:off x="335880" y="2184120"/>
            <a:ext cx="9571680" cy="537732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/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Tahoma"/>
                <a:ea typeface="DejaVu Sans"/>
              </a:rPr>
              <a:t>		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filter(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Courier New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  <a:ea typeface="Courier New"/>
              </a:rPr>
              <a:t>seq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The filter runs through each element of </a:t>
            </a:r>
            <a:r>
              <a:rPr lang="en-US" sz="2800" b="1" dirty="0">
                <a:solidFill>
                  <a:srgbClr val="000000"/>
                </a:solidFill>
                <a:latin typeface="Tahoma"/>
                <a:ea typeface="Tahoma"/>
              </a:rPr>
              <a:t>sequence 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(any </a:t>
            </a:r>
            <a:r>
              <a:rPr lang="en-US" sz="2800" dirty="0" err="1">
                <a:solidFill>
                  <a:srgbClr val="000000"/>
                </a:solidFill>
                <a:latin typeface="Tahoma"/>
                <a:ea typeface="Tahoma"/>
              </a:rPr>
              <a:t>iterable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 object such as a List or another collection)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It applies </a:t>
            </a:r>
            <a:r>
              <a:rPr lang="en-US" sz="2800" b="1" dirty="0">
                <a:solidFill>
                  <a:srgbClr val="000000"/>
                </a:solidFill>
                <a:latin typeface="Tahoma"/>
                <a:ea typeface="Tahoma"/>
              </a:rPr>
              <a:t>function 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to each element of </a:t>
            </a:r>
            <a:r>
              <a:rPr lang="en-US" sz="2800" b="1" dirty="0" err="1">
                <a:solidFill>
                  <a:srgbClr val="000000"/>
                </a:solidFill>
                <a:latin typeface="Tahoma"/>
                <a:ea typeface="Tahoma"/>
              </a:rPr>
              <a:t>iterable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If </a:t>
            </a:r>
            <a:r>
              <a:rPr lang="en-US" sz="2800" b="1" dirty="0">
                <a:solidFill>
                  <a:srgbClr val="000000"/>
                </a:solidFill>
                <a:latin typeface="Tahoma"/>
                <a:ea typeface="Tahoma"/>
              </a:rPr>
              <a:t>function 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returns True for that element then the element is put into a List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In python 3, filter returns an </a:t>
            </a:r>
            <a:r>
              <a:rPr lang="en-US" sz="2800" dirty="0" err="1">
                <a:solidFill>
                  <a:srgbClr val="000000"/>
                </a:solidFill>
                <a:latin typeface="Tahoma"/>
                <a:ea typeface="Tahoma"/>
              </a:rPr>
              <a:t>iterator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 which must be cast to type list with list()</a:t>
            </a:r>
            <a:endParaRPr dirty="0"/>
          </a:p>
        </p:txBody>
      </p:sp>
      <p:sp>
        <p:nvSpPr>
          <p:cNvPr id="351" name="CustomShape 3"/>
          <p:cNvSpPr/>
          <p:nvPr/>
        </p:nvSpPr>
        <p:spPr>
          <a:xfrm>
            <a:off x="755643" y="252003"/>
            <a:ext cx="8563680" cy="1007640"/>
          </a:xfrm>
          <a:prstGeom prst="rect">
            <a:avLst/>
          </a:prstGeom>
          <a:noFill/>
          <a:ln>
            <a:noFill/>
          </a:ln>
        </p:spPr>
        <p:txBody>
          <a:bodyPr lIns="92130" tIns="46066" rIns="92130" bIns="46066" anchor="ctr"/>
          <a:lstStyle/>
          <a:p>
            <a:pPr algn="ctr">
              <a:lnSpc>
                <a:spcPct val="100000"/>
              </a:lnSpc>
            </a:pPr>
            <a:r>
              <a:rPr lang="en-US" sz="6700" dirty="0">
                <a:solidFill>
                  <a:srgbClr val="000000"/>
                </a:solidFill>
                <a:latin typeface="Arial"/>
                <a:ea typeface="DejaVu Sans"/>
              </a:rPr>
              <a:t>filter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503280" y="3"/>
            <a:ext cx="9067680" cy="125964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FFFFFF"/>
                </a:solidFill>
                <a:latin typeface="Tahoma"/>
                <a:ea typeface="DejaVu Sans"/>
              </a:rPr>
              <a:t>Filter Problem</a:t>
            </a:r>
            <a:endParaRPr dirty="0"/>
          </a:p>
        </p:txBody>
      </p:sp>
      <p:sp>
        <p:nvSpPr>
          <p:cNvPr id="353" name="CustomShape 2"/>
          <p:cNvSpPr/>
          <p:nvPr/>
        </p:nvSpPr>
        <p:spPr>
          <a:xfrm>
            <a:off x="167400" y="1494360"/>
            <a:ext cx="9739440" cy="556812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ahoma"/>
                <a:ea typeface="Courier New"/>
              </a:rPr>
              <a:t>Goal: given a list of lists containing answers to an algebra exam, filter out those that did not submit a response for one of the questions, denoted by 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“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Courier New"/>
              </a:rPr>
              <a:t>nan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”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ahoma"/>
                <a:ea typeface="Courier New"/>
              </a:rPr>
              <a:t>	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  <a:ea typeface="Courier New"/>
              </a:rPr>
              <a:t>scores = [["</a:t>
            </a:r>
            <a:r>
              <a:rPr lang="en-US" sz="2600" dirty="0" err="1">
                <a:solidFill>
                  <a:srgbClr val="000000"/>
                </a:solidFill>
                <a:latin typeface="Calibri"/>
                <a:ea typeface="Courier New"/>
              </a:rPr>
              <a:t>nan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Courier New"/>
              </a:rPr>
              <a:t>", 12, .5, 78,],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  <a:ea typeface="Courier New"/>
              </a:rPr>
              <a:t>		    [2, 13, .5, .7],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  <a:ea typeface="Courier New"/>
              </a:rPr>
              <a:t>		    [2, "</a:t>
            </a:r>
            <a:r>
              <a:rPr lang="en-US" sz="2600" dirty="0" err="1">
                <a:solidFill>
                  <a:srgbClr val="000000"/>
                </a:solidFill>
                <a:latin typeface="Calibri"/>
                <a:ea typeface="Courier New"/>
              </a:rPr>
              <a:t>nan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Courier New"/>
              </a:rPr>
              <a:t>", .5, 78],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  <a:ea typeface="Courier New"/>
              </a:rPr>
              <a:t>	 	    [2, 14, .5, 39]]</a:t>
            </a:r>
            <a:endParaRPr dirty="0"/>
          </a:p>
        </p:txBody>
      </p:sp>
      <p:sp>
        <p:nvSpPr>
          <p:cNvPr id="354" name="CustomShape 3"/>
          <p:cNvSpPr/>
          <p:nvPr/>
        </p:nvSpPr>
        <p:spPr>
          <a:xfrm>
            <a:off x="755643" y="252003"/>
            <a:ext cx="8563680" cy="1007640"/>
          </a:xfrm>
          <a:prstGeom prst="rect">
            <a:avLst/>
          </a:prstGeom>
          <a:noFill/>
          <a:ln>
            <a:noFill/>
          </a:ln>
        </p:spPr>
        <p:txBody>
          <a:bodyPr lIns="92130" tIns="46066" rIns="92130" bIns="46066" anchor="ctr"/>
          <a:lstStyle/>
          <a:p>
            <a:pPr algn="ctr">
              <a:lnSpc>
                <a:spcPct val="100000"/>
              </a:lnSpc>
            </a:pPr>
            <a:r>
              <a:rPr lang="en-US" sz="6700" dirty="0">
                <a:solidFill>
                  <a:srgbClr val="000000"/>
                </a:solidFill>
                <a:latin typeface="Arial"/>
                <a:ea typeface="DejaVu Sans"/>
              </a:rPr>
              <a:t>filter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Comprehensions –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5189" y="1764665"/>
            <a:ext cx="8985726" cy="57981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Say you would like to get a list of squares, from some list/</a:t>
            </a:r>
            <a:r>
              <a:rPr lang="en-US" dirty="0" err="1" smtClean="0"/>
              <a:t>tuple</a:t>
            </a:r>
            <a:r>
              <a:rPr lang="en-US" dirty="0" smtClean="0"/>
              <a:t>/</a:t>
            </a:r>
            <a:r>
              <a:rPr lang="en-US" dirty="0" err="1" smtClean="0"/>
              <a:t>iterable</a:t>
            </a:r>
            <a:r>
              <a:rPr lang="en-US" dirty="0" smtClean="0"/>
              <a:t>. You would have probably written: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this seems like a lot of code for such a simple operation.</a:t>
            </a:r>
          </a:p>
          <a:p>
            <a:r>
              <a:rPr lang="en-US" dirty="0" smtClean="0"/>
              <a:t>In these cases you should remember your </a:t>
            </a:r>
            <a:r>
              <a:rPr lang="en-US" dirty="0" err="1" smtClean="0"/>
              <a:t>zen</a:t>
            </a:r>
            <a:r>
              <a:rPr lang="en-US" dirty="0" smtClean="0"/>
              <a:t>!</a:t>
            </a:r>
          </a:p>
          <a:p>
            <a:r>
              <a:rPr lang="en-US" dirty="0" smtClean="0"/>
              <a:t>Simple is better, but how can we simplify this?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9364" y="3425046"/>
            <a:ext cx="5038725" cy="1486763"/>
          </a:xfrm>
          <a:prstGeom prst="rect">
            <a:avLst/>
          </a:prstGeom>
        </p:spPr>
        <p:txBody>
          <a:bodyPr lIns="100783" tIns="50392" rIns="100783" bIns="50392">
            <a:spAutoFit/>
          </a:bodyPr>
          <a:lstStyle/>
          <a:p>
            <a:pPr defTabSz="1007838"/>
            <a:r>
              <a:rPr lang="en-US" b="1" dirty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/>
              </a:rPr>
              <a:t>get_squares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seq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defTabSz="1007838"/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[]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defTabSz="1007838"/>
            <a:r>
              <a:rPr lang="en-US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x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seq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defTabSz="1007838"/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lst</a:t>
            </a:r>
            <a:r>
              <a:rPr lang="en-US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**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defTabSz="1007838"/>
            <a:r>
              <a:rPr lang="en-US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08B6E5-F7DB-4221-927B-DF55262C10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503280" y="3"/>
            <a:ext cx="9067680" cy="125964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FFFFFF"/>
                </a:solidFill>
                <a:latin typeface="Tahoma"/>
                <a:ea typeface="DejaVu Sans"/>
              </a:rPr>
              <a:t>Filter Problem</a:t>
            </a:r>
            <a:endParaRPr dirty="0"/>
          </a:p>
        </p:txBody>
      </p:sp>
      <p:sp>
        <p:nvSpPr>
          <p:cNvPr id="356" name="CustomShape 2"/>
          <p:cNvSpPr/>
          <p:nvPr/>
        </p:nvSpPr>
        <p:spPr>
          <a:xfrm>
            <a:off x="755643" y="252003"/>
            <a:ext cx="8563680" cy="1007640"/>
          </a:xfrm>
          <a:prstGeom prst="rect">
            <a:avLst/>
          </a:prstGeom>
          <a:noFill/>
          <a:ln>
            <a:noFill/>
          </a:ln>
        </p:spPr>
        <p:txBody>
          <a:bodyPr lIns="92130" tIns="46066" rIns="92130" bIns="46066" anchor="ctr"/>
          <a:lstStyle/>
          <a:p>
            <a:pPr algn="ctr">
              <a:lnSpc>
                <a:spcPct val="100000"/>
              </a:lnSpc>
            </a:pPr>
            <a:r>
              <a:rPr lang="en-US" sz="6700" dirty="0">
                <a:solidFill>
                  <a:srgbClr val="000000"/>
                </a:solidFill>
                <a:latin typeface="Arial"/>
                <a:ea typeface="DejaVu Sans"/>
              </a:rPr>
              <a:t>filter</a:t>
            </a:r>
            <a:endParaRPr dirty="0"/>
          </a:p>
        </p:txBody>
      </p:sp>
      <p:sp>
        <p:nvSpPr>
          <p:cNvPr id="357" name="CustomShape 3"/>
          <p:cNvSpPr/>
          <p:nvPr/>
        </p:nvSpPr>
        <p:spPr>
          <a:xfrm>
            <a:off x="553320" y="1920600"/>
            <a:ext cx="8495280" cy="502164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/>
          <a:lstStyle/>
          <a:p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Import math </a:t>
            </a:r>
            <a:endParaRPr dirty="0"/>
          </a:p>
          <a:p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scores = [[</a:t>
            </a:r>
            <a:r>
              <a:rPr lang="en-US" sz="1700" b="1" dirty="0">
                <a:solidFill>
                  <a:srgbClr val="008080"/>
                </a:solidFill>
                <a:latin typeface="DejaVu Sans Mono"/>
                <a:ea typeface="DejaVu Sans Mono"/>
              </a:rPr>
              <a:t>"</a:t>
            </a:r>
            <a:r>
              <a:rPr lang="en-US" sz="1700" b="1" dirty="0" err="1">
                <a:solidFill>
                  <a:srgbClr val="008080"/>
                </a:solidFill>
                <a:latin typeface="DejaVu Sans Mono"/>
                <a:ea typeface="DejaVu Sans Mono"/>
              </a:rPr>
              <a:t>nan</a:t>
            </a:r>
            <a:r>
              <a:rPr lang="en-US" sz="1700" b="1" dirty="0">
                <a:solidFill>
                  <a:srgbClr val="008080"/>
                </a:solidFill>
                <a:latin typeface="DejaVu Sans Mono"/>
                <a:ea typeface="DejaVu Sans Mono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DejaVu Sans Mono"/>
                <a:ea typeface="DejaVu Sans Mono"/>
              </a:rPr>
              <a:t>12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DejaVu Sans Mono"/>
                <a:ea typeface="DejaVu Sans Mono"/>
              </a:rPr>
              <a:t>.5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DejaVu Sans Mono"/>
                <a:ea typeface="DejaVu Sans Mono"/>
              </a:rPr>
              <a:t>78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,],</a:t>
            </a:r>
            <a:endParaRPr dirty="0"/>
          </a:p>
          <a:p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		    [</a:t>
            </a:r>
            <a:r>
              <a:rPr lang="en-US" sz="1700" dirty="0">
                <a:solidFill>
                  <a:srgbClr val="0000FF"/>
                </a:solidFill>
                <a:latin typeface="DejaVu Sans Mono"/>
                <a:ea typeface="DejaVu Sans Mono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DejaVu Sans Mono"/>
                <a:ea typeface="DejaVu Sans Mono"/>
              </a:rPr>
              <a:t>13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DejaVu Sans Mono"/>
                <a:ea typeface="DejaVu Sans Mono"/>
              </a:rPr>
              <a:t>.5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DejaVu Sans Mono"/>
                <a:ea typeface="DejaVu Sans Mono"/>
              </a:rPr>
              <a:t>.7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],</a:t>
            </a:r>
            <a:endParaRPr dirty="0"/>
          </a:p>
          <a:p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		    [</a:t>
            </a:r>
            <a:r>
              <a:rPr lang="en-US" sz="1700" dirty="0">
                <a:solidFill>
                  <a:srgbClr val="0000FF"/>
                </a:solidFill>
                <a:latin typeface="DejaVu Sans Mono"/>
                <a:ea typeface="DejaVu Sans Mono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en-US" sz="1700" b="1" dirty="0">
                <a:solidFill>
                  <a:srgbClr val="008080"/>
                </a:solidFill>
                <a:latin typeface="DejaVu Sans Mono"/>
                <a:ea typeface="DejaVu Sans Mono"/>
              </a:rPr>
              <a:t>"</a:t>
            </a:r>
            <a:r>
              <a:rPr lang="en-US" sz="1700" b="1" dirty="0" err="1">
                <a:solidFill>
                  <a:srgbClr val="008080"/>
                </a:solidFill>
                <a:latin typeface="DejaVu Sans Mono"/>
                <a:ea typeface="DejaVu Sans Mono"/>
              </a:rPr>
              <a:t>nan</a:t>
            </a:r>
            <a:r>
              <a:rPr lang="en-US" sz="1700" b="1" dirty="0">
                <a:solidFill>
                  <a:srgbClr val="008080"/>
                </a:solidFill>
                <a:latin typeface="DejaVu Sans Mono"/>
                <a:ea typeface="DejaVu Sans Mono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DejaVu Sans Mono"/>
                <a:ea typeface="DejaVu Sans Mono"/>
              </a:rPr>
              <a:t>.5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DejaVu Sans Mono"/>
                <a:ea typeface="DejaVu Sans Mono"/>
              </a:rPr>
              <a:t>78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],</a:t>
            </a:r>
            <a:endParaRPr dirty="0"/>
          </a:p>
          <a:p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	 	    [</a:t>
            </a:r>
            <a:r>
              <a:rPr lang="en-US" sz="1700" dirty="0">
                <a:solidFill>
                  <a:srgbClr val="0000FF"/>
                </a:solidFill>
                <a:latin typeface="DejaVu Sans Mono"/>
                <a:ea typeface="DejaVu Sans Mono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DejaVu Sans Mono"/>
                <a:ea typeface="DejaVu Sans Mono"/>
              </a:rPr>
              <a:t>14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DejaVu Sans Mono"/>
                <a:ea typeface="DejaVu Sans Mono"/>
              </a:rPr>
              <a:t>.5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DejaVu Sans Mono"/>
                <a:ea typeface="DejaVu Sans Mono"/>
              </a:rPr>
              <a:t>39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]]</a:t>
            </a:r>
            <a:endParaRPr dirty="0"/>
          </a:p>
          <a:p>
            <a:endParaRPr dirty="0"/>
          </a:p>
          <a:p>
            <a:r>
              <a:rPr lang="en-US" sz="1700" i="1" dirty="0">
                <a:solidFill>
                  <a:srgbClr val="808080"/>
                </a:solidFill>
                <a:latin typeface="DejaVu Sans Mono"/>
                <a:ea typeface="DejaVu Sans Mono"/>
              </a:rPr>
              <a:t>#solution 1 - intuitive</a:t>
            </a:r>
            <a:endParaRPr dirty="0"/>
          </a:p>
          <a:p>
            <a:r>
              <a:rPr lang="en-US" sz="1700" b="1" dirty="0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lang="en-US" sz="1700" dirty="0" err="1">
                <a:solidFill>
                  <a:srgbClr val="000000"/>
                </a:solidFill>
                <a:latin typeface="DejaVu Sans Mono"/>
                <a:ea typeface="DejaVu Sans Mono"/>
              </a:rPr>
              <a:t>has_NaN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(answers) :</a:t>
            </a:r>
            <a:endParaRPr dirty="0"/>
          </a:p>
          <a:p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en-US" sz="1700" b="1" dirty="0">
                <a:solidFill>
                  <a:srgbClr val="000080"/>
                </a:solidFill>
                <a:latin typeface="DejaVu Sans Mono"/>
                <a:ea typeface="DejaVu Sans Mono"/>
              </a:rPr>
              <a:t>for 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num </a:t>
            </a:r>
            <a:r>
              <a:rPr lang="en-US" sz="1700" b="1" dirty="0">
                <a:solidFill>
                  <a:srgbClr val="000080"/>
                </a:solidFill>
                <a:latin typeface="DejaVu Sans Mono"/>
                <a:ea typeface="DejaVu Sans Mono"/>
              </a:rPr>
              <a:t>in 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answers :</a:t>
            </a:r>
            <a:endParaRPr dirty="0"/>
          </a:p>
          <a:p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		</a:t>
            </a:r>
            <a:r>
              <a:rPr lang="en-US" sz="1700" b="1" dirty="0">
                <a:solidFill>
                  <a:srgbClr val="000080"/>
                </a:solidFill>
                <a:latin typeface="DejaVu Sans Mono"/>
                <a:ea typeface="DejaVu Sans Mono"/>
              </a:rPr>
              <a:t>if </a:t>
            </a:r>
            <a:r>
              <a:rPr lang="en-US" sz="1700" dirty="0" err="1">
                <a:solidFill>
                  <a:srgbClr val="000000"/>
                </a:solidFill>
                <a:latin typeface="DejaVu Sans Mono"/>
                <a:ea typeface="DejaVu Sans Mono"/>
              </a:rPr>
              <a:t>math.isnan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sz="1700" dirty="0">
                <a:solidFill>
                  <a:srgbClr val="000080"/>
                </a:solidFill>
                <a:latin typeface="DejaVu Sans Mono"/>
                <a:ea typeface="DejaVu Sans Mono"/>
              </a:rPr>
              <a:t>float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(num)) :</a:t>
            </a:r>
            <a:endParaRPr dirty="0"/>
          </a:p>
          <a:p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			</a:t>
            </a:r>
            <a:r>
              <a:rPr lang="en-US" sz="1700" b="1" dirty="0">
                <a:solidFill>
                  <a:srgbClr val="000080"/>
                </a:solidFill>
                <a:latin typeface="DejaVu Sans Mono"/>
                <a:ea typeface="DejaVu Sans Mono"/>
              </a:rPr>
              <a:t>return False</a:t>
            </a:r>
            <a:endParaRPr dirty="0"/>
          </a:p>
          <a:p>
            <a:r>
              <a:rPr lang="en-US" sz="1700" b="1" dirty="0">
                <a:solidFill>
                  <a:srgbClr val="000080"/>
                </a:solidFill>
                <a:latin typeface="DejaVu Sans Mono"/>
                <a:ea typeface="DejaVu Sans Mono"/>
              </a:rPr>
              <a:t>	return True</a:t>
            </a:r>
            <a:endParaRPr dirty="0"/>
          </a:p>
          <a:p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valid = </a:t>
            </a:r>
            <a:r>
              <a:rPr lang="en-US" sz="1700" dirty="0">
                <a:solidFill>
                  <a:srgbClr val="000080"/>
                </a:solidFill>
                <a:latin typeface="DejaVu Sans Mono"/>
                <a:ea typeface="DejaVu Sans Mono"/>
              </a:rPr>
              <a:t>list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sz="1700" dirty="0">
                <a:solidFill>
                  <a:srgbClr val="000080"/>
                </a:solidFill>
                <a:latin typeface="DejaVu Sans Mono"/>
                <a:ea typeface="DejaVu Sans Mono"/>
              </a:rPr>
              <a:t>filter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DejaVu Sans Mono"/>
                <a:ea typeface="DejaVu Sans Mono"/>
              </a:rPr>
              <a:t>has_NaN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, scores))</a:t>
            </a:r>
            <a:endParaRPr dirty="0"/>
          </a:p>
          <a:p>
            <a:r>
              <a:rPr lang="en-US" sz="1700" dirty="0">
                <a:solidFill>
                  <a:srgbClr val="000080"/>
                </a:solidFill>
                <a:latin typeface="DejaVu Sans Mono"/>
                <a:ea typeface="DejaVu Sans Mono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(valid)</a:t>
            </a:r>
            <a:endParaRPr dirty="0"/>
          </a:p>
          <a:p>
            <a:endParaRPr dirty="0"/>
          </a:p>
          <a:p>
            <a:r>
              <a:rPr lang="en-US" sz="1700" i="1" dirty="0">
                <a:solidFill>
                  <a:srgbClr val="808080"/>
                </a:solidFill>
                <a:latin typeface="DejaVu Sans Mono"/>
                <a:ea typeface="DejaVu Sans Mono"/>
              </a:rPr>
              <a:t>#Solution 2 – sick python solution</a:t>
            </a:r>
            <a:endParaRPr dirty="0"/>
          </a:p>
          <a:p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valid = </a:t>
            </a:r>
            <a:r>
              <a:rPr lang="en-US" sz="1700" dirty="0">
                <a:solidFill>
                  <a:srgbClr val="000080"/>
                </a:solidFill>
                <a:latin typeface="DejaVu Sans Mono"/>
                <a:ea typeface="DejaVu Sans Mono"/>
              </a:rPr>
              <a:t>list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sz="1700" dirty="0">
                <a:solidFill>
                  <a:srgbClr val="000080"/>
                </a:solidFill>
                <a:latin typeface="DejaVu Sans Mono"/>
                <a:ea typeface="DejaVu Sans Mono"/>
              </a:rPr>
              <a:t>filter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sz="1700" b="1" dirty="0">
                <a:solidFill>
                  <a:srgbClr val="000080"/>
                </a:solidFill>
                <a:latin typeface="DejaVu Sans Mono"/>
                <a:ea typeface="DejaVu Sans Mono"/>
              </a:rPr>
              <a:t>lambda 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x : </a:t>
            </a:r>
            <a:r>
              <a:rPr lang="en-US" sz="1700" b="1" dirty="0">
                <a:solidFill>
                  <a:srgbClr val="008080"/>
                </a:solidFill>
                <a:latin typeface="DejaVu Sans Mono"/>
                <a:ea typeface="DejaVu Sans Mono"/>
              </a:rPr>
              <a:t>"</a:t>
            </a:r>
            <a:r>
              <a:rPr lang="en-US" sz="1700" b="1" dirty="0" err="1">
                <a:solidFill>
                  <a:srgbClr val="008080"/>
                </a:solidFill>
                <a:latin typeface="DejaVu Sans Mono"/>
                <a:ea typeface="DejaVu Sans Mono"/>
              </a:rPr>
              <a:t>nan</a:t>
            </a:r>
            <a:r>
              <a:rPr lang="en-US" sz="1700" b="1" dirty="0">
                <a:solidFill>
                  <a:srgbClr val="008080"/>
                </a:solidFill>
                <a:latin typeface="DejaVu Sans Mono"/>
                <a:ea typeface="DejaVu Sans Mono"/>
              </a:rPr>
              <a:t>" </a:t>
            </a:r>
            <a:r>
              <a:rPr lang="en-US" sz="1700" b="1" dirty="0">
                <a:solidFill>
                  <a:srgbClr val="000080"/>
                </a:solidFill>
                <a:latin typeface="DejaVu Sans Mono"/>
                <a:ea typeface="DejaVu Sans Mono"/>
              </a:rPr>
              <a:t>not in 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x, scores))</a:t>
            </a:r>
            <a:endParaRPr dirty="0"/>
          </a:p>
          <a:p>
            <a:r>
              <a:rPr lang="en-US" sz="1700" dirty="0">
                <a:solidFill>
                  <a:srgbClr val="000080"/>
                </a:solidFill>
                <a:latin typeface="DejaVu Sans Mono"/>
                <a:ea typeface="DejaVu Sans Mono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DejaVu Sans Mono"/>
                <a:ea typeface="DejaVu Sans Mono"/>
              </a:rPr>
              <a:t>(valid)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000000"/>
                </a:solidFill>
                <a:latin typeface="Calibri"/>
                <a:ea typeface="DejaVu Sans"/>
              </a:rPr>
              <a:t>[[2, 13, 0.5, 0.7], [2, 14, 0.5, 39]]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503280" y="3"/>
            <a:ext cx="9067680" cy="125964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FFFFFF"/>
                </a:solidFill>
                <a:latin typeface="Tahoma"/>
                <a:ea typeface="DejaVu Sans"/>
              </a:rPr>
              <a:t>Filter Problem</a:t>
            </a:r>
            <a:endParaRPr dirty="0"/>
          </a:p>
        </p:txBody>
      </p:sp>
      <p:sp>
        <p:nvSpPr>
          <p:cNvPr id="359" name="CustomShape 2"/>
          <p:cNvSpPr/>
          <p:nvPr/>
        </p:nvSpPr>
        <p:spPr>
          <a:xfrm>
            <a:off x="755643" y="252003"/>
            <a:ext cx="8563680" cy="1007640"/>
          </a:xfrm>
          <a:prstGeom prst="rect">
            <a:avLst/>
          </a:prstGeom>
          <a:noFill/>
          <a:ln>
            <a:noFill/>
          </a:ln>
        </p:spPr>
        <p:txBody>
          <a:bodyPr lIns="92130" tIns="46066" rIns="92130" bIns="46066" anchor="ctr"/>
          <a:lstStyle/>
          <a:p>
            <a:pPr algn="ctr">
              <a:lnSpc>
                <a:spcPct val="100000"/>
              </a:lnSpc>
            </a:pPr>
            <a:r>
              <a:rPr lang="en-US" sz="6700" dirty="0">
                <a:solidFill>
                  <a:srgbClr val="000000"/>
                </a:solidFill>
                <a:latin typeface="Arial"/>
                <a:ea typeface="DejaVu Sans"/>
              </a:rPr>
              <a:t>Tree Generator</a:t>
            </a:r>
            <a:endParaRPr dirty="0"/>
          </a:p>
        </p:txBody>
      </p:sp>
      <p:sp>
        <p:nvSpPr>
          <p:cNvPr id="360" name="CustomShape 3"/>
          <p:cNvSpPr/>
          <p:nvPr/>
        </p:nvSpPr>
        <p:spPr>
          <a:xfrm>
            <a:off x="553320" y="1920603"/>
            <a:ext cx="8495280" cy="502200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/>
          <a:lstStyle/>
          <a:p>
            <a:r>
              <a:rPr lang="en-US" b="1">
                <a:solidFill>
                  <a:srgbClr val="000080"/>
                </a:solidFill>
                <a:latin typeface="DejaVu Sans Mono"/>
                <a:ea typeface="DejaVu Sans Mono"/>
              </a:rPr>
              <a:t>class </a:t>
            </a:r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TreeNode: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lang="en-US" b="1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lang="en-US">
                <a:solidFill>
                  <a:srgbClr val="B200B2"/>
                </a:solidFill>
                <a:latin typeface="DejaVu Sans Mono"/>
                <a:ea typeface="DejaVu Sans Mono"/>
              </a:rPr>
              <a:t>__init__</a:t>
            </a:r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, value, left=</a:t>
            </a:r>
            <a:r>
              <a:rPr lang="en-US" b="1">
                <a:solidFill>
                  <a:srgbClr val="000080"/>
                </a:solidFill>
                <a:latin typeface="DejaVu Sans Mono"/>
                <a:ea typeface="DejaVu Sans Mono"/>
              </a:rPr>
              <a:t>None</a:t>
            </a:r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, right=</a:t>
            </a:r>
            <a:r>
              <a:rPr lang="en-US" b="1">
                <a:solidFill>
                  <a:srgbClr val="000080"/>
                </a:solidFill>
                <a:latin typeface="DejaVu Sans Mono"/>
                <a:ea typeface="DejaVu Sans Mono"/>
              </a:rPr>
              <a:t>None</a:t>
            </a:r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):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	  </a:t>
            </a:r>
            <a:r>
              <a:rPr lang="en-US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.value = value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	  </a:t>
            </a:r>
            <a:r>
              <a:rPr lang="en-US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.left = left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	  </a:t>
            </a:r>
            <a:r>
              <a:rPr lang="en-US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.right = right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lang="en-US" b="1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in_order(</a:t>
            </a:r>
            <a:r>
              <a:rPr lang="en-US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):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	  </a:t>
            </a:r>
            <a:r>
              <a:rPr lang="en-US" b="1">
                <a:solidFill>
                  <a:srgbClr val="000080"/>
                </a:solidFill>
                <a:latin typeface="DejaVu Sans Mono"/>
                <a:ea typeface="DejaVu Sans Mono"/>
              </a:rPr>
              <a:t>if </a:t>
            </a:r>
            <a:r>
              <a:rPr lang="en-US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.left </a:t>
            </a:r>
            <a:r>
              <a:rPr lang="en-US" b="1">
                <a:solidFill>
                  <a:srgbClr val="000080"/>
                </a:solidFill>
                <a:latin typeface="DejaVu Sans Mono"/>
                <a:ea typeface="DejaVu Sans Mono"/>
              </a:rPr>
              <a:t>is not None</a:t>
            </a:r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: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		  </a:t>
            </a:r>
            <a:r>
              <a:rPr lang="en-US" b="1">
                <a:solidFill>
                  <a:srgbClr val="000080"/>
                </a:solidFill>
                <a:latin typeface="DejaVu Sans Mono"/>
                <a:ea typeface="DejaVu Sans Mono"/>
              </a:rPr>
              <a:t>for </a:t>
            </a:r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v </a:t>
            </a:r>
            <a:r>
              <a:rPr lang="en-US" b="1">
                <a:solidFill>
                  <a:srgbClr val="000080"/>
                </a:solidFill>
                <a:latin typeface="DejaVu Sans Mono"/>
                <a:ea typeface="DejaVu Sans Mono"/>
              </a:rPr>
              <a:t>in </a:t>
            </a:r>
            <a:r>
              <a:rPr lang="en-US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.left.in_order():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			  </a:t>
            </a:r>
            <a:r>
              <a:rPr lang="en-US" b="1">
                <a:solidFill>
                  <a:srgbClr val="000080"/>
                </a:solidFill>
                <a:latin typeface="DejaVu Sans Mono"/>
                <a:ea typeface="DejaVu Sans Mono"/>
              </a:rPr>
              <a:t>yield </a:t>
            </a:r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v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	  </a:t>
            </a:r>
            <a:r>
              <a:rPr lang="en-US" b="1">
                <a:solidFill>
                  <a:srgbClr val="000080"/>
                </a:solidFill>
                <a:latin typeface="DejaVu Sans Mono"/>
                <a:ea typeface="DejaVu Sans Mono"/>
              </a:rPr>
              <a:t>yield </a:t>
            </a:r>
            <a:r>
              <a:rPr lang="en-US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.value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	  </a:t>
            </a:r>
            <a:r>
              <a:rPr lang="en-US" b="1">
                <a:solidFill>
                  <a:srgbClr val="000080"/>
                </a:solidFill>
                <a:latin typeface="DejaVu Sans Mono"/>
                <a:ea typeface="DejaVu Sans Mono"/>
              </a:rPr>
              <a:t>if </a:t>
            </a:r>
            <a:r>
              <a:rPr lang="en-US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.right </a:t>
            </a:r>
            <a:r>
              <a:rPr lang="en-US" b="1">
                <a:solidFill>
                  <a:srgbClr val="000080"/>
                </a:solidFill>
                <a:latin typeface="DejaVu Sans Mono"/>
                <a:ea typeface="DejaVu Sans Mono"/>
              </a:rPr>
              <a:t>is not None</a:t>
            </a:r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: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		  </a:t>
            </a:r>
            <a:r>
              <a:rPr lang="en-US" b="1">
                <a:solidFill>
                  <a:srgbClr val="000080"/>
                </a:solidFill>
                <a:latin typeface="DejaVu Sans Mono"/>
                <a:ea typeface="DejaVu Sans Mono"/>
              </a:rPr>
              <a:t>for </a:t>
            </a:r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v </a:t>
            </a:r>
            <a:r>
              <a:rPr lang="en-US" b="1">
                <a:solidFill>
                  <a:srgbClr val="000080"/>
                </a:solidFill>
                <a:latin typeface="DejaVu Sans Mono"/>
                <a:ea typeface="DejaVu Sans Mono"/>
              </a:rPr>
              <a:t>in </a:t>
            </a:r>
            <a:r>
              <a:rPr lang="en-US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.right.in_order():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			  </a:t>
            </a:r>
            <a:r>
              <a:rPr lang="en-US" b="1">
                <a:solidFill>
                  <a:srgbClr val="000080"/>
                </a:solidFill>
                <a:latin typeface="DejaVu Sans Mono"/>
                <a:ea typeface="DejaVu Sans Mono"/>
              </a:rPr>
              <a:t>yield </a:t>
            </a:r>
            <a:r>
              <a:rPr lang="en-US">
                <a:solidFill>
                  <a:srgbClr val="000000"/>
                </a:solidFill>
                <a:latin typeface="DejaVu Sans Mono"/>
                <a:ea typeface="DejaVu Sans Mono"/>
              </a:rPr>
              <a:t>v</a:t>
            </a:r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923925" y="2562225"/>
            <a:ext cx="8763000" cy="457200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/>
          <a:lstStyle/>
          <a:p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t=</a:t>
            </a:r>
            <a:r>
              <a:rPr lang="en-US" dirty="0" err="1">
                <a:solidFill>
                  <a:srgbClr val="000000"/>
                </a:solidFill>
                <a:latin typeface="DejaVu Sans Mono"/>
                <a:ea typeface="DejaVu Sans Mono"/>
              </a:rPr>
              <a:t>TreeNode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dirty="0">
                <a:solidFill>
                  <a:srgbClr val="0000FF"/>
                </a:solidFill>
                <a:latin typeface="DejaVu Sans Mono"/>
                <a:ea typeface="DejaVu Sans Mono"/>
              </a:rPr>
              <a:t>1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,TreeNode(</a:t>
            </a:r>
            <a:r>
              <a:rPr lang="en-US" dirty="0">
                <a:solidFill>
                  <a:srgbClr val="0000FF"/>
                </a:solidFill>
                <a:latin typeface="DejaVu Sans Mono"/>
                <a:ea typeface="DejaVu Sans Mono"/>
              </a:rPr>
              <a:t>2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,TreeNode(</a:t>
            </a:r>
            <a:r>
              <a:rPr lang="en-US" dirty="0">
                <a:solidFill>
                  <a:srgbClr val="0000FF"/>
                </a:solidFill>
                <a:latin typeface="DejaVu Sans Mono"/>
                <a:ea typeface="DejaVu Sans Mono"/>
              </a:rPr>
              <a:t>3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),</a:t>
            </a:r>
            <a:r>
              <a:rPr lang="en-US" dirty="0" err="1">
                <a:solidFill>
                  <a:srgbClr val="000000"/>
                </a:solidFill>
                <a:latin typeface="DejaVu Sans Mono"/>
                <a:ea typeface="DejaVu Sans Mono"/>
              </a:rPr>
              <a:t>TreeNode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dirty="0">
                <a:solidFill>
                  <a:srgbClr val="0000FF"/>
                </a:solidFill>
                <a:latin typeface="DejaVu Sans Mono"/>
                <a:ea typeface="DejaVu Sans Mono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)),</a:t>
            </a:r>
          </a:p>
          <a:p>
            <a:r>
              <a:rPr lang="en-US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				</a:t>
            </a:r>
            <a:r>
              <a:rPr lang="en-US" dirty="0" err="1" smtClean="0">
                <a:solidFill>
                  <a:srgbClr val="000000"/>
                </a:solidFill>
                <a:latin typeface="DejaVu Sans Mono"/>
                <a:ea typeface="DejaVu Sans Mono"/>
              </a:rPr>
              <a:t>TreeNode</a:t>
            </a:r>
            <a:r>
              <a:rPr lang="en-US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DejaVu Sans Mono"/>
                <a:ea typeface="DejaVu Sans Mono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,TreeNode(</a:t>
            </a:r>
            <a:r>
              <a:rPr lang="en-US" dirty="0" smtClean="0">
                <a:solidFill>
                  <a:srgbClr val="0000FF"/>
                </a:solidFill>
                <a:latin typeface="DejaVu Sans Mono"/>
                <a:ea typeface="DejaVu Sans Mono"/>
              </a:rPr>
              <a:t>6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)))</a:t>
            </a:r>
            <a:endParaRPr dirty="0"/>
          </a:p>
          <a:p>
            <a:endParaRPr lang="en-US" b="1" dirty="0" smtClean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DejaVu Sans Mono"/>
                <a:ea typeface="DejaVu Sa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v </a:t>
            </a:r>
            <a:r>
              <a:rPr lang="en-US" b="1" dirty="0">
                <a:solidFill>
                  <a:srgbClr val="000080"/>
                </a:solidFill>
                <a:latin typeface="DejaVu Sans Mono"/>
                <a:ea typeface="DejaVu Sans Mono"/>
              </a:rPr>
              <a:t>in </a:t>
            </a:r>
            <a:r>
              <a:rPr lang="en-US" dirty="0" err="1">
                <a:solidFill>
                  <a:srgbClr val="000000"/>
                </a:solidFill>
                <a:latin typeface="DejaVu Sans Mono"/>
                <a:ea typeface="DejaVu Sans Mono"/>
              </a:rPr>
              <a:t>t.in_order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():</a:t>
            </a:r>
            <a:endParaRPr dirty="0"/>
          </a:p>
          <a:p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lang="en-US" dirty="0">
                <a:solidFill>
                  <a:srgbClr val="000080"/>
                </a:solidFill>
                <a:latin typeface="DejaVu Sans Mono"/>
                <a:ea typeface="DejaVu Sans Mono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(v)</a:t>
            </a:r>
            <a:endParaRPr dirty="0"/>
          </a:p>
          <a:p>
            <a:endParaRPr dirty="0"/>
          </a:p>
          <a:p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l = </a:t>
            </a:r>
            <a:r>
              <a:rPr lang="en-US" dirty="0">
                <a:solidFill>
                  <a:srgbClr val="000080"/>
                </a:solidFill>
                <a:latin typeface="DejaVu Sans Mono"/>
                <a:ea typeface="DejaVu Sans Mono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DejaVu Sans Mono"/>
                <a:ea typeface="DejaVu Sans Mono"/>
              </a:rPr>
              <a:t>lambda 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x: x%</a:t>
            </a:r>
            <a:r>
              <a:rPr lang="en-US" dirty="0">
                <a:solidFill>
                  <a:srgbClr val="0000FF"/>
                </a:solidFill>
                <a:latin typeface="DejaVu Sans Mono"/>
                <a:ea typeface="DejaVu Sans Mono"/>
              </a:rPr>
              <a:t>3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==</a:t>
            </a:r>
            <a:r>
              <a:rPr lang="en-US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DejaVu Sans Mono"/>
                <a:ea typeface="DejaVu Sans Mono"/>
              </a:rPr>
              <a:t>t.in_order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())</a:t>
            </a:r>
            <a:endParaRPr dirty="0"/>
          </a:p>
          <a:p>
            <a:r>
              <a:rPr lang="en-US" dirty="0">
                <a:solidFill>
                  <a:srgbClr val="000080"/>
                </a:solidFill>
                <a:latin typeface="DejaVu Sans Mono"/>
                <a:ea typeface="DejaVu Sans Mono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dirty="0">
                <a:solidFill>
                  <a:srgbClr val="000080"/>
                </a:solidFill>
                <a:latin typeface="DejaVu Sans Mono"/>
                <a:ea typeface="DejaVu Sans Mon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DejaVu Sans Mono"/>
                <a:ea typeface="DejaVu Sans Mono"/>
              </a:rPr>
              <a:t>(l))</a:t>
            </a: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755643" y="252003"/>
            <a:ext cx="8563680" cy="1007640"/>
          </a:xfrm>
          <a:prstGeom prst="rect">
            <a:avLst/>
          </a:prstGeom>
          <a:noFill/>
          <a:ln>
            <a:noFill/>
          </a:ln>
        </p:spPr>
        <p:txBody>
          <a:bodyPr lIns="92130" tIns="46066" rIns="92130" bIns="46066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Filter - Tree </a:t>
            </a: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Generator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503280" y="3"/>
            <a:ext cx="9067680" cy="125964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FFFFFF"/>
                </a:solidFill>
                <a:latin typeface="Tahoma"/>
                <a:ea typeface="DejaVu Sans"/>
              </a:rPr>
              <a:t>Reduce</a:t>
            </a:r>
            <a:endParaRPr dirty="0"/>
          </a:p>
        </p:txBody>
      </p:sp>
      <p:sp>
        <p:nvSpPr>
          <p:cNvPr id="363" name="CustomShape 2"/>
          <p:cNvSpPr/>
          <p:nvPr/>
        </p:nvSpPr>
        <p:spPr>
          <a:xfrm>
            <a:off x="167400" y="1875240"/>
            <a:ext cx="9739800" cy="537660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/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reduce(</a:t>
            </a:r>
            <a:r>
              <a:rPr lang="en-US" sz="2800" b="1" dirty="0">
                <a:solidFill>
                  <a:srgbClr val="000000"/>
                </a:solidFill>
                <a:latin typeface="Courier New"/>
                <a:ea typeface="Courier New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  <a:ea typeface="Courier New"/>
              </a:rPr>
              <a:t>seq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The function reduce(</a:t>
            </a:r>
            <a:r>
              <a:rPr lang="en-US" sz="2800" dirty="0" err="1">
                <a:solidFill>
                  <a:srgbClr val="000000"/>
                </a:solidFill>
                <a:latin typeface="Tahoma"/>
                <a:ea typeface="Tahoma"/>
              </a:rPr>
              <a:t>func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ahoma"/>
                <a:ea typeface="Tahoma"/>
              </a:rPr>
              <a:t>seq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) continually applies the function </a:t>
            </a:r>
            <a:r>
              <a:rPr lang="en-US" sz="2800" dirty="0" err="1">
                <a:solidFill>
                  <a:srgbClr val="000000"/>
                </a:solidFill>
                <a:latin typeface="Tahoma"/>
                <a:ea typeface="Tahoma"/>
              </a:rPr>
              <a:t>func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() to the sequence seq. It returns a single value. 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Tahoma"/>
                <a:ea typeface="Courier New"/>
              </a:rPr>
              <a:t>function 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Courier New"/>
              </a:rPr>
              <a:t>must take two parameters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ahoma"/>
                <a:ea typeface="Courier New"/>
              </a:rPr>
              <a:t>In python 3 reduce() requires an import statement</a:t>
            </a:r>
            <a:endParaRPr dirty="0"/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/>
              </a:rPr>
              <a:t>from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/>
              </a:rPr>
              <a:t>functools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/>
              </a:rPr>
              <a:t> import reduce</a:t>
            </a:r>
            <a:endParaRPr dirty="0"/>
          </a:p>
        </p:txBody>
      </p:sp>
      <p:sp>
        <p:nvSpPr>
          <p:cNvPr id="364" name="CustomShape 3"/>
          <p:cNvSpPr/>
          <p:nvPr/>
        </p:nvSpPr>
        <p:spPr>
          <a:xfrm>
            <a:off x="755282" y="252003"/>
            <a:ext cx="8564041" cy="1007640"/>
          </a:xfrm>
          <a:prstGeom prst="rect">
            <a:avLst/>
          </a:prstGeom>
          <a:noFill/>
          <a:ln>
            <a:noFill/>
          </a:ln>
        </p:spPr>
        <p:txBody>
          <a:bodyPr lIns="92130" tIns="46066" rIns="92130" bIns="46066" anchor="ctr"/>
          <a:lstStyle/>
          <a:p>
            <a:pPr algn="ctr">
              <a:lnSpc>
                <a:spcPct val="100000"/>
              </a:lnSpc>
            </a:pPr>
            <a:r>
              <a:rPr lang="en-US" sz="6700" dirty="0">
                <a:solidFill>
                  <a:srgbClr val="000000"/>
                </a:solidFill>
                <a:latin typeface="Arial"/>
                <a:ea typeface="DejaVu Sans"/>
              </a:rPr>
              <a:t>reduce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503280" y="3"/>
            <a:ext cx="9067680" cy="125964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FFFFFF"/>
                </a:solidFill>
                <a:latin typeface="Tahoma"/>
                <a:ea typeface="DejaVu Sans"/>
              </a:rPr>
              <a:t>Reduce</a:t>
            </a:r>
            <a:endParaRPr dirty="0"/>
          </a:p>
        </p:txBody>
      </p:sp>
      <p:sp>
        <p:nvSpPr>
          <p:cNvPr id="366" name="CustomShape 2"/>
          <p:cNvSpPr/>
          <p:nvPr/>
        </p:nvSpPr>
        <p:spPr>
          <a:xfrm>
            <a:off x="167400" y="1875240"/>
            <a:ext cx="9739800" cy="537660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If </a:t>
            </a:r>
            <a:r>
              <a:rPr lang="en-US" sz="2800" dirty="0" err="1">
                <a:solidFill>
                  <a:srgbClr val="000000"/>
                </a:solidFill>
                <a:latin typeface="Tahoma"/>
                <a:ea typeface="Tahoma"/>
              </a:rPr>
              <a:t>seq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 = [ s</a:t>
            </a:r>
            <a:r>
              <a:rPr lang="en-US" sz="2800" baseline="-25000" dirty="0">
                <a:solidFill>
                  <a:srgbClr val="000000"/>
                </a:solidFill>
                <a:latin typeface="Tahoma"/>
                <a:ea typeface="Tahoma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, s</a:t>
            </a:r>
            <a:r>
              <a:rPr lang="en-US" sz="2800" baseline="-25000" dirty="0">
                <a:solidFill>
                  <a:srgbClr val="000000"/>
                </a:solidFill>
                <a:latin typeface="Tahoma"/>
                <a:ea typeface="Tahoma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, s</a:t>
            </a:r>
            <a:r>
              <a:rPr lang="en-US" sz="2800" baseline="-25000" dirty="0">
                <a:solidFill>
                  <a:srgbClr val="000000"/>
                </a:solidFill>
                <a:latin typeface="Tahoma"/>
                <a:ea typeface="Tahoma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, ... , </a:t>
            </a:r>
            <a:r>
              <a:rPr lang="en-US" sz="2800" dirty="0" err="1">
                <a:solidFill>
                  <a:srgbClr val="000000"/>
                </a:solidFill>
                <a:latin typeface="Tahoma"/>
                <a:ea typeface="Tahoma"/>
              </a:rPr>
              <a:t>s</a:t>
            </a:r>
            <a:r>
              <a:rPr lang="en-US" sz="2800" baseline="-25000" dirty="0" err="1">
                <a:solidFill>
                  <a:srgbClr val="000000"/>
                </a:solidFill>
                <a:latin typeface="Tahoma"/>
                <a:ea typeface="Tahoma"/>
              </a:rPr>
              <a:t>n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 ], calling reduce(</a:t>
            </a:r>
            <a:r>
              <a:rPr lang="en-US" sz="2800" dirty="0" err="1">
                <a:solidFill>
                  <a:srgbClr val="000000"/>
                </a:solidFill>
                <a:latin typeface="Tahoma"/>
                <a:ea typeface="Tahoma"/>
              </a:rPr>
              <a:t>func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ahoma"/>
                <a:ea typeface="Tahoma"/>
              </a:rPr>
              <a:t>seq</a:t>
            </a: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) works like this: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At first the first two elements of </a:t>
            </a:r>
            <a:r>
              <a:rPr lang="en-US" sz="2600" dirty="0" err="1">
                <a:solidFill>
                  <a:srgbClr val="000000"/>
                </a:solidFill>
                <a:latin typeface="Tahoma"/>
                <a:ea typeface="Tahoma"/>
              </a:rPr>
              <a:t>seq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 will be applied to </a:t>
            </a:r>
            <a:r>
              <a:rPr lang="en-US" sz="2600" dirty="0" err="1">
                <a:solidFill>
                  <a:srgbClr val="000000"/>
                </a:solidFill>
                <a:latin typeface="Tahoma"/>
                <a:ea typeface="Tahoma"/>
              </a:rPr>
              <a:t>func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, i.e. </a:t>
            </a:r>
            <a:r>
              <a:rPr lang="en-US" sz="2600" dirty="0" err="1">
                <a:solidFill>
                  <a:srgbClr val="000000"/>
                </a:solidFill>
                <a:latin typeface="Tahoma"/>
                <a:ea typeface="Tahoma"/>
              </a:rPr>
              <a:t>func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(s</a:t>
            </a:r>
            <a:r>
              <a:rPr lang="en-US" sz="2600" baseline="-25000" dirty="0">
                <a:solidFill>
                  <a:srgbClr val="000000"/>
                </a:solidFill>
                <a:latin typeface="Tahoma"/>
                <a:ea typeface="Tahoma"/>
              </a:rPr>
              <a:t>1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,s</a:t>
            </a:r>
            <a:r>
              <a:rPr lang="en-US" sz="2600" baseline="-25000" dirty="0">
                <a:solidFill>
                  <a:srgbClr val="000000"/>
                </a:solidFill>
                <a:latin typeface="Tahoma"/>
                <a:ea typeface="Tahoma"/>
              </a:rPr>
              <a:t>2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) The list on which reduce() works looks now like this: [ </a:t>
            </a:r>
            <a:r>
              <a:rPr lang="en-US" sz="2600" dirty="0" err="1">
                <a:solidFill>
                  <a:srgbClr val="000000"/>
                </a:solidFill>
                <a:latin typeface="Tahoma"/>
                <a:ea typeface="Tahoma"/>
              </a:rPr>
              <a:t>func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(s</a:t>
            </a:r>
            <a:r>
              <a:rPr lang="en-US" sz="2600" baseline="-25000" dirty="0">
                <a:solidFill>
                  <a:srgbClr val="000000"/>
                </a:solidFill>
                <a:latin typeface="Tahoma"/>
                <a:ea typeface="Tahoma"/>
              </a:rPr>
              <a:t>1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, s</a:t>
            </a:r>
            <a:r>
              <a:rPr lang="en-US" sz="2600" baseline="-25000" dirty="0">
                <a:solidFill>
                  <a:srgbClr val="000000"/>
                </a:solidFill>
                <a:latin typeface="Tahoma"/>
                <a:ea typeface="Tahoma"/>
              </a:rPr>
              <a:t>2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), s</a:t>
            </a:r>
            <a:r>
              <a:rPr lang="en-US" sz="2600" baseline="-25000" dirty="0">
                <a:solidFill>
                  <a:srgbClr val="000000"/>
                </a:solidFill>
                <a:latin typeface="Tahoma"/>
                <a:ea typeface="Tahoma"/>
              </a:rPr>
              <a:t>3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, ... , </a:t>
            </a:r>
            <a:r>
              <a:rPr lang="en-US" sz="2600" dirty="0" err="1">
                <a:solidFill>
                  <a:srgbClr val="000000"/>
                </a:solidFill>
                <a:latin typeface="Tahoma"/>
                <a:ea typeface="Tahoma"/>
              </a:rPr>
              <a:t>s</a:t>
            </a:r>
            <a:r>
              <a:rPr lang="en-US" sz="2600" baseline="-25000" dirty="0" err="1">
                <a:solidFill>
                  <a:srgbClr val="000000"/>
                </a:solidFill>
                <a:latin typeface="Tahoma"/>
                <a:ea typeface="Tahoma"/>
              </a:rPr>
              <a:t>n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 ]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In the next step </a:t>
            </a:r>
            <a:r>
              <a:rPr lang="en-US" sz="2600" dirty="0" err="1">
                <a:solidFill>
                  <a:srgbClr val="000000"/>
                </a:solidFill>
                <a:latin typeface="Tahoma"/>
                <a:ea typeface="Tahoma"/>
              </a:rPr>
              <a:t>func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 will be applied on the previous result and the third element of the list, i.e. </a:t>
            </a:r>
            <a:r>
              <a:rPr lang="en-US" sz="2600" dirty="0" err="1">
                <a:solidFill>
                  <a:srgbClr val="000000"/>
                </a:solidFill>
                <a:latin typeface="Tahoma"/>
                <a:ea typeface="Tahoma"/>
              </a:rPr>
              <a:t>func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Tahoma"/>
                <a:ea typeface="Tahoma"/>
              </a:rPr>
              <a:t>func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(s</a:t>
            </a:r>
            <a:r>
              <a:rPr lang="en-US" sz="2600" baseline="-25000" dirty="0">
                <a:solidFill>
                  <a:srgbClr val="000000"/>
                </a:solidFill>
                <a:latin typeface="Tahoma"/>
                <a:ea typeface="Tahoma"/>
              </a:rPr>
              <a:t>1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, s</a:t>
            </a:r>
            <a:r>
              <a:rPr lang="en-US" sz="2600" baseline="-25000" dirty="0">
                <a:solidFill>
                  <a:srgbClr val="000000"/>
                </a:solidFill>
                <a:latin typeface="Tahoma"/>
                <a:ea typeface="Tahoma"/>
              </a:rPr>
              <a:t>2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),s</a:t>
            </a:r>
            <a:r>
              <a:rPr lang="en-US" sz="2600" baseline="-25000" dirty="0">
                <a:solidFill>
                  <a:srgbClr val="000000"/>
                </a:solidFill>
                <a:latin typeface="Tahoma"/>
                <a:ea typeface="Tahoma"/>
              </a:rPr>
              <a:t>3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The list looks like this now: [ </a:t>
            </a:r>
            <a:r>
              <a:rPr lang="en-US" sz="2600" dirty="0" err="1">
                <a:solidFill>
                  <a:srgbClr val="000000"/>
                </a:solidFill>
                <a:latin typeface="Tahoma"/>
                <a:ea typeface="Tahoma"/>
              </a:rPr>
              <a:t>func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Tahoma"/>
                <a:ea typeface="Tahoma"/>
              </a:rPr>
              <a:t>func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(s</a:t>
            </a:r>
            <a:r>
              <a:rPr lang="en-US" sz="2600" baseline="-25000" dirty="0">
                <a:solidFill>
                  <a:srgbClr val="000000"/>
                </a:solidFill>
                <a:latin typeface="Tahoma"/>
                <a:ea typeface="Tahoma"/>
              </a:rPr>
              <a:t>1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, s</a:t>
            </a:r>
            <a:r>
              <a:rPr lang="en-US" sz="2600" baseline="-25000" dirty="0">
                <a:solidFill>
                  <a:srgbClr val="000000"/>
                </a:solidFill>
                <a:latin typeface="Tahoma"/>
                <a:ea typeface="Tahoma"/>
              </a:rPr>
              <a:t>2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),s</a:t>
            </a:r>
            <a:r>
              <a:rPr lang="en-US" sz="2600" baseline="-25000" dirty="0">
                <a:solidFill>
                  <a:srgbClr val="000000"/>
                </a:solidFill>
                <a:latin typeface="Tahoma"/>
                <a:ea typeface="Tahoma"/>
              </a:rPr>
              <a:t>3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), ... , </a:t>
            </a:r>
            <a:r>
              <a:rPr lang="en-US" sz="2600" dirty="0" err="1">
                <a:solidFill>
                  <a:srgbClr val="000000"/>
                </a:solidFill>
                <a:latin typeface="Tahoma"/>
                <a:ea typeface="Tahoma"/>
              </a:rPr>
              <a:t>s</a:t>
            </a:r>
            <a:r>
              <a:rPr lang="en-US" sz="2600" baseline="-25000" dirty="0" err="1">
                <a:solidFill>
                  <a:srgbClr val="000000"/>
                </a:solidFill>
                <a:latin typeface="Tahoma"/>
                <a:ea typeface="Tahoma"/>
              </a:rPr>
              <a:t>n</a:t>
            </a: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 ]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Tahoma"/>
                <a:ea typeface="Tahoma"/>
              </a:rPr>
              <a:t>Continue like this until just one element is left and return this element as the result of reduce()</a:t>
            </a:r>
            <a:endParaRPr dirty="0"/>
          </a:p>
        </p:txBody>
      </p:sp>
      <p:sp>
        <p:nvSpPr>
          <p:cNvPr id="367" name="CustomShape 3"/>
          <p:cNvSpPr/>
          <p:nvPr/>
        </p:nvSpPr>
        <p:spPr>
          <a:xfrm>
            <a:off x="755282" y="252003"/>
            <a:ext cx="8564041" cy="1007640"/>
          </a:xfrm>
          <a:prstGeom prst="rect">
            <a:avLst/>
          </a:prstGeom>
          <a:noFill/>
          <a:ln>
            <a:noFill/>
          </a:ln>
        </p:spPr>
        <p:txBody>
          <a:bodyPr lIns="92130" tIns="46066" rIns="92130" bIns="46066" anchor="ctr"/>
          <a:lstStyle/>
          <a:p>
            <a:pPr algn="ctr">
              <a:lnSpc>
                <a:spcPct val="100000"/>
              </a:lnSpc>
            </a:pPr>
            <a:r>
              <a:rPr lang="en-US" sz="6700" dirty="0">
                <a:solidFill>
                  <a:srgbClr val="000000"/>
                </a:solidFill>
                <a:latin typeface="Arial"/>
                <a:ea typeface="DejaVu Sans"/>
              </a:rPr>
              <a:t>reduce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503643" y="3"/>
            <a:ext cx="9067680" cy="125964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 anchor="ctr"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FFFFFF"/>
                </a:solidFill>
                <a:latin typeface="Tahoma"/>
                <a:ea typeface="DejaVu Sans"/>
              </a:rPr>
              <a:t>Reduce Example</a:t>
            </a:r>
            <a:endParaRPr dirty="0"/>
          </a:p>
        </p:txBody>
      </p:sp>
      <p:sp>
        <p:nvSpPr>
          <p:cNvPr id="369" name="CustomShape 2"/>
          <p:cNvSpPr/>
          <p:nvPr/>
        </p:nvSpPr>
        <p:spPr>
          <a:xfrm>
            <a:off x="755282" y="252003"/>
            <a:ext cx="8564041" cy="1007640"/>
          </a:xfrm>
          <a:prstGeom prst="rect">
            <a:avLst/>
          </a:prstGeom>
          <a:noFill/>
          <a:ln>
            <a:noFill/>
          </a:ln>
        </p:spPr>
        <p:txBody>
          <a:bodyPr lIns="92130" tIns="46066" rIns="92130" bIns="46066" anchor="ctr"/>
          <a:lstStyle/>
          <a:p>
            <a:pPr algn="ctr">
              <a:lnSpc>
                <a:spcPct val="100000"/>
              </a:lnSpc>
            </a:pPr>
            <a:r>
              <a:rPr lang="en-US" sz="6700" dirty="0">
                <a:solidFill>
                  <a:srgbClr val="000000"/>
                </a:solidFill>
                <a:latin typeface="Arial"/>
                <a:ea typeface="DejaVu Sans"/>
              </a:rPr>
              <a:t>reduce</a:t>
            </a:r>
            <a:endParaRPr dirty="0"/>
          </a:p>
        </p:txBody>
      </p:sp>
      <p:sp>
        <p:nvSpPr>
          <p:cNvPr id="370" name="CustomShape 3"/>
          <p:cNvSpPr/>
          <p:nvPr/>
        </p:nvSpPr>
        <p:spPr>
          <a:xfrm>
            <a:off x="503643" y="2987999"/>
            <a:ext cx="7961400" cy="2770200"/>
          </a:xfrm>
          <a:prstGeom prst="rect">
            <a:avLst/>
          </a:prstGeom>
          <a:noFill/>
          <a:ln>
            <a:noFill/>
          </a:ln>
        </p:spPr>
        <p:txBody>
          <a:bodyPr lIns="89973" tIns="44986" rIns="89973" bIns="44986"/>
          <a:lstStyle/>
          <a:p>
            <a:pPr>
              <a:lnSpc>
                <a:spcPct val="77000"/>
              </a:lnSpc>
            </a:pPr>
            <a:r>
              <a:rPr lang="en-US" sz="2800" dirty="0">
                <a:solidFill>
                  <a:srgbClr val="000000"/>
                </a:solidFill>
                <a:latin typeface="Tahoma"/>
                <a:ea typeface="Tahoma"/>
              </a:rPr>
              <a:t>Example:  what does this reduce function returns?</a:t>
            </a:r>
            <a:endParaRPr dirty="0"/>
          </a:p>
          <a:p>
            <a:pPr>
              <a:lnSpc>
                <a:spcPct val="77000"/>
              </a:lnSpc>
            </a:pPr>
            <a:endParaRPr dirty="0"/>
          </a:p>
          <a:p>
            <a:pPr>
              <a:lnSpc>
                <a:spcPct val="77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nums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 = [1, 2, 3, 4, 5, 6, 7, 8]</a:t>
            </a:r>
            <a:endParaRPr dirty="0"/>
          </a:p>
          <a:p>
            <a:pPr>
              <a:lnSpc>
                <a:spcPct val="77000"/>
              </a:lnSpc>
            </a:pPr>
            <a:endParaRPr dirty="0"/>
          </a:p>
          <a:p>
            <a:pPr>
              <a:lnSpc>
                <a:spcPct val="77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nums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 = list(reduce(lambda x, y : (x, y),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nums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))</a:t>
            </a:r>
            <a:endParaRPr dirty="0"/>
          </a:p>
          <a:p>
            <a:pPr>
              <a:lnSpc>
                <a:spcPct val="77000"/>
              </a:lnSpc>
            </a:pPr>
            <a:endParaRPr dirty="0"/>
          </a:p>
          <a:p>
            <a:pPr>
              <a:lnSpc>
                <a:spcPct val="77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DejaVu Sans"/>
              </a:rPr>
              <a:t>nums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)    </a:t>
            </a:r>
            <a:endParaRPr dirty="0"/>
          </a:p>
          <a:p>
            <a:pPr>
              <a:lnSpc>
                <a:spcPct val="77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  <a:ea typeface="DejaVu Sans"/>
              </a:rPr>
              <a:t>(((((((1, 2), 3), 4), 5), 6), 7), 8)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86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86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a way to create a list from another </a:t>
            </a:r>
            <a:r>
              <a:rPr lang="en-US" dirty="0" err="1" smtClean="0"/>
              <a:t>iterable</a:t>
            </a:r>
            <a:r>
              <a:rPr lang="en-US" dirty="0" smtClean="0"/>
              <a:t>/sequence, where each element in the created list:</a:t>
            </a:r>
          </a:p>
          <a:p>
            <a:pPr lvl="1"/>
            <a:r>
              <a:rPr lang="en-US" dirty="0" smtClean="0"/>
              <a:t>Satisfies a certain condition.</a:t>
            </a:r>
          </a:p>
          <a:p>
            <a:pPr lvl="1"/>
            <a:r>
              <a:rPr lang="en-US" dirty="0" smtClean="0"/>
              <a:t>Is a function of a member in the original sequence/</a:t>
            </a:r>
            <a:r>
              <a:rPr lang="en-US" dirty="0" err="1" smtClean="0"/>
              <a:t>iterabel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allows for the creation of lists in an understandable syntax.</a:t>
            </a:r>
          </a:p>
          <a:p>
            <a:r>
              <a:rPr lang="en-US" dirty="0" smtClean="0"/>
              <a:t>You just write your expression inside the ‘[]’!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08B6E5-F7DB-4221-927B-DF55262C10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Returning to our previous 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Could be simplified to: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Much easier right?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57962" y="4813742"/>
            <a:ext cx="5038725" cy="655766"/>
          </a:xfrm>
          <a:prstGeom prst="rect">
            <a:avLst/>
          </a:prstGeom>
        </p:spPr>
        <p:txBody>
          <a:bodyPr lIns="100783" tIns="50392" rIns="100783" bIns="50392">
            <a:spAutoFit/>
          </a:bodyPr>
          <a:lstStyle/>
          <a:p>
            <a:pPr defTabSz="1007838"/>
            <a:r>
              <a:rPr lang="en-US" b="1" dirty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/>
              </a:rPr>
              <a:t>get_squares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seq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defTabSz="1007838"/>
            <a:r>
              <a:rPr lang="en-US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**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x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seq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1809" y="2510884"/>
            <a:ext cx="5038725" cy="1486763"/>
          </a:xfrm>
          <a:prstGeom prst="rect">
            <a:avLst/>
          </a:prstGeom>
        </p:spPr>
        <p:txBody>
          <a:bodyPr lIns="100783" tIns="50392" rIns="100783" bIns="50392">
            <a:spAutoFit/>
          </a:bodyPr>
          <a:lstStyle/>
          <a:p>
            <a:pPr defTabSz="1007838"/>
            <a:r>
              <a:rPr lang="en-US" b="1" dirty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/>
              </a:rPr>
              <a:t>get_squares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seq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defTabSz="1007838"/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[]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defTabSz="1007838"/>
            <a:r>
              <a:rPr lang="en-US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x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seq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defTabSz="1007838"/>
            <a:r>
              <a:rPr lang="en-US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lst</a:t>
            </a:r>
            <a:r>
              <a:rPr lang="en-US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**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defTabSz="1007838"/>
            <a:r>
              <a:rPr lang="en-US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08B6E5-F7DB-4221-927B-DF55262C10D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saw some basic use cases of list comprehensions, lets try and look at some more advanced ones!</a:t>
            </a:r>
          </a:p>
          <a:p>
            <a:r>
              <a:rPr lang="en-US" dirty="0" smtClean="0"/>
              <a:t>We will use multiple modules available in the python3 library, you are more then welcome to look into them!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08B6E5-F7DB-4221-927B-DF55262C10D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74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6"/>
          <p:cNvGrpSpPr/>
          <p:nvPr/>
        </p:nvGrpSpPr>
        <p:grpSpPr>
          <a:xfrm>
            <a:off x="4959366" y="5925463"/>
            <a:ext cx="4875676" cy="1191132"/>
            <a:chOff x="4252402" y="5301208"/>
            <a:chExt cx="4424054" cy="1080120"/>
          </a:xfrm>
        </p:grpSpPr>
        <p:sp>
          <p:nvSpPr>
            <p:cNvPr id="8" name="Oval 7"/>
            <p:cNvSpPr/>
            <p:nvPr/>
          </p:nvSpPr>
          <p:spPr>
            <a:xfrm>
              <a:off x="4252402" y="5907360"/>
              <a:ext cx="2880320" cy="473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10" idx="2"/>
              <a:endCxn id="8" idx="6"/>
            </p:cNvCxnSpPr>
            <p:nvPr/>
          </p:nvCxnSpPr>
          <p:spPr>
            <a:xfrm flipH="1">
              <a:off x="7132722" y="5639762"/>
              <a:ext cx="967670" cy="5045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524328" y="5301208"/>
              <a:ext cx="115212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iterator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Pythagorean triads - </a:t>
            </a:r>
            <a:r>
              <a:rPr lang="en-US" dirty="0" err="1" smtClean="0"/>
              <a:t>listcomp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5189" y="1556637"/>
            <a:ext cx="8985726" cy="5798185"/>
          </a:xfrm>
        </p:spPr>
        <p:txBody>
          <a:bodyPr/>
          <a:lstStyle/>
          <a:p>
            <a:r>
              <a:rPr lang="en-US" dirty="0" smtClean="0"/>
              <a:t>A Pythagorean triad are 3 numbers </a:t>
            </a:r>
            <a:r>
              <a:rPr lang="en-US" dirty="0" err="1" smtClean="0"/>
              <a:t>x,y,z</a:t>
            </a:r>
            <a:r>
              <a:rPr lang="en-US" dirty="0" smtClean="0"/>
              <a:t> such that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Lets say we want all Pythagorean triads existing in the range of a number.</a:t>
            </a:r>
          </a:p>
          <a:p>
            <a:pPr lvl="1"/>
            <a:r>
              <a:rPr lang="en-US" dirty="0" smtClean="0"/>
              <a:t>Meaning, all 3-tuples from the range </a:t>
            </a:r>
          </a:p>
          <a:p>
            <a:r>
              <a:rPr lang="en-US" dirty="0" smtClean="0"/>
              <a:t>One solution will be to use 3 for loops (or so) but another solution could be: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12245979"/>
              </p:ext>
            </p:extLst>
          </p:nvPr>
        </p:nvGraphicFramePr>
        <p:xfrm>
          <a:off x="4245137" y="2431475"/>
          <a:ext cx="1759120" cy="555862"/>
        </p:xfrm>
        <a:graphic>
          <a:graphicData uri="http://schemas.openxmlformats.org/presentationml/2006/ole">
            <p:oleObj spid="_x0000_s18434" name="Equation" r:id="rId3" imgW="712800" imgH="2192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76362269"/>
              </p:ext>
            </p:extLst>
          </p:nvPr>
        </p:nvGraphicFramePr>
        <p:xfrm>
          <a:off x="7022695" y="3764302"/>
          <a:ext cx="1825253" cy="572989"/>
        </p:xfrm>
        <a:graphic>
          <a:graphicData uri="http://schemas.openxmlformats.org/presentationml/2006/ole">
            <p:oleObj spid="_x0000_s18435" name="Equation" r:id="rId4" imgW="639720" imgH="19188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594631" y="5766647"/>
            <a:ext cx="9205623" cy="1825297"/>
          </a:xfrm>
          <a:prstGeom prst="rect">
            <a:avLst/>
          </a:prstGeom>
        </p:spPr>
        <p:txBody>
          <a:bodyPr wrap="square" lIns="100761" tIns="50382" rIns="100761" bIns="50382">
            <a:spAutoFit/>
          </a:bodyPr>
          <a:lstStyle/>
          <a:p>
            <a:r>
              <a:rPr lang="en-US" sz="2800" dirty="0">
                <a:solidFill>
                  <a:srgbClr val="DD8047"/>
                </a:solidFill>
              </a:rPr>
              <a:t>from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itertools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DD8047"/>
                </a:solidFill>
              </a:rPr>
              <a:t>import</a:t>
            </a:r>
            <a:r>
              <a:rPr lang="en-US" sz="2800" dirty="0">
                <a:solidFill>
                  <a:prstClr val="black"/>
                </a:solidFill>
              </a:rPr>
              <a:t> combinations </a:t>
            </a:r>
            <a:r>
              <a:rPr lang="en-US" sz="2800" dirty="0">
                <a:solidFill>
                  <a:srgbClr val="DD8047"/>
                </a:solidFill>
              </a:rPr>
              <a:t>as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comb</a:t>
            </a:r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 err="1">
                <a:solidFill>
                  <a:srgbClr val="0000FF"/>
                </a:solidFill>
              </a:rPr>
              <a:t>def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FF00FF"/>
                </a:solidFill>
              </a:rPr>
              <a:t>pythagorean_in_range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</a:rPr>
              <a:t>n):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 </a:t>
            </a:r>
            <a:r>
              <a:rPr lang="en-US" sz="2800" dirty="0">
                <a:solidFill>
                  <a:srgbClr val="0000FF"/>
                </a:solidFill>
              </a:rPr>
              <a:t>return </a:t>
            </a:r>
            <a:r>
              <a:rPr lang="en-US" sz="2800" dirty="0">
                <a:solidFill>
                  <a:prstClr val="black"/>
                </a:solidFill>
              </a:rPr>
              <a:t>[(</a:t>
            </a:r>
            <a:r>
              <a:rPr lang="en-US" sz="2800" dirty="0" err="1">
                <a:solidFill>
                  <a:prstClr val="black"/>
                </a:solidFill>
              </a:rPr>
              <a:t>x,y,z</a:t>
            </a:r>
            <a:r>
              <a:rPr lang="en-US" sz="2800" dirty="0">
                <a:solidFill>
                  <a:prstClr val="black"/>
                </a:solidFill>
              </a:rPr>
              <a:t>) </a:t>
            </a:r>
            <a:r>
              <a:rPr lang="en-US" sz="2800" dirty="0">
                <a:solidFill>
                  <a:srgbClr val="0000FF"/>
                </a:solidFill>
              </a:rPr>
              <a:t>for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x,y,z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in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comb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dirty="0">
                <a:solidFill>
                  <a:srgbClr val="660066"/>
                </a:solidFill>
              </a:rPr>
              <a:t>range</a:t>
            </a:r>
            <a:r>
              <a:rPr lang="en-US" sz="2800" dirty="0">
                <a:solidFill>
                  <a:prstClr val="black"/>
                </a:solidFill>
              </a:rPr>
              <a:t>(1,n+1),3</a:t>
            </a:r>
            <a:r>
              <a:rPr lang="en-US" sz="2800" dirty="0">
                <a:solidFill>
                  <a:prstClr val="black"/>
                </a:solidFill>
              </a:rPr>
              <a:t>)</a:t>
            </a:r>
            <a:r>
              <a:rPr lang="he-IL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     \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              </a:t>
            </a:r>
            <a:r>
              <a:rPr lang="en-US" sz="2800" dirty="0">
                <a:solidFill>
                  <a:prstClr val="black"/>
                </a:solidFill>
              </a:rPr>
              <a:t>             </a:t>
            </a:r>
            <a:r>
              <a:rPr lang="en-US" sz="2800" dirty="0">
                <a:solidFill>
                  <a:srgbClr val="0000FF"/>
                </a:solidFill>
              </a:rPr>
              <a:t>if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x**2 + y**2 == z**2]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08B6E5-F7DB-4221-927B-DF55262C10D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098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expression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5189" y="1764665"/>
            <a:ext cx="8985726" cy="5510748"/>
          </a:xfrm>
        </p:spPr>
        <p:txBody>
          <a:bodyPr>
            <a:normAutofit/>
          </a:bodyPr>
          <a:lstStyle/>
          <a:p>
            <a:r>
              <a:rPr lang="en-US" dirty="0" smtClean="0"/>
              <a:t>A generator expression is created by changing the list comprehensions ‘[]’ to ‘()’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both cases 0,3,6,9 will be printed</a:t>
            </a:r>
          </a:p>
          <a:p>
            <a:pPr lvl="1"/>
            <a:r>
              <a:rPr lang="en-US" dirty="0" smtClean="0"/>
              <a:t>Actually if </a:t>
            </a:r>
            <a:r>
              <a:rPr lang="en-US" i="1" dirty="0" smtClean="0"/>
              <a:t>x</a:t>
            </a:r>
            <a:r>
              <a:rPr lang="en-US" dirty="0" smtClean="0"/>
              <a:t> is a generator expression, using </a:t>
            </a:r>
            <a:r>
              <a:rPr lang="en-US" i="1" dirty="0" smtClean="0"/>
              <a:t>list(x) </a:t>
            </a:r>
            <a:r>
              <a:rPr lang="en-US" dirty="0" smtClean="0"/>
              <a:t>will result the same as using a list comp.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19884" y="3940245"/>
            <a:ext cx="6745499" cy="932765"/>
          </a:xfrm>
          <a:prstGeom prst="rect">
            <a:avLst/>
          </a:prstGeom>
        </p:spPr>
        <p:txBody>
          <a:bodyPr wrap="square" lIns="100761" tIns="50382" rIns="100761" bIns="50382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</a:rPr>
              <a:t>res2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range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%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t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res2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t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9884" y="2907930"/>
            <a:ext cx="6507423" cy="932765"/>
          </a:xfrm>
          <a:prstGeom prst="rect">
            <a:avLst/>
          </a:prstGeom>
        </p:spPr>
        <p:txBody>
          <a:bodyPr wrap="square" lIns="100761" tIns="50382" rIns="100761" bIns="50382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</a:rPr>
              <a:t>res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range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%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t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res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t </a:t>
            </a:r>
          </a:p>
        </p:txBody>
      </p:sp>
      <p:sp>
        <p:nvSpPr>
          <p:cNvPr id="6" name="Rectangle 5"/>
          <p:cNvSpPr/>
          <p:nvPr/>
        </p:nvSpPr>
        <p:spPr>
          <a:xfrm>
            <a:off x="1229502" y="6481329"/>
            <a:ext cx="7618446" cy="655766"/>
          </a:xfrm>
          <a:prstGeom prst="rect">
            <a:avLst/>
          </a:prstGeom>
        </p:spPr>
        <p:txBody>
          <a:bodyPr wrap="square" lIns="100761" tIns="50382" rIns="100761" bIns="50382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range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%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 ==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list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range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%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08B6E5-F7DB-4221-927B-DF55262C10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134114" y="4893149"/>
            <a:ext cx="6824858" cy="1746994"/>
            <a:chOff x="4252402" y="4869160"/>
            <a:chExt cx="6192688" cy="1584176"/>
          </a:xfrm>
        </p:grpSpPr>
        <p:sp>
          <p:nvSpPr>
            <p:cNvPr id="8" name="Oval 7"/>
            <p:cNvSpPr/>
            <p:nvPr/>
          </p:nvSpPr>
          <p:spPr>
            <a:xfrm>
              <a:off x="4252402" y="5979368"/>
              <a:ext cx="6192688" cy="4739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10" idx="2"/>
              <a:endCxn id="8" idx="0"/>
            </p:cNvCxnSpPr>
            <p:nvPr/>
          </p:nvCxnSpPr>
          <p:spPr>
            <a:xfrm flipH="1">
              <a:off x="7348746" y="5207714"/>
              <a:ext cx="1944216" cy="7716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716898" y="4869160"/>
              <a:ext cx="115212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prstClr val="black"/>
                  </a:solidFill>
                </a:rPr>
                <a:t>genexp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integers - </a:t>
            </a:r>
            <a:r>
              <a:rPr lang="en-US" dirty="0" err="1" smtClean="0"/>
              <a:t>listcomp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5189" y="1523457"/>
            <a:ext cx="8985726" cy="4957868"/>
          </a:xfrm>
        </p:spPr>
        <p:txBody>
          <a:bodyPr/>
          <a:lstStyle/>
          <a:p>
            <a:r>
              <a:rPr lang="en-US" dirty="0" smtClean="0"/>
              <a:t>A number, </a:t>
            </a:r>
            <a:r>
              <a:rPr lang="en-US" i="1" dirty="0" smtClean="0"/>
              <a:t>x</a:t>
            </a:r>
            <a:r>
              <a:rPr lang="en-US" dirty="0" smtClean="0"/>
              <a:t>, is a factor of another number, </a:t>
            </a:r>
            <a:r>
              <a:rPr lang="en-US" i="1" dirty="0" smtClean="0"/>
              <a:t>n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if </a:t>
            </a:r>
          </a:p>
          <a:p>
            <a:endParaRPr lang="en-US" dirty="0"/>
          </a:p>
          <a:p>
            <a:r>
              <a:rPr lang="en-US" dirty="0" smtClean="0"/>
              <a:t>We say that an integer is “perfect” if it equals the sum of all its factors (excluding itself).</a:t>
            </a:r>
          </a:p>
          <a:p>
            <a:r>
              <a:rPr lang="en-US" dirty="0" smtClean="0"/>
              <a:t>Given a number N we would like to find all perfect integers in the range: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2737715"/>
              </p:ext>
            </p:extLst>
          </p:nvPr>
        </p:nvGraphicFramePr>
        <p:xfrm>
          <a:off x="6438539" y="4320684"/>
          <a:ext cx="1933260" cy="572466"/>
        </p:xfrm>
        <a:graphic>
          <a:graphicData uri="http://schemas.openxmlformats.org/presentationml/2006/ole">
            <p:oleObj spid="_x0000_s19458" name="Equation" r:id="rId3" imgW="676440" imgH="1918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5847429"/>
              </p:ext>
            </p:extLst>
          </p:nvPr>
        </p:nvGraphicFramePr>
        <p:xfrm>
          <a:off x="3885768" y="2167266"/>
          <a:ext cx="1539610" cy="502439"/>
        </p:xfrm>
        <a:graphic>
          <a:graphicData uri="http://schemas.openxmlformats.org/presentationml/2006/ole">
            <p:oleObj spid="_x0000_s19459" name="Equation" r:id="rId4" imgW="530280" imgH="16452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673990" y="4972875"/>
            <a:ext cx="9523058" cy="2025352"/>
          </a:xfrm>
          <a:prstGeom prst="rect">
            <a:avLst/>
          </a:prstGeom>
        </p:spPr>
        <p:txBody>
          <a:bodyPr wrap="square" lIns="100761" tIns="50382" rIns="100761" bIns="50382">
            <a:spAutoFit/>
          </a:bodyPr>
          <a:lstStyle/>
          <a:p>
            <a:r>
              <a:rPr lang="en-US" sz="2500" dirty="0" err="1">
                <a:solidFill>
                  <a:srgbClr val="0000FF"/>
                </a:solidFill>
              </a:rPr>
              <a:t>def</a:t>
            </a:r>
            <a:r>
              <a:rPr lang="en-US" sz="2500" dirty="0">
                <a:solidFill>
                  <a:srgbClr val="0000FF"/>
                </a:solidFill>
              </a:rPr>
              <a:t> </a:t>
            </a:r>
            <a:r>
              <a:rPr lang="en-US" sz="2500" dirty="0" err="1">
                <a:solidFill>
                  <a:srgbClr val="FF00FF"/>
                </a:solidFill>
              </a:rPr>
              <a:t>find_perfects</a:t>
            </a:r>
            <a:r>
              <a:rPr lang="en-US" sz="2500" dirty="0">
                <a:solidFill>
                  <a:prstClr val="black"/>
                </a:solidFill>
              </a:rPr>
              <a:t>(N):</a:t>
            </a:r>
          </a:p>
          <a:p>
            <a:r>
              <a:rPr lang="en-US" sz="2500" dirty="0">
                <a:solidFill>
                  <a:prstClr val="black"/>
                </a:solidFill>
              </a:rPr>
              <a:t>     </a:t>
            </a:r>
            <a:r>
              <a:rPr lang="en-US" sz="2500" dirty="0">
                <a:solidFill>
                  <a:srgbClr val="0000FF"/>
                </a:solidFill>
              </a:rPr>
              <a:t>return</a:t>
            </a:r>
            <a:r>
              <a:rPr lang="en-US" sz="2500" dirty="0">
                <a:solidFill>
                  <a:prstClr val="black"/>
                </a:solidFill>
              </a:rPr>
              <a:t>  [</a:t>
            </a:r>
            <a:r>
              <a:rPr lang="en-US" sz="2500" dirty="0" err="1">
                <a:solidFill>
                  <a:prstClr val="black"/>
                </a:solidFill>
              </a:rPr>
              <a:t>num</a:t>
            </a:r>
            <a:r>
              <a:rPr lang="en-US" sz="2500" dirty="0">
                <a:solidFill>
                  <a:prstClr val="black"/>
                </a:solidFill>
              </a:rPr>
              <a:t> </a:t>
            </a:r>
            <a:r>
              <a:rPr lang="en-US" sz="2500" dirty="0">
                <a:solidFill>
                  <a:srgbClr val="0000FF"/>
                </a:solidFill>
              </a:rPr>
              <a:t>for</a:t>
            </a:r>
            <a:r>
              <a:rPr lang="en-US" sz="2500" dirty="0">
                <a:solidFill>
                  <a:prstClr val="black"/>
                </a:solidFill>
              </a:rPr>
              <a:t> </a:t>
            </a:r>
            <a:r>
              <a:rPr lang="en-US" sz="2500" dirty="0" err="1">
                <a:solidFill>
                  <a:prstClr val="black"/>
                </a:solidFill>
              </a:rPr>
              <a:t>num</a:t>
            </a:r>
            <a:r>
              <a:rPr lang="en-US" sz="2500" dirty="0">
                <a:solidFill>
                  <a:prstClr val="black"/>
                </a:solidFill>
              </a:rPr>
              <a:t> </a:t>
            </a:r>
            <a:r>
              <a:rPr lang="en-US" sz="2500" dirty="0">
                <a:solidFill>
                  <a:srgbClr val="0000FF"/>
                </a:solidFill>
              </a:rPr>
              <a:t>in</a:t>
            </a:r>
            <a:r>
              <a:rPr lang="en-US" sz="2500" dirty="0">
                <a:solidFill>
                  <a:prstClr val="black"/>
                </a:solidFill>
              </a:rPr>
              <a:t> </a:t>
            </a:r>
            <a:r>
              <a:rPr lang="en-US" sz="2500" dirty="0">
                <a:solidFill>
                  <a:srgbClr val="660066"/>
                </a:solidFill>
              </a:rPr>
              <a:t>range</a:t>
            </a:r>
            <a:r>
              <a:rPr lang="en-US" sz="2500" dirty="0">
                <a:solidFill>
                  <a:prstClr val="black"/>
                </a:solidFill>
              </a:rPr>
              <a:t>(1,N+1</a:t>
            </a:r>
            <a:r>
              <a:rPr lang="en-US" sz="2500" dirty="0">
                <a:solidFill>
                  <a:prstClr val="black"/>
                </a:solidFill>
              </a:rPr>
              <a:t>) \</a:t>
            </a:r>
            <a:endParaRPr lang="en-US" sz="2500" dirty="0">
              <a:solidFill>
                <a:prstClr val="black"/>
              </a:solidFill>
            </a:endParaRPr>
          </a:p>
          <a:p>
            <a:r>
              <a:rPr lang="en-US" sz="2500" dirty="0">
                <a:solidFill>
                  <a:prstClr val="black"/>
                </a:solidFill>
              </a:rPr>
              <a:t>            </a:t>
            </a:r>
            <a:r>
              <a:rPr lang="en-US" sz="2500" dirty="0">
                <a:solidFill>
                  <a:prstClr val="black"/>
                </a:solidFill>
              </a:rPr>
              <a:t>     </a:t>
            </a:r>
            <a:r>
              <a:rPr lang="en-US" sz="2500" dirty="0">
                <a:solidFill>
                  <a:srgbClr val="0000FF"/>
                </a:solidFill>
              </a:rPr>
              <a:t>if</a:t>
            </a:r>
            <a:r>
              <a:rPr lang="en-US" sz="2500" dirty="0">
                <a:solidFill>
                  <a:prstClr val="black"/>
                </a:solidFill>
              </a:rPr>
              <a:t> </a:t>
            </a:r>
            <a:r>
              <a:rPr lang="en-US" sz="2500" dirty="0">
                <a:solidFill>
                  <a:srgbClr val="660066"/>
                </a:solidFill>
              </a:rPr>
              <a:t>sum</a:t>
            </a:r>
            <a:r>
              <a:rPr lang="en-US" sz="2500" dirty="0">
                <a:solidFill>
                  <a:prstClr val="black"/>
                </a:solidFill>
              </a:rPr>
              <a:t>(  \</a:t>
            </a:r>
            <a:br>
              <a:rPr lang="en-US" sz="2500" dirty="0">
                <a:solidFill>
                  <a:prstClr val="black"/>
                </a:solidFill>
              </a:rPr>
            </a:br>
            <a:r>
              <a:rPr lang="en-US" sz="2500" dirty="0">
                <a:solidFill>
                  <a:prstClr val="black"/>
                </a:solidFill>
              </a:rPr>
              <a:t>                           (</a:t>
            </a:r>
            <a:r>
              <a:rPr lang="en-US" sz="2500" dirty="0" err="1">
                <a:solidFill>
                  <a:prstClr val="black"/>
                </a:solidFill>
              </a:rPr>
              <a:t>fac</a:t>
            </a:r>
            <a:r>
              <a:rPr lang="en-US" sz="2500" dirty="0">
                <a:solidFill>
                  <a:prstClr val="black"/>
                </a:solidFill>
              </a:rPr>
              <a:t> </a:t>
            </a:r>
            <a:r>
              <a:rPr lang="en-US" sz="2500" dirty="0">
                <a:solidFill>
                  <a:srgbClr val="0000FF"/>
                </a:solidFill>
              </a:rPr>
              <a:t>for</a:t>
            </a:r>
            <a:r>
              <a:rPr lang="en-US" sz="2500" dirty="0">
                <a:solidFill>
                  <a:prstClr val="black"/>
                </a:solidFill>
              </a:rPr>
              <a:t> </a:t>
            </a:r>
            <a:r>
              <a:rPr lang="en-US" sz="2500" dirty="0" err="1">
                <a:solidFill>
                  <a:prstClr val="black"/>
                </a:solidFill>
              </a:rPr>
              <a:t>fac</a:t>
            </a:r>
            <a:r>
              <a:rPr lang="en-US" sz="2500" dirty="0">
                <a:solidFill>
                  <a:prstClr val="black"/>
                </a:solidFill>
              </a:rPr>
              <a:t> </a:t>
            </a:r>
            <a:r>
              <a:rPr lang="en-US" sz="2500" dirty="0">
                <a:solidFill>
                  <a:srgbClr val="0000FF"/>
                </a:solidFill>
              </a:rPr>
              <a:t>in</a:t>
            </a:r>
            <a:r>
              <a:rPr lang="en-US" sz="2500" dirty="0">
                <a:solidFill>
                  <a:prstClr val="black"/>
                </a:solidFill>
              </a:rPr>
              <a:t> </a:t>
            </a:r>
            <a:r>
              <a:rPr lang="en-US" sz="2500" dirty="0">
                <a:solidFill>
                  <a:srgbClr val="660066"/>
                </a:solidFill>
              </a:rPr>
              <a:t>range</a:t>
            </a:r>
            <a:r>
              <a:rPr lang="en-US" sz="2500" dirty="0">
                <a:solidFill>
                  <a:prstClr val="black"/>
                </a:solidFill>
              </a:rPr>
              <a:t>(1,num) </a:t>
            </a:r>
            <a:r>
              <a:rPr lang="en-US" sz="2500" dirty="0">
                <a:solidFill>
                  <a:srgbClr val="0000FF"/>
                </a:solidFill>
              </a:rPr>
              <a:t>if</a:t>
            </a:r>
            <a:r>
              <a:rPr lang="en-US" sz="2500" dirty="0">
                <a:solidFill>
                  <a:prstClr val="black"/>
                </a:solidFill>
              </a:rPr>
              <a:t> </a:t>
            </a:r>
            <a:r>
              <a:rPr lang="en-US" sz="2500" dirty="0" err="1">
                <a:solidFill>
                  <a:prstClr val="black"/>
                </a:solidFill>
              </a:rPr>
              <a:t>num%fac</a:t>
            </a:r>
            <a:r>
              <a:rPr lang="en-US" sz="2500" dirty="0">
                <a:solidFill>
                  <a:prstClr val="black"/>
                </a:solidFill>
              </a:rPr>
              <a:t>==0</a:t>
            </a:r>
            <a:r>
              <a:rPr lang="en-US" sz="2500" dirty="0">
                <a:solidFill>
                  <a:prstClr val="black"/>
                </a:solidFill>
              </a:rPr>
              <a:t>) \</a:t>
            </a:r>
            <a:br>
              <a:rPr lang="en-US" sz="2500" dirty="0">
                <a:solidFill>
                  <a:prstClr val="black"/>
                </a:solidFill>
              </a:rPr>
            </a:br>
            <a:r>
              <a:rPr lang="en-US" sz="2500" dirty="0">
                <a:solidFill>
                  <a:prstClr val="black"/>
                </a:solidFill>
              </a:rPr>
              <a:t>                          ) </a:t>
            </a:r>
            <a:r>
              <a:rPr lang="en-US" sz="2500" dirty="0">
                <a:solidFill>
                  <a:prstClr val="black"/>
                </a:solidFill>
              </a:rPr>
              <a:t>== </a:t>
            </a:r>
            <a:r>
              <a:rPr lang="en-US" sz="2500" dirty="0" err="1">
                <a:solidFill>
                  <a:prstClr val="black"/>
                </a:solidFill>
              </a:rPr>
              <a:t>num</a:t>
            </a:r>
            <a:r>
              <a:rPr lang="en-US" sz="2500" dirty="0">
                <a:solidFill>
                  <a:prstClr val="black"/>
                </a:solidFill>
              </a:rPr>
              <a:t>]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08B6E5-F7DB-4221-927B-DF55262C10D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401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1587</Words>
  <Application>Microsoft Office PowerPoint</Application>
  <PresentationFormat>Custom</PresentationFormat>
  <Paragraphs>380</Paragraphs>
  <Slides>35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Office Theme</vt:lpstr>
      <vt:lpstr>Office Theme</vt:lpstr>
      <vt:lpstr>Median</vt:lpstr>
      <vt:lpstr>1_Median</vt:lpstr>
      <vt:lpstr>2_Median</vt:lpstr>
      <vt:lpstr>Microsoft Word Picture</vt:lpstr>
      <vt:lpstr>Microsoft Equation 3.0</vt:lpstr>
      <vt:lpstr>Equation</vt:lpstr>
      <vt:lpstr>Intro2CS</vt:lpstr>
      <vt:lpstr>Slide 2</vt:lpstr>
      <vt:lpstr>List Comprehensions – motivation</vt:lpstr>
      <vt:lpstr>List Comprehensions - 1</vt:lpstr>
      <vt:lpstr>List Comprehensions - 2</vt:lpstr>
      <vt:lpstr>Advanced Comprehensions</vt:lpstr>
      <vt:lpstr>Pythagorean triads - listcomp</vt:lpstr>
      <vt:lpstr>Generator expression - 1</vt:lpstr>
      <vt:lpstr>Perfect integers - listcomp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Newton-Raphson method</vt:lpstr>
      <vt:lpstr>Newton-Raphson method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Intro2CS</dc:title>
  <cp:lastModifiedBy>doronz</cp:lastModifiedBy>
  <cp:revision>11</cp:revision>
  <dcterms:modified xsi:type="dcterms:W3CDTF">2015-12-28T13:37:24Z</dcterms:modified>
</cp:coreProperties>
</file>