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78" r:id="rId1"/>
  </p:sldMasterIdLst>
  <p:notesMasterIdLst>
    <p:notesMasterId r:id="rId22"/>
  </p:notesMasterIdLst>
  <p:sldIdLst>
    <p:sldId id="269" r:id="rId2"/>
    <p:sldId id="311" r:id="rId3"/>
    <p:sldId id="303" r:id="rId4"/>
    <p:sldId id="309" r:id="rId5"/>
    <p:sldId id="310" r:id="rId6"/>
    <p:sldId id="323" r:id="rId7"/>
    <p:sldId id="304" r:id="rId8"/>
    <p:sldId id="300" r:id="rId9"/>
    <p:sldId id="308" r:id="rId10"/>
    <p:sldId id="306" r:id="rId11"/>
    <p:sldId id="312" r:id="rId12"/>
    <p:sldId id="313" r:id="rId13"/>
    <p:sldId id="317" r:id="rId14"/>
    <p:sldId id="315" r:id="rId15"/>
    <p:sldId id="314" r:id="rId16"/>
    <p:sldId id="318" r:id="rId17"/>
    <p:sldId id="322" r:id="rId18"/>
    <p:sldId id="305" r:id="rId19"/>
    <p:sldId id="299" r:id="rId20"/>
    <p:sldId id="301" r:id="rId2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DF5C836-AF8A-4A91-9BCF-775B0F76520F}" type="datetimeFigureOut">
              <a:rPr lang="he-IL" smtClean="0"/>
              <a:t>א'/שבט/תשע"ט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12B4BB4-BD77-42A0-9F6D-B4E974F71D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889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66750" y="4778375"/>
            <a:ext cx="5335499" cy="390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3778250" y="9429750"/>
            <a:ext cx="2889300" cy="498599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66750" y="4778375"/>
            <a:ext cx="5335499" cy="390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1">
              <a:spcBef>
                <a:spcPts val="0"/>
              </a:spcBef>
              <a:buNone/>
            </a:pPr>
            <a:r>
              <a:rPr lang="en-US" dirty="0" err="1"/>
              <a:t>נתחיל</a:t>
            </a:r>
            <a:r>
              <a:rPr lang="en-US" dirty="0"/>
              <a:t> </a:t>
            </a:r>
            <a:r>
              <a:rPr lang="en-US" dirty="0" err="1"/>
              <a:t>בהגדרות</a:t>
            </a:r>
            <a:r>
              <a:rPr lang="en-US" dirty="0"/>
              <a:t>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סוגי</a:t>
            </a:r>
            <a:r>
              <a:rPr lang="en-US" dirty="0"/>
              <a:t> </a:t>
            </a:r>
            <a:r>
              <a:rPr lang="en-US" dirty="0" err="1"/>
              <a:t>מזהים</a:t>
            </a:r>
            <a:endParaRPr lang="en-US" dirty="0"/>
          </a:p>
          <a:p>
            <a:pPr lvl="0" rtl="1">
              <a:spcBef>
                <a:spcPts val="0"/>
              </a:spcBef>
              <a:buNone/>
            </a:pPr>
            <a:endParaRPr dirty="0"/>
          </a:p>
          <a:p>
            <a:pPr marL="457200" lvl="0" indent="-228600" rtl="1">
              <a:spcBef>
                <a:spcPts val="0"/>
              </a:spcBef>
              <a:buAutoNum type="arabicPeriod"/>
            </a:pPr>
            <a:r>
              <a:rPr lang="en-US" dirty="0" err="1"/>
              <a:t>מזהים</a:t>
            </a:r>
            <a:r>
              <a:rPr lang="en-US" dirty="0"/>
              <a:t> </a:t>
            </a:r>
            <a:r>
              <a:rPr lang="en-US" dirty="0" err="1"/>
              <a:t>ייחודים</a:t>
            </a:r>
            <a:r>
              <a:rPr lang="en-US" dirty="0"/>
              <a:t> - </a:t>
            </a:r>
            <a:r>
              <a:rPr lang="en-US" dirty="0" err="1"/>
              <a:t>כל</a:t>
            </a:r>
            <a:r>
              <a:rPr lang="en-US" dirty="0"/>
              <a:t> </a:t>
            </a:r>
            <a:r>
              <a:rPr lang="en-US" dirty="0" err="1"/>
              <a:t>מזהה</a:t>
            </a:r>
            <a:r>
              <a:rPr lang="en-US" dirty="0"/>
              <a:t> </a:t>
            </a:r>
            <a:r>
              <a:rPr lang="en-US" dirty="0" err="1"/>
              <a:t>ייחודי</a:t>
            </a:r>
            <a:r>
              <a:rPr lang="en-US" dirty="0"/>
              <a:t> </a:t>
            </a:r>
            <a:r>
              <a:rPr lang="en-US" dirty="0" err="1"/>
              <a:t>יכול</a:t>
            </a:r>
            <a:r>
              <a:rPr lang="en-US" dirty="0"/>
              <a:t> </a:t>
            </a:r>
            <a:r>
              <a:rPr lang="en-US" dirty="0" err="1"/>
              <a:t>לקשר</a:t>
            </a:r>
            <a:r>
              <a:rPr lang="en-US" dirty="0"/>
              <a:t> </a:t>
            </a:r>
            <a:r>
              <a:rPr lang="en-US" dirty="0" err="1"/>
              <a:t>חד</a:t>
            </a:r>
            <a:r>
              <a:rPr lang="en-US" dirty="0"/>
              <a:t> </a:t>
            </a:r>
            <a:r>
              <a:rPr lang="en-US" dirty="0" err="1"/>
              <a:t>ערכית</a:t>
            </a:r>
            <a:r>
              <a:rPr lang="en-US" dirty="0"/>
              <a:t> </a:t>
            </a:r>
            <a:r>
              <a:rPr lang="en-US" dirty="0" err="1"/>
              <a:t>לבן</a:t>
            </a:r>
            <a:r>
              <a:rPr lang="en-US" dirty="0"/>
              <a:t> </a:t>
            </a:r>
            <a:r>
              <a:rPr lang="en-US" dirty="0" err="1"/>
              <a:t>אדם</a:t>
            </a:r>
            <a:r>
              <a:rPr lang="en-US" dirty="0"/>
              <a:t>.</a:t>
            </a:r>
          </a:p>
          <a:p>
            <a:pPr marL="457200" lvl="0" indent="-228600" rtl="1">
              <a:spcBef>
                <a:spcPts val="0"/>
              </a:spcBef>
              <a:buAutoNum type="arabicPeriod"/>
            </a:pPr>
            <a:r>
              <a:rPr lang="en-US" dirty="0" err="1"/>
              <a:t>קוואזי</a:t>
            </a:r>
            <a:r>
              <a:rPr lang="en-US" dirty="0"/>
              <a:t> - </a:t>
            </a:r>
            <a:r>
              <a:rPr lang="en-US" dirty="0" err="1"/>
              <a:t>מזהים</a:t>
            </a:r>
            <a:r>
              <a:rPr lang="en-US" dirty="0"/>
              <a:t> - </a:t>
            </a:r>
            <a:r>
              <a:rPr lang="en-US" dirty="0" err="1"/>
              <a:t>מזהים</a:t>
            </a:r>
            <a:r>
              <a:rPr lang="en-US" dirty="0"/>
              <a:t> </a:t>
            </a:r>
            <a:r>
              <a:rPr lang="en-US" dirty="0" err="1"/>
              <a:t>לא</a:t>
            </a:r>
            <a:r>
              <a:rPr lang="en-US" dirty="0"/>
              <a:t> </a:t>
            </a:r>
            <a:r>
              <a:rPr lang="en-US" dirty="0" err="1"/>
              <a:t>ייחודים</a:t>
            </a:r>
            <a:r>
              <a:rPr lang="en-US" dirty="0"/>
              <a:t> </a:t>
            </a:r>
            <a:r>
              <a:rPr lang="en-US" dirty="0" err="1"/>
              <a:t>אך</a:t>
            </a:r>
            <a:r>
              <a:rPr lang="en-US" dirty="0"/>
              <a:t> </a:t>
            </a:r>
            <a:r>
              <a:rPr lang="en-US" dirty="0" err="1"/>
              <a:t>שילובים</a:t>
            </a:r>
            <a:r>
              <a:rPr lang="en-US" dirty="0"/>
              <a:t> </a:t>
            </a:r>
            <a:r>
              <a:rPr lang="en-US" dirty="0" err="1"/>
              <a:t>יכול</a:t>
            </a:r>
            <a:r>
              <a:rPr lang="en-US" dirty="0"/>
              <a:t> </a:t>
            </a:r>
            <a:r>
              <a:rPr lang="en-US" dirty="0" err="1"/>
              <a:t>לזהות</a:t>
            </a:r>
            <a:r>
              <a:rPr lang="en-US" dirty="0"/>
              <a:t> </a:t>
            </a:r>
            <a:r>
              <a:rPr lang="en-US" dirty="0" err="1"/>
              <a:t>ייחודית</a:t>
            </a:r>
            <a:endParaRPr lang="en-US" dirty="0"/>
          </a:p>
          <a:p>
            <a:pPr marL="457200" lvl="0" indent="-228600" rtl="1">
              <a:spcBef>
                <a:spcPts val="0"/>
              </a:spcBef>
              <a:buAutoNum type="arabicPeriod"/>
            </a:pPr>
            <a:r>
              <a:rPr lang="en-US" dirty="0" err="1"/>
              <a:t>מזהים</a:t>
            </a:r>
            <a:r>
              <a:rPr lang="en-US" dirty="0"/>
              <a:t> </a:t>
            </a:r>
            <a:r>
              <a:rPr lang="en-US" dirty="0" err="1"/>
              <a:t>רגישים</a:t>
            </a:r>
            <a:r>
              <a:rPr lang="en-US" dirty="0"/>
              <a:t> - </a:t>
            </a:r>
            <a:r>
              <a:rPr lang="en-US" dirty="0" err="1"/>
              <a:t>המידע</a:t>
            </a:r>
            <a:r>
              <a:rPr lang="en-US" dirty="0"/>
              <a:t> </a:t>
            </a:r>
            <a:r>
              <a:rPr lang="en-US" dirty="0" err="1"/>
              <a:t>שאותו</a:t>
            </a:r>
            <a:r>
              <a:rPr lang="en-US" dirty="0"/>
              <a:t> </a:t>
            </a:r>
            <a:r>
              <a:rPr lang="en-US" dirty="0" err="1"/>
              <a:t>אנחנו</a:t>
            </a:r>
            <a:r>
              <a:rPr lang="en-US" dirty="0"/>
              <a:t> </a:t>
            </a:r>
            <a:r>
              <a:rPr lang="en-US" dirty="0" err="1"/>
              <a:t>מעוניינים</a:t>
            </a:r>
            <a:r>
              <a:rPr lang="en-US" dirty="0"/>
              <a:t> </a:t>
            </a:r>
            <a:r>
              <a:rPr lang="en-US" dirty="0" err="1"/>
              <a:t>להסתיר</a:t>
            </a:r>
            <a:endParaRPr lang="en-US" dirty="0"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778250" y="9429750"/>
            <a:ext cx="2889300" cy="498599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82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66750" y="4778375"/>
            <a:ext cx="5335499" cy="390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1">
              <a:spcBef>
                <a:spcPts val="0"/>
              </a:spcBef>
              <a:buNone/>
            </a:pPr>
            <a:r>
              <a:rPr lang="en-US" dirty="0" err="1"/>
              <a:t>נתחיל</a:t>
            </a:r>
            <a:r>
              <a:rPr lang="en-US" dirty="0"/>
              <a:t> </a:t>
            </a:r>
            <a:r>
              <a:rPr lang="en-US" dirty="0" err="1"/>
              <a:t>בהגדרות</a:t>
            </a:r>
            <a:r>
              <a:rPr lang="en-US" dirty="0"/>
              <a:t>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סוגי</a:t>
            </a:r>
            <a:r>
              <a:rPr lang="en-US" dirty="0"/>
              <a:t> </a:t>
            </a:r>
            <a:r>
              <a:rPr lang="en-US" dirty="0" err="1"/>
              <a:t>מזהים</a:t>
            </a:r>
            <a:endParaRPr lang="en-US" dirty="0"/>
          </a:p>
          <a:p>
            <a:pPr lvl="0" rtl="1">
              <a:spcBef>
                <a:spcPts val="0"/>
              </a:spcBef>
              <a:buNone/>
            </a:pPr>
            <a:endParaRPr dirty="0"/>
          </a:p>
          <a:p>
            <a:pPr marL="457200" lvl="0" indent="-228600" rtl="1">
              <a:spcBef>
                <a:spcPts val="0"/>
              </a:spcBef>
              <a:buAutoNum type="arabicPeriod"/>
            </a:pPr>
            <a:r>
              <a:rPr lang="en-US" dirty="0" err="1"/>
              <a:t>מזהים</a:t>
            </a:r>
            <a:r>
              <a:rPr lang="en-US" dirty="0"/>
              <a:t> </a:t>
            </a:r>
            <a:r>
              <a:rPr lang="en-US" dirty="0" err="1"/>
              <a:t>ייחודים</a:t>
            </a:r>
            <a:r>
              <a:rPr lang="en-US" dirty="0"/>
              <a:t> - </a:t>
            </a:r>
            <a:r>
              <a:rPr lang="en-US" dirty="0" err="1"/>
              <a:t>כל</a:t>
            </a:r>
            <a:r>
              <a:rPr lang="en-US" dirty="0"/>
              <a:t> </a:t>
            </a:r>
            <a:r>
              <a:rPr lang="en-US" dirty="0" err="1"/>
              <a:t>מזהה</a:t>
            </a:r>
            <a:r>
              <a:rPr lang="en-US" dirty="0"/>
              <a:t> </a:t>
            </a:r>
            <a:r>
              <a:rPr lang="en-US" dirty="0" err="1"/>
              <a:t>ייחודי</a:t>
            </a:r>
            <a:r>
              <a:rPr lang="en-US" dirty="0"/>
              <a:t> </a:t>
            </a:r>
            <a:r>
              <a:rPr lang="en-US" dirty="0" err="1"/>
              <a:t>יכול</a:t>
            </a:r>
            <a:r>
              <a:rPr lang="en-US" dirty="0"/>
              <a:t> </a:t>
            </a:r>
            <a:r>
              <a:rPr lang="en-US" dirty="0" err="1"/>
              <a:t>לקשר</a:t>
            </a:r>
            <a:r>
              <a:rPr lang="en-US" dirty="0"/>
              <a:t> </a:t>
            </a:r>
            <a:r>
              <a:rPr lang="en-US" dirty="0" err="1"/>
              <a:t>חד</a:t>
            </a:r>
            <a:r>
              <a:rPr lang="en-US" dirty="0"/>
              <a:t> </a:t>
            </a:r>
            <a:r>
              <a:rPr lang="en-US" dirty="0" err="1"/>
              <a:t>ערכית</a:t>
            </a:r>
            <a:r>
              <a:rPr lang="en-US" dirty="0"/>
              <a:t> </a:t>
            </a:r>
            <a:r>
              <a:rPr lang="en-US" dirty="0" err="1"/>
              <a:t>לבן</a:t>
            </a:r>
            <a:r>
              <a:rPr lang="en-US" dirty="0"/>
              <a:t> </a:t>
            </a:r>
            <a:r>
              <a:rPr lang="en-US" dirty="0" err="1"/>
              <a:t>אדם</a:t>
            </a:r>
            <a:r>
              <a:rPr lang="en-US" dirty="0"/>
              <a:t>.</a:t>
            </a:r>
          </a:p>
          <a:p>
            <a:pPr marL="457200" lvl="0" indent="-228600" rtl="1">
              <a:spcBef>
                <a:spcPts val="0"/>
              </a:spcBef>
              <a:buAutoNum type="arabicPeriod"/>
            </a:pPr>
            <a:r>
              <a:rPr lang="en-US" dirty="0" err="1"/>
              <a:t>קוואזי</a:t>
            </a:r>
            <a:r>
              <a:rPr lang="en-US" dirty="0"/>
              <a:t> - </a:t>
            </a:r>
            <a:r>
              <a:rPr lang="en-US" dirty="0" err="1"/>
              <a:t>מזהים</a:t>
            </a:r>
            <a:r>
              <a:rPr lang="en-US" dirty="0"/>
              <a:t> - </a:t>
            </a:r>
            <a:r>
              <a:rPr lang="en-US" dirty="0" err="1"/>
              <a:t>מזהים</a:t>
            </a:r>
            <a:r>
              <a:rPr lang="en-US" dirty="0"/>
              <a:t> </a:t>
            </a:r>
            <a:r>
              <a:rPr lang="en-US" dirty="0" err="1"/>
              <a:t>לא</a:t>
            </a:r>
            <a:r>
              <a:rPr lang="en-US" dirty="0"/>
              <a:t> </a:t>
            </a:r>
            <a:r>
              <a:rPr lang="en-US" dirty="0" err="1"/>
              <a:t>ייחודים</a:t>
            </a:r>
            <a:r>
              <a:rPr lang="en-US" dirty="0"/>
              <a:t> </a:t>
            </a:r>
            <a:r>
              <a:rPr lang="en-US" dirty="0" err="1"/>
              <a:t>אך</a:t>
            </a:r>
            <a:r>
              <a:rPr lang="en-US" dirty="0"/>
              <a:t> </a:t>
            </a:r>
            <a:r>
              <a:rPr lang="en-US" dirty="0" err="1"/>
              <a:t>שילובים</a:t>
            </a:r>
            <a:r>
              <a:rPr lang="en-US" dirty="0"/>
              <a:t> </a:t>
            </a:r>
            <a:r>
              <a:rPr lang="en-US" dirty="0" err="1"/>
              <a:t>יכול</a:t>
            </a:r>
            <a:r>
              <a:rPr lang="en-US" dirty="0"/>
              <a:t> </a:t>
            </a:r>
            <a:r>
              <a:rPr lang="en-US" dirty="0" err="1"/>
              <a:t>לזהות</a:t>
            </a:r>
            <a:r>
              <a:rPr lang="en-US" dirty="0"/>
              <a:t> </a:t>
            </a:r>
            <a:r>
              <a:rPr lang="en-US" dirty="0" err="1"/>
              <a:t>ייחודית</a:t>
            </a:r>
            <a:endParaRPr lang="en-US" dirty="0"/>
          </a:p>
          <a:p>
            <a:pPr marL="457200" lvl="0" indent="-228600" rtl="1">
              <a:spcBef>
                <a:spcPts val="0"/>
              </a:spcBef>
              <a:buAutoNum type="arabicPeriod"/>
            </a:pPr>
            <a:r>
              <a:rPr lang="en-US" dirty="0" err="1"/>
              <a:t>מזהים</a:t>
            </a:r>
            <a:r>
              <a:rPr lang="en-US" dirty="0"/>
              <a:t> </a:t>
            </a:r>
            <a:r>
              <a:rPr lang="en-US" dirty="0" err="1"/>
              <a:t>רגישים</a:t>
            </a:r>
            <a:r>
              <a:rPr lang="en-US" dirty="0"/>
              <a:t> - </a:t>
            </a:r>
            <a:r>
              <a:rPr lang="en-US" dirty="0" err="1"/>
              <a:t>המידע</a:t>
            </a:r>
            <a:r>
              <a:rPr lang="en-US" dirty="0"/>
              <a:t> </a:t>
            </a:r>
            <a:r>
              <a:rPr lang="en-US" dirty="0" err="1"/>
              <a:t>שאותו</a:t>
            </a:r>
            <a:r>
              <a:rPr lang="en-US" dirty="0"/>
              <a:t> </a:t>
            </a:r>
            <a:r>
              <a:rPr lang="en-US" dirty="0" err="1"/>
              <a:t>אנחנו</a:t>
            </a:r>
            <a:r>
              <a:rPr lang="en-US" dirty="0"/>
              <a:t> </a:t>
            </a:r>
            <a:r>
              <a:rPr lang="en-US" dirty="0" err="1"/>
              <a:t>מעוניינים</a:t>
            </a:r>
            <a:r>
              <a:rPr lang="en-US" dirty="0"/>
              <a:t> </a:t>
            </a:r>
            <a:r>
              <a:rPr lang="en-US" dirty="0" err="1"/>
              <a:t>להסתיר</a:t>
            </a:r>
            <a:endParaRPr lang="en-US" dirty="0"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778250" y="9429750"/>
            <a:ext cx="2889300" cy="498599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66750" y="4778375"/>
            <a:ext cx="5335499" cy="390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1">
              <a:spcBef>
                <a:spcPts val="0"/>
              </a:spcBef>
              <a:buNone/>
            </a:pPr>
            <a:r>
              <a:rPr lang="en-US" dirty="0" err="1"/>
              <a:t>נתחיל</a:t>
            </a:r>
            <a:r>
              <a:rPr lang="en-US" dirty="0"/>
              <a:t> </a:t>
            </a:r>
            <a:r>
              <a:rPr lang="en-US" dirty="0" err="1"/>
              <a:t>בהגדרות</a:t>
            </a:r>
            <a:r>
              <a:rPr lang="en-US" dirty="0"/>
              <a:t>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סוגי</a:t>
            </a:r>
            <a:r>
              <a:rPr lang="en-US" dirty="0"/>
              <a:t> </a:t>
            </a:r>
            <a:r>
              <a:rPr lang="en-US" dirty="0" err="1"/>
              <a:t>מזהים</a:t>
            </a:r>
            <a:endParaRPr lang="en-US" dirty="0"/>
          </a:p>
          <a:p>
            <a:pPr lvl="0" rtl="1">
              <a:spcBef>
                <a:spcPts val="0"/>
              </a:spcBef>
              <a:buNone/>
            </a:pPr>
            <a:endParaRPr dirty="0"/>
          </a:p>
          <a:p>
            <a:pPr marL="457200" lvl="0" indent="-228600" rtl="1">
              <a:spcBef>
                <a:spcPts val="0"/>
              </a:spcBef>
              <a:buAutoNum type="arabicPeriod"/>
            </a:pPr>
            <a:r>
              <a:rPr lang="en-US" dirty="0" err="1"/>
              <a:t>מזהים</a:t>
            </a:r>
            <a:r>
              <a:rPr lang="en-US" dirty="0"/>
              <a:t> </a:t>
            </a:r>
            <a:r>
              <a:rPr lang="en-US" dirty="0" err="1"/>
              <a:t>ייחודים</a:t>
            </a:r>
            <a:r>
              <a:rPr lang="en-US" dirty="0"/>
              <a:t> - </a:t>
            </a:r>
            <a:r>
              <a:rPr lang="en-US" dirty="0" err="1"/>
              <a:t>כל</a:t>
            </a:r>
            <a:r>
              <a:rPr lang="en-US" dirty="0"/>
              <a:t> </a:t>
            </a:r>
            <a:r>
              <a:rPr lang="en-US" dirty="0" err="1"/>
              <a:t>מזהה</a:t>
            </a:r>
            <a:r>
              <a:rPr lang="en-US" dirty="0"/>
              <a:t> </a:t>
            </a:r>
            <a:r>
              <a:rPr lang="en-US" dirty="0" err="1"/>
              <a:t>ייחודי</a:t>
            </a:r>
            <a:r>
              <a:rPr lang="en-US" dirty="0"/>
              <a:t> </a:t>
            </a:r>
            <a:r>
              <a:rPr lang="en-US" dirty="0" err="1"/>
              <a:t>יכול</a:t>
            </a:r>
            <a:r>
              <a:rPr lang="en-US" dirty="0"/>
              <a:t> </a:t>
            </a:r>
            <a:r>
              <a:rPr lang="en-US" dirty="0" err="1"/>
              <a:t>לקשר</a:t>
            </a:r>
            <a:r>
              <a:rPr lang="en-US" dirty="0"/>
              <a:t> </a:t>
            </a:r>
            <a:r>
              <a:rPr lang="en-US" dirty="0" err="1"/>
              <a:t>חד</a:t>
            </a:r>
            <a:r>
              <a:rPr lang="en-US" dirty="0"/>
              <a:t> </a:t>
            </a:r>
            <a:r>
              <a:rPr lang="en-US" dirty="0" err="1"/>
              <a:t>ערכית</a:t>
            </a:r>
            <a:r>
              <a:rPr lang="en-US" dirty="0"/>
              <a:t> </a:t>
            </a:r>
            <a:r>
              <a:rPr lang="en-US" dirty="0" err="1"/>
              <a:t>לבן</a:t>
            </a:r>
            <a:r>
              <a:rPr lang="en-US" dirty="0"/>
              <a:t> </a:t>
            </a:r>
            <a:r>
              <a:rPr lang="en-US" dirty="0" err="1"/>
              <a:t>אדם</a:t>
            </a:r>
            <a:r>
              <a:rPr lang="en-US" dirty="0"/>
              <a:t>.</a:t>
            </a:r>
          </a:p>
          <a:p>
            <a:pPr marL="457200" lvl="0" indent="-228600" rtl="1">
              <a:spcBef>
                <a:spcPts val="0"/>
              </a:spcBef>
              <a:buAutoNum type="arabicPeriod"/>
            </a:pPr>
            <a:r>
              <a:rPr lang="en-US" dirty="0" err="1"/>
              <a:t>קוואזי</a:t>
            </a:r>
            <a:r>
              <a:rPr lang="en-US" dirty="0"/>
              <a:t> - </a:t>
            </a:r>
            <a:r>
              <a:rPr lang="en-US" dirty="0" err="1"/>
              <a:t>מזהים</a:t>
            </a:r>
            <a:r>
              <a:rPr lang="en-US" dirty="0"/>
              <a:t> - </a:t>
            </a:r>
            <a:r>
              <a:rPr lang="en-US" dirty="0" err="1"/>
              <a:t>מזהים</a:t>
            </a:r>
            <a:r>
              <a:rPr lang="en-US" dirty="0"/>
              <a:t> </a:t>
            </a:r>
            <a:r>
              <a:rPr lang="en-US" dirty="0" err="1"/>
              <a:t>לא</a:t>
            </a:r>
            <a:r>
              <a:rPr lang="en-US" dirty="0"/>
              <a:t> </a:t>
            </a:r>
            <a:r>
              <a:rPr lang="en-US" dirty="0" err="1"/>
              <a:t>ייחודים</a:t>
            </a:r>
            <a:r>
              <a:rPr lang="en-US" dirty="0"/>
              <a:t> </a:t>
            </a:r>
            <a:r>
              <a:rPr lang="en-US" dirty="0" err="1"/>
              <a:t>אך</a:t>
            </a:r>
            <a:r>
              <a:rPr lang="en-US" dirty="0"/>
              <a:t> </a:t>
            </a:r>
            <a:r>
              <a:rPr lang="en-US" dirty="0" err="1"/>
              <a:t>שילובים</a:t>
            </a:r>
            <a:r>
              <a:rPr lang="en-US" dirty="0"/>
              <a:t> </a:t>
            </a:r>
            <a:r>
              <a:rPr lang="en-US" dirty="0" err="1"/>
              <a:t>יכול</a:t>
            </a:r>
            <a:r>
              <a:rPr lang="en-US" dirty="0"/>
              <a:t> </a:t>
            </a:r>
            <a:r>
              <a:rPr lang="en-US" dirty="0" err="1"/>
              <a:t>לזהות</a:t>
            </a:r>
            <a:r>
              <a:rPr lang="en-US" dirty="0"/>
              <a:t> </a:t>
            </a:r>
            <a:r>
              <a:rPr lang="en-US" dirty="0" err="1"/>
              <a:t>ייחודית</a:t>
            </a:r>
            <a:endParaRPr lang="en-US" dirty="0"/>
          </a:p>
          <a:p>
            <a:pPr marL="457200" lvl="0" indent="-228600" rtl="1">
              <a:spcBef>
                <a:spcPts val="0"/>
              </a:spcBef>
              <a:buAutoNum type="arabicPeriod"/>
            </a:pPr>
            <a:r>
              <a:rPr lang="en-US" dirty="0" err="1"/>
              <a:t>מזהים</a:t>
            </a:r>
            <a:r>
              <a:rPr lang="en-US" dirty="0"/>
              <a:t> </a:t>
            </a:r>
            <a:r>
              <a:rPr lang="en-US" dirty="0" err="1"/>
              <a:t>רגישים</a:t>
            </a:r>
            <a:r>
              <a:rPr lang="en-US" dirty="0"/>
              <a:t> - </a:t>
            </a:r>
            <a:r>
              <a:rPr lang="en-US" dirty="0" err="1"/>
              <a:t>המידע</a:t>
            </a:r>
            <a:r>
              <a:rPr lang="en-US" dirty="0"/>
              <a:t> </a:t>
            </a:r>
            <a:r>
              <a:rPr lang="en-US" dirty="0" err="1"/>
              <a:t>שאותו</a:t>
            </a:r>
            <a:r>
              <a:rPr lang="en-US" dirty="0"/>
              <a:t> </a:t>
            </a:r>
            <a:r>
              <a:rPr lang="en-US" dirty="0" err="1"/>
              <a:t>אנחנו</a:t>
            </a:r>
            <a:r>
              <a:rPr lang="en-US" dirty="0"/>
              <a:t> </a:t>
            </a:r>
            <a:r>
              <a:rPr lang="en-US" dirty="0" err="1"/>
              <a:t>מעוניינים</a:t>
            </a:r>
            <a:r>
              <a:rPr lang="en-US" dirty="0"/>
              <a:t> </a:t>
            </a:r>
            <a:r>
              <a:rPr lang="en-US" dirty="0" err="1"/>
              <a:t>להסתיר</a:t>
            </a:r>
            <a:endParaRPr lang="en-US" dirty="0"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778250" y="9429750"/>
            <a:ext cx="2889300" cy="498599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92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66750" y="4778375"/>
            <a:ext cx="5335499" cy="390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1">
              <a:spcBef>
                <a:spcPts val="0"/>
              </a:spcBef>
              <a:buNone/>
            </a:pPr>
            <a:r>
              <a:rPr lang="en-US" dirty="0" err="1"/>
              <a:t>נתחיל</a:t>
            </a:r>
            <a:r>
              <a:rPr lang="en-US" dirty="0"/>
              <a:t> </a:t>
            </a:r>
            <a:r>
              <a:rPr lang="en-US" dirty="0" err="1"/>
              <a:t>בהגדרות</a:t>
            </a:r>
            <a:r>
              <a:rPr lang="en-US" dirty="0"/>
              <a:t>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סוגי</a:t>
            </a:r>
            <a:r>
              <a:rPr lang="en-US" dirty="0"/>
              <a:t> </a:t>
            </a:r>
            <a:r>
              <a:rPr lang="en-US" dirty="0" err="1"/>
              <a:t>מזהים</a:t>
            </a:r>
            <a:endParaRPr lang="en-US" dirty="0"/>
          </a:p>
          <a:p>
            <a:pPr lvl="0" rtl="1">
              <a:spcBef>
                <a:spcPts val="0"/>
              </a:spcBef>
              <a:buNone/>
            </a:pPr>
            <a:endParaRPr dirty="0"/>
          </a:p>
          <a:p>
            <a:pPr marL="457200" lvl="0" indent="-228600" rtl="1">
              <a:spcBef>
                <a:spcPts val="0"/>
              </a:spcBef>
              <a:buAutoNum type="arabicPeriod"/>
            </a:pPr>
            <a:r>
              <a:rPr lang="en-US" dirty="0" err="1"/>
              <a:t>מזהים</a:t>
            </a:r>
            <a:r>
              <a:rPr lang="en-US" dirty="0"/>
              <a:t> </a:t>
            </a:r>
            <a:r>
              <a:rPr lang="en-US" dirty="0" err="1"/>
              <a:t>ייחודים</a:t>
            </a:r>
            <a:r>
              <a:rPr lang="en-US" dirty="0"/>
              <a:t> - </a:t>
            </a:r>
            <a:r>
              <a:rPr lang="en-US" dirty="0" err="1"/>
              <a:t>כל</a:t>
            </a:r>
            <a:r>
              <a:rPr lang="en-US" dirty="0"/>
              <a:t> </a:t>
            </a:r>
            <a:r>
              <a:rPr lang="en-US" dirty="0" err="1"/>
              <a:t>מזהה</a:t>
            </a:r>
            <a:r>
              <a:rPr lang="en-US" dirty="0"/>
              <a:t> </a:t>
            </a:r>
            <a:r>
              <a:rPr lang="en-US" dirty="0" err="1"/>
              <a:t>ייחודי</a:t>
            </a:r>
            <a:r>
              <a:rPr lang="en-US" dirty="0"/>
              <a:t> </a:t>
            </a:r>
            <a:r>
              <a:rPr lang="en-US" dirty="0" err="1"/>
              <a:t>יכול</a:t>
            </a:r>
            <a:r>
              <a:rPr lang="en-US" dirty="0"/>
              <a:t> </a:t>
            </a:r>
            <a:r>
              <a:rPr lang="en-US" dirty="0" err="1"/>
              <a:t>לקשר</a:t>
            </a:r>
            <a:r>
              <a:rPr lang="en-US" dirty="0"/>
              <a:t> </a:t>
            </a:r>
            <a:r>
              <a:rPr lang="en-US" dirty="0" err="1"/>
              <a:t>חד</a:t>
            </a:r>
            <a:r>
              <a:rPr lang="en-US" dirty="0"/>
              <a:t> </a:t>
            </a:r>
            <a:r>
              <a:rPr lang="en-US" dirty="0" err="1"/>
              <a:t>ערכית</a:t>
            </a:r>
            <a:r>
              <a:rPr lang="en-US" dirty="0"/>
              <a:t> </a:t>
            </a:r>
            <a:r>
              <a:rPr lang="en-US" dirty="0" err="1"/>
              <a:t>לבן</a:t>
            </a:r>
            <a:r>
              <a:rPr lang="en-US" dirty="0"/>
              <a:t> </a:t>
            </a:r>
            <a:r>
              <a:rPr lang="en-US" dirty="0" err="1"/>
              <a:t>אדם</a:t>
            </a:r>
            <a:r>
              <a:rPr lang="en-US" dirty="0"/>
              <a:t>.</a:t>
            </a:r>
          </a:p>
          <a:p>
            <a:pPr marL="457200" lvl="0" indent="-228600" rtl="1">
              <a:spcBef>
                <a:spcPts val="0"/>
              </a:spcBef>
              <a:buAutoNum type="arabicPeriod"/>
            </a:pPr>
            <a:r>
              <a:rPr lang="en-US" dirty="0" err="1"/>
              <a:t>קוואזי</a:t>
            </a:r>
            <a:r>
              <a:rPr lang="en-US" dirty="0"/>
              <a:t> - </a:t>
            </a:r>
            <a:r>
              <a:rPr lang="en-US" dirty="0" err="1"/>
              <a:t>מזהים</a:t>
            </a:r>
            <a:r>
              <a:rPr lang="en-US" dirty="0"/>
              <a:t> - </a:t>
            </a:r>
            <a:r>
              <a:rPr lang="en-US" dirty="0" err="1"/>
              <a:t>מזהים</a:t>
            </a:r>
            <a:r>
              <a:rPr lang="en-US" dirty="0"/>
              <a:t> </a:t>
            </a:r>
            <a:r>
              <a:rPr lang="en-US" dirty="0" err="1"/>
              <a:t>לא</a:t>
            </a:r>
            <a:r>
              <a:rPr lang="en-US" dirty="0"/>
              <a:t> </a:t>
            </a:r>
            <a:r>
              <a:rPr lang="en-US" dirty="0" err="1"/>
              <a:t>ייחודים</a:t>
            </a:r>
            <a:r>
              <a:rPr lang="en-US" dirty="0"/>
              <a:t> </a:t>
            </a:r>
            <a:r>
              <a:rPr lang="en-US" dirty="0" err="1"/>
              <a:t>אך</a:t>
            </a:r>
            <a:r>
              <a:rPr lang="en-US" dirty="0"/>
              <a:t> </a:t>
            </a:r>
            <a:r>
              <a:rPr lang="en-US" dirty="0" err="1"/>
              <a:t>שילובים</a:t>
            </a:r>
            <a:r>
              <a:rPr lang="en-US" dirty="0"/>
              <a:t> </a:t>
            </a:r>
            <a:r>
              <a:rPr lang="en-US" dirty="0" err="1"/>
              <a:t>יכול</a:t>
            </a:r>
            <a:r>
              <a:rPr lang="en-US" dirty="0"/>
              <a:t> </a:t>
            </a:r>
            <a:r>
              <a:rPr lang="en-US" dirty="0" err="1"/>
              <a:t>לזהות</a:t>
            </a:r>
            <a:r>
              <a:rPr lang="en-US" dirty="0"/>
              <a:t> </a:t>
            </a:r>
            <a:r>
              <a:rPr lang="en-US" dirty="0" err="1"/>
              <a:t>ייחודית</a:t>
            </a:r>
            <a:endParaRPr lang="en-US" dirty="0"/>
          </a:p>
          <a:p>
            <a:pPr marL="457200" lvl="0" indent="-228600" rtl="1">
              <a:spcBef>
                <a:spcPts val="0"/>
              </a:spcBef>
              <a:buAutoNum type="arabicPeriod"/>
            </a:pPr>
            <a:r>
              <a:rPr lang="en-US" dirty="0" err="1"/>
              <a:t>מזהים</a:t>
            </a:r>
            <a:r>
              <a:rPr lang="en-US" dirty="0"/>
              <a:t> </a:t>
            </a:r>
            <a:r>
              <a:rPr lang="en-US" dirty="0" err="1"/>
              <a:t>רגישים</a:t>
            </a:r>
            <a:r>
              <a:rPr lang="en-US" dirty="0"/>
              <a:t> - </a:t>
            </a:r>
            <a:r>
              <a:rPr lang="en-US" dirty="0" err="1"/>
              <a:t>המידע</a:t>
            </a:r>
            <a:r>
              <a:rPr lang="en-US" dirty="0"/>
              <a:t> </a:t>
            </a:r>
            <a:r>
              <a:rPr lang="en-US" dirty="0" err="1"/>
              <a:t>שאותו</a:t>
            </a:r>
            <a:r>
              <a:rPr lang="en-US" dirty="0"/>
              <a:t> </a:t>
            </a:r>
            <a:r>
              <a:rPr lang="en-US" dirty="0" err="1"/>
              <a:t>אנחנו</a:t>
            </a:r>
            <a:r>
              <a:rPr lang="en-US" dirty="0"/>
              <a:t> </a:t>
            </a:r>
            <a:r>
              <a:rPr lang="en-US" dirty="0" err="1"/>
              <a:t>מעוניינים</a:t>
            </a:r>
            <a:r>
              <a:rPr lang="en-US" dirty="0"/>
              <a:t> </a:t>
            </a:r>
            <a:r>
              <a:rPr lang="en-US" dirty="0" err="1"/>
              <a:t>להסתיר</a:t>
            </a:r>
            <a:endParaRPr lang="en-US" dirty="0"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778250" y="9429750"/>
            <a:ext cx="2889300" cy="498599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08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66750" y="4778375"/>
            <a:ext cx="5335499" cy="390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1">
              <a:spcBef>
                <a:spcPts val="0"/>
              </a:spcBef>
              <a:buNone/>
            </a:pPr>
            <a:r>
              <a:rPr lang="en-US" dirty="0" err="1"/>
              <a:t>נתחיל</a:t>
            </a:r>
            <a:r>
              <a:rPr lang="en-US" dirty="0"/>
              <a:t> </a:t>
            </a:r>
            <a:r>
              <a:rPr lang="en-US" dirty="0" err="1"/>
              <a:t>בהגדרות</a:t>
            </a:r>
            <a:r>
              <a:rPr lang="en-US" dirty="0"/>
              <a:t>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סוגי</a:t>
            </a:r>
            <a:r>
              <a:rPr lang="en-US" dirty="0"/>
              <a:t> </a:t>
            </a:r>
            <a:r>
              <a:rPr lang="en-US" dirty="0" err="1"/>
              <a:t>מזהים</a:t>
            </a:r>
            <a:endParaRPr lang="en-US" dirty="0"/>
          </a:p>
          <a:p>
            <a:pPr lvl="0" rtl="1">
              <a:spcBef>
                <a:spcPts val="0"/>
              </a:spcBef>
              <a:buNone/>
            </a:pPr>
            <a:endParaRPr dirty="0"/>
          </a:p>
          <a:p>
            <a:pPr marL="457200" lvl="0" indent="-228600" rtl="1">
              <a:spcBef>
                <a:spcPts val="0"/>
              </a:spcBef>
              <a:buAutoNum type="arabicPeriod"/>
            </a:pPr>
            <a:r>
              <a:rPr lang="en-US" dirty="0" err="1"/>
              <a:t>מזהים</a:t>
            </a:r>
            <a:r>
              <a:rPr lang="en-US" dirty="0"/>
              <a:t> </a:t>
            </a:r>
            <a:r>
              <a:rPr lang="en-US" dirty="0" err="1"/>
              <a:t>ייחודים</a:t>
            </a:r>
            <a:r>
              <a:rPr lang="en-US" dirty="0"/>
              <a:t> - </a:t>
            </a:r>
            <a:r>
              <a:rPr lang="en-US" dirty="0" err="1"/>
              <a:t>כל</a:t>
            </a:r>
            <a:r>
              <a:rPr lang="en-US" dirty="0"/>
              <a:t> </a:t>
            </a:r>
            <a:r>
              <a:rPr lang="en-US" dirty="0" err="1"/>
              <a:t>מזהה</a:t>
            </a:r>
            <a:r>
              <a:rPr lang="en-US" dirty="0"/>
              <a:t> </a:t>
            </a:r>
            <a:r>
              <a:rPr lang="en-US" dirty="0" err="1"/>
              <a:t>ייחודי</a:t>
            </a:r>
            <a:r>
              <a:rPr lang="en-US" dirty="0"/>
              <a:t> </a:t>
            </a:r>
            <a:r>
              <a:rPr lang="en-US" dirty="0" err="1"/>
              <a:t>יכול</a:t>
            </a:r>
            <a:r>
              <a:rPr lang="en-US" dirty="0"/>
              <a:t> </a:t>
            </a:r>
            <a:r>
              <a:rPr lang="en-US" dirty="0" err="1"/>
              <a:t>לקשר</a:t>
            </a:r>
            <a:r>
              <a:rPr lang="en-US" dirty="0"/>
              <a:t> </a:t>
            </a:r>
            <a:r>
              <a:rPr lang="en-US" dirty="0" err="1"/>
              <a:t>חד</a:t>
            </a:r>
            <a:r>
              <a:rPr lang="en-US" dirty="0"/>
              <a:t> </a:t>
            </a:r>
            <a:r>
              <a:rPr lang="en-US" dirty="0" err="1"/>
              <a:t>ערכית</a:t>
            </a:r>
            <a:r>
              <a:rPr lang="en-US" dirty="0"/>
              <a:t> </a:t>
            </a:r>
            <a:r>
              <a:rPr lang="en-US" dirty="0" err="1"/>
              <a:t>לבן</a:t>
            </a:r>
            <a:r>
              <a:rPr lang="en-US" dirty="0"/>
              <a:t> </a:t>
            </a:r>
            <a:r>
              <a:rPr lang="en-US" dirty="0" err="1"/>
              <a:t>אדם</a:t>
            </a:r>
            <a:r>
              <a:rPr lang="en-US" dirty="0"/>
              <a:t>.</a:t>
            </a:r>
          </a:p>
          <a:p>
            <a:pPr marL="457200" lvl="0" indent="-228600" rtl="1">
              <a:spcBef>
                <a:spcPts val="0"/>
              </a:spcBef>
              <a:buAutoNum type="arabicPeriod"/>
            </a:pPr>
            <a:r>
              <a:rPr lang="en-US" dirty="0" err="1"/>
              <a:t>קוואזי</a:t>
            </a:r>
            <a:r>
              <a:rPr lang="en-US" dirty="0"/>
              <a:t> - </a:t>
            </a:r>
            <a:r>
              <a:rPr lang="en-US" dirty="0" err="1"/>
              <a:t>מזהים</a:t>
            </a:r>
            <a:r>
              <a:rPr lang="en-US" dirty="0"/>
              <a:t> - </a:t>
            </a:r>
            <a:r>
              <a:rPr lang="en-US" dirty="0" err="1"/>
              <a:t>מזהים</a:t>
            </a:r>
            <a:r>
              <a:rPr lang="en-US" dirty="0"/>
              <a:t> </a:t>
            </a:r>
            <a:r>
              <a:rPr lang="en-US" dirty="0" err="1"/>
              <a:t>לא</a:t>
            </a:r>
            <a:r>
              <a:rPr lang="en-US" dirty="0"/>
              <a:t> </a:t>
            </a:r>
            <a:r>
              <a:rPr lang="en-US" dirty="0" err="1"/>
              <a:t>ייחודים</a:t>
            </a:r>
            <a:r>
              <a:rPr lang="en-US" dirty="0"/>
              <a:t> </a:t>
            </a:r>
            <a:r>
              <a:rPr lang="en-US" dirty="0" err="1"/>
              <a:t>אך</a:t>
            </a:r>
            <a:r>
              <a:rPr lang="en-US" dirty="0"/>
              <a:t> </a:t>
            </a:r>
            <a:r>
              <a:rPr lang="en-US" dirty="0" err="1"/>
              <a:t>שילובים</a:t>
            </a:r>
            <a:r>
              <a:rPr lang="en-US" dirty="0"/>
              <a:t> </a:t>
            </a:r>
            <a:r>
              <a:rPr lang="en-US" dirty="0" err="1"/>
              <a:t>יכול</a:t>
            </a:r>
            <a:r>
              <a:rPr lang="en-US" dirty="0"/>
              <a:t> </a:t>
            </a:r>
            <a:r>
              <a:rPr lang="en-US" dirty="0" err="1"/>
              <a:t>לזהות</a:t>
            </a:r>
            <a:r>
              <a:rPr lang="en-US" dirty="0"/>
              <a:t> </a:t>
            </a:r>
            <a:r>
              <a:rPr lang="en-US" dirty="0" err="1"/>
              <a:t>ייחודית</a:t>
            </a:r>
            <a:endParaRPr lang="en-US" dirty="0"/>
          </a:p>
          <a:p>
            <a:pPr marL="457200" lvl="0" indent="-228600" rtl="1">
              <a:spcBef>
                <a:spcPts val="0"/>
              </a:spcBef>
              <a:buAutoNum type="arabicPeriod"/>
            </a:pPr>
            <a:r>
              <a:rPr lang="en-US" dirty="0" err="1"/>
              <a:t>מזהים</a:t>
            </a:r>
            <a:r>
              <a:rPr lang="en-US" dirty="0"/>
              <a:t> </a:t>
            </a:r>
            <a:r>
              <a:rPr lang="en-US" dirty="0" err="1"/>
              <a:t>רגישים</a:t>
            </a:r>
            <a:r>
              <a:rPr lang="en-US" dirty="0"/>
              <a:t> - </a:t>
            </a:r>
            <a:r>
              <a:rPr lang="en-US" dirty="0" err="1"/>
              <a:t>המידע</a:t>
            </a:r>
            <a:r>
              <a:rPr lang="en-US" dirty="0"/>
              <a:t> </a:t>
            </a:r>
            <a:r>
              <a:rPr lang="en-US" dirty="0" err="1"/>
              <a:t>שאותו</a:t>
            </a:r>
            <a:r>
              <a:rPr lang="en-US" dirty="0"/>
              <a:t> </a:t>
            </a:r>
            <a:r>
              <a:rPr lang="en-US" dirty="0" err="1"/>
              <a:t>אנחנו</a:t>
            </a:r>
            <a:r>
              <a:rPr lang="en-US" dirty="0"/>
              <a:t> </a:t>
            </a:r>
            <a:r>
              <a:rPr lang="en-US" dirty="0" err="1"/>
              <a:t>מעוניינים</a:t>
            </a:r>
            <a:r>
              <a:rPr lang="en-US" dirty="0"/>
              <a:t> </a:t>
            </a:r>
            <a:r>
              <a:rPr lang="en-US" dirty="0" err="1"/>
              <a:t>להסתיר</a:t>
            </a:r>
            <a:endParaRPr lang="en-US" dirty="0"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778250" y="9429750"/>
            <a:ext cx="2889300" cy="498599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1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5A7C81-F082-4F2E-AE85-40C400CED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B3C35E7-6261-4075-9D79-82AE0E46B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F5E622-C907-43F6-B113-5F99E188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21D-3087-485A-870C-284E88AD47DE}" type="datetimeFigureOut">
              <a:rPr lang="he-IL" smtClean="0"/>
              <a:t>א'/שבט/תשע"ט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76F34C1-C897-4214-A302-6778C7A4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6B93AE6-278B-48FE-A603-0285049B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B812-8814-452C-B439-0E81D44BAF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348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18DB86-66BA-4CFC-94BA-3789265C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414F4E8-E113-4D60-99D2-59554238C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B4A1A87-6251-4885-838D-C8E1A114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21D-3087-485A-870C-284E88AD47DE}" type="datetimeFigureOut">
              <a:rPr lang="he-IL" smtClean="0"/>
              <a:t>א'/שבט/תשע"ט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D42B66D-B5EC-49D4-9D5F-5307DDA8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254370-51EC-43DC-9288-D6C10376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B812-8814-452C-B439-0E81D44BAF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208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B07ACBE-88C2-493F-80CF-2EA43BEB0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A24B9B2-F16E-4288-BACD-7CAFF9A52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0A0D4B-909B-412B-AAEA-E9945183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21D-3087-485A-870C-284E88AD47DE}" type="datetimeFigureOut">
              <a:rPr lang="he-IL" smtClean="0"/>
              <a:t>א'/שבט/תשע"ט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21AB458-DB8A-4761-8E7C-E078733C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DD0D5C-6985-4CB4-B8DD-FEC34282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B812-8814-452C-B439-0E81D44BAF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2331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031600" y="2408600"/>
            <a:ext cx="10128800" cy="204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9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1" y="421234"/>
            <a:ext cx="11360799" cy="1108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15601" y="1633633"/>
            <a:ext cx="11360799" cy="447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9ED376-198A-424E-B3FC-F4D25FB8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0CECE53-C6FB-4E1E-9C57-FB9BB1048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538392E-CF47-47C1-AAA2-34592855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21D-3087-485A-870C-284E88AD47DE}" type="datetimeFigureOut">
              <a:rPr lang="he-IL" smtClean="0"/>
              <a:t>א'/שבט/תשע"ט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341EFD9-C10E-4772-A2FD-F5F17146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DAAEFB7-9D2B-42CC-B191-39F20664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B812-8814-452C-B439-0E81D44BAF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31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C705FD-21C3-436E-95FB-A726CEE1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F22C775-F86F-406D-8719-4A731356F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03CF5BC-27E4-4B6B-99BA-CEFAB2E6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21D-3087-485A-870C-284E88AD47DE}" type="datetimeFigureOut">
              <a:rPr lang="he-IL" smtClean="0"/>
              <a:t>א'/שבט/תשע"ט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B136664-9540-42CC-9FAF-252AF10D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2F570D8-7E24-4F5C-9BCF-3C11D50B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B812-8814-452C-B439-0E81D44BAF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154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AF7B5E-647B-481A-AFDE-853CEE1B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DB8ECF1-D8FA-446B-84CF-2510A09A5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24645BA-48C7-4FC6-B33D-06761665A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07A642A-2137-4AE2-BC33-6AD3EF66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21D-3087-485A-870C-284E88AD47DE}" type="datetimeFigureOut">
              <a:rPr lang="he-IL" smtClean="0"/>
              <a:t>א'/שבט/תשע"ט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4672A24-E2EA-48B3-947C-370E2AAC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A5DF507-BD5E-4BBB-82BB-FF664A1E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B812-8814-452C-B439-0E81D44BAF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266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0F6CEA-932B-4663-BFA9-027F2AD6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2AA75C5-BA02-4174-85B7-286135FAD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D15D46E-06A1-450D-A828-8BB966F4D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CEB34A9-4F2A-49A2-9C21-AF3D581FC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EE8AEF6-DB53-4E2B-B941-BA2DF5DB9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48AF471-717A-4872-B736-311D2ADB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21D-3087-485A-870C-284E88AD47DE}" type="datetimeFigureOut">
              <a:rPr lang="he-IL" smtClean="0"/>
              <a:t>א'/שבט/תשע"ט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332C048-F056-41A1-83AB-924FB703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9128158-A6B3-4082-8E9F-BB7D6CC4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B812-8814-452C-B439-0E81D44BAF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766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3343A8-E0D0-4846-B469-8600AEB1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DF72E6D-9D6F-44B0-990E-577FB4B3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21D-3087-485A-870C-284E88AD47DE}" type="datetimeFigureOut">
              <a:rPr lang="he-IL" smtClean="0"/>
              <a:t>א'/שבט/תשע"ט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9094CB9-BCA7-4417-9F48-BA41CDF9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5CF2C7C-5B0D-4341-9CA9-ACAA9CA6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B812-8814-452C-B439-0E81D44BAF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295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C4C3DF7-BE0F-4ADF-9D10-E763F43E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21D-3087-485A-870C-284E88AD47DE}" type="datetimeFigureOut">
              <a:rPr lang="he-IL" smtClean="0"/>
              <a:t>א'/שבט/תשע"ט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C6941E9-1EE7-4B7D-A719-C49155A6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849FE50-617D-43CB-B7E7-86630360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B812-8814-452C-B439-0E81D44BAF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457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C770D1-5B8B-462F-9B99-D6A0CD98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2B1BBD-C2B0-4E71-ADE9-0D9B391A5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0FC46A7-2A62-4629-A4C1-FE827F2F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7E191B8-B9B7-465D-B97C-40B63ED6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21D-3087-485A-870C-284E88AD47DE}" type="datetimeFigureOut">
              <a:rPr lang="he-IL" smtClean="0"/>
              <a:t>א'/שבט/תשע"ט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76D35AB-7A4F-4140-A761-6336D77E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F98FD93-DBD6-4FE2-BBFD-CA9ACC70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B812-8814-452C-B439-0E81D44BAF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214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1FF608-676F-4500-B8DD-04EF912E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9A3934D-3BD2-4AF1-9479-A695B4740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067FA84-391A-4792-B154-F0D42F8EC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5C6F41C-2878-4BF0-865E-EDFBF9B0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21D-3087-485A-870C-284E88AD47DE}" type="datetimeFigureOut">
              <a:rPr lang="he-IL" smtClean="0"/>
              <a:t>א'/שבט/תשע"ט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B358A47-9303-4BFF-976E-2ADFFAAC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D56F1DE-EFE0-477F-83B8-FD0E8283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B812-8814-452C-B439-0E81D44BAF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35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E7FE6DB-8916-4716-A054-3AFB524D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F73169E-7EA6-4D88-A8C3-1E8CFE506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1B86D1-9C35-4711-92C8-D18B8BBBC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C721D-3087-485A-870C-284E88AD47DE}" type="datetimeFigureOut">
              <a:rPr lang="he-IL" smtClean="0"/>
              <a:t>א'/שבט/תשע"ט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50344E-62A1-4A1B-8003-F622CD815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991A6F6-A4BB-45EC-878C-9CD25D6B2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7B812-8814-452C-B439-0E81D44BAF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725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×ª××¦××ª ×ª××× × ×¢×××¨ âªprivacyâ¬â">
            <a:extLst>
              <a:ext uri="{FF2B5EF4-FFF2-40B4-BE49-F238E27FC236}">
                <a16:creationId xmlns:a16="http://schemas.microsoft.com/office/drawing/2014/main" id="{C9BD2939-DAC4-4590-86B2-0D08C825B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" b="1"/>
          <a:stretch/>
        </p:blipFill>
        <p:spPr bwMode="auto">
          <a:xfrm rot="21600000"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>
              <a:spcBef>
                <a:spcPct val="0"/>
              </a:spcBef>
            </a:pPr>
            <a:r>
              <a:rPr lang="en-US" sz="1900" dirty="0"/>
              <a:t>K-Anonymity </a:t>
            </a:r>
            <a:br>
              <a:rPr lang="en-US" sz="1900" dirty="0"/>
            </a:br>
            <a:r>
              <a:rPr lang="en-US" sz="1900" dirty="0"/>
              <a:t>&amp; L-Diversity</a:t>
            </a: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r>
              <a:rPr lang="en-US" sz="1900" dirty="0"/>
              <a:t>Oz Blumenfeld</a:t>
            </a:r>
            <a:br>
              <a:rPr lang="en-US" sz="1900" dirty="0"/>
            </a:br>
            <a:r>
              <a:rPr lang="en-US" sz="1900" dirty="0" err="1"/>
              <a:t>Snir</a:t>
            </a:r>
            <a:r>
              <a:rPr lang="en-US" sz="1900" dirty="0"/>
              <a:t> Shem-tov</a:t>
            </a:r>
          </a:p>
        </p:txBody>
      </p:sp>
      <p:cxnSp>
        <p:nvCxnSpPr>
          <p:cNvPr id="2053" name="Straight Connector 19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751260" y="-2117"/>
            <a:ext cx="11360799" cy="1108399"/>
          </a:xfrm>
          <a:prstGeom prst="rect">
            <a:avLst/>
          </a:prstGeom>
        </p:spPr>
        <p:txBody>
          <a:bodyPr vert="horz" lIns="121900" tIns="121900" rIns="121900" bIns="121900" rtlCol="1" anchor="b" anchorCtr="0">
            <a:noAutofit/>
          </a:bodyPr>
          <a:lstStyle/>
          <a:p>
            <a:pPr algn="ctr" rtl="0"/>
            <a:r>
              <a:rPr lang="en-US" dirty="0"/>
              <a:t>Implementation scheme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-64189" y="2985293"/>
            <a:ext cx="11360799" cy="3757127"/>
          </a:xfrm>
          <a:prstGeom prst="rect">
            <a:avLst/>
          </a:prstGeom>
        </p:spPr>
        <p:txBody>
          <a:bodyPr vert="horz" lIns="121900" tIns="121900" rIns="121900" bIns="121900" rtlCol="1" anchor="t" anchorCtr="0">
            <a:noAutofit/>
          </a:bodyPr>
          <a:lstStyle/>
          <a:p>
            <a:pPr marL="457200" lvl="1" indent="0" algn="l" rtl="0">
              <a:buNone/>
            </a:pPr>
            <a:br>
              <a:rPr lang="en-US" sz="2400" dirty="0"/>
            </a:br>
            <a:endParaRPr lang="en-US" sz="2400" dirty="0"/>
          </a:p>
          <a:p>
            <a:pPr marL="0" indent="0" algn="l" rtl="0">
              <a:buNone/>
            </a:pPr>
            <a:r>
              <a:rPr lang="en-US" sz="2400" dirty="0"/>
              <a:t>        </a:t>
            </a:r>
            <a:endParaRPr lang="en-US" sz="2000" dirty="0"/>
          </a:p>
          <a:p>
            <a:pPr marL="457200" lvl="1" indent="0" algn="l" rtl="0">
              <a:buNone/>
            </a:pPr>
            <a:endParaRPr lang="en-US" sz="2000" dirty="0"/>
          </a:p>
          <a:p>
            <a:pPr marL="457200" lvl="1" indent="0" algn="l" rtl="0">
              <a:buNone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he-IL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 algn="l" rtl="0">
              <a:buNone/>
            </a:pPr>
            <a:endParaRPr lang="en-US" sz="2000" dirty="0"/>
          </a:p>
        </p:txBody>
      </p:sp>
      <p:sp>
        <p:nvSpPr>
          <p:cNvPr id="5" name="AutoShape 4" descr="k - 1">
            <a:extLst>
              <a:ext uri="{FF2B5EF4-FFF2-40B4-BE49-F238E27FC236}">
                <a16:creationId xmlns:a16="http://schemas.microsoft.com/office/drawing/2014/main" id="{958014D5-5323-4027-AA24-1B3D342E10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67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3076" name="Picture 4" descr="×ª××¦××ª ×ª××× × ×¢×××¨ âªdatabaseâ¬â">
            <a:extLst>
              <a:ext uri="{FF2B5EF4-FFF2-40B4-BE49-F238E27FC236}">
                <a16:creationId xmlns:a16="http://schemas.microsoft.com/office/drawing/2014/main" id="{EDA3CE5A-B524-4F4F-BE65-8D04B5448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55" y="1168200"/>
            <a:ext cx="1857083" cy="188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594BC41D-334A-4786-A794-C1F0D911D0D7}"/>
              </a:ext>
            </a:extLst>
          </p:cNvPr>
          <p:cNvCxnSpPr>
            <a:cxnSpLocks/>
          </p:cNvCxnSpPr>
          <p:nvPr/>
        </p:nvCxnSpPr>
        <p:spPr>
          <a:xfrm flipV="1">
            <a:off x="1951798" y="1961503"/>
            <a:ext cx="1412026" cy="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4A8934D2-3D6F-4027-BF2A-4DDFE83E3A6D}"/>
              </a:ext>
            </a:extLst>
          </p:cNvPr>
          <p:cNvSpPr/>
          <p:nvPr/>
        </p:nvSpPr>
        <p:spPr>
          <a:xfrm>
            <a:off x="3363824" y="1340157"/>
            <a:ext cx="2460990" cy="1481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5EE5A9E-ACFC-4465-AB35-3FDA93A6DB79}"/>
              </a:ext>
            </a:extLst>
          </p:cNvPr>
          <p:cNvSpPr/>
          <p:nvPr/>
        </p:nvSpPr>
        <p:spPr>
          <a:xfrm>
            <a:off x="3685958" y="1717054"/>
            <a:ext cx="1855508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Parser</a:t>
            </a:r>
            <a:endParaRPr lang="he-IL" sz="5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965C150B-8A88-4721-BFF1-0880D94C801D}"/>
              </a:ext>
            </a:extLst>
          </p:cNvPr>
          <p:cNvCxnSpPr>
            <a:cxnSpLocks/>
          </p:cNvCxnSpPr>
          <p:nvPr/>
        </p:nvCxnSpPr>
        <p:spPr>
          <a:xfrm flipV="1">
            <a:off x="5824814" y="1961503"/>
            <a:ext cx="942440" cy="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3903FA0D-4E9F-4FBE-922A-96803D8ED9BE}"/>
              </a:ext>
            </a:extLst>
          </p:cNvPr>
          <p:cNvSpPr/>
          <p:nvPr/>
        </p:nvSpPr>
        <p:spPr>
          <a:xfrm>
            <a:off x="6763351" y="1279964"/>
            <a:ext cx="2646854" cy="1539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93021BBE-BD1A-47DB-AE3A-53A7856E8A66}"/>
              </a:ext>
            </a:extLst>
          </p:cNvPr>
          <p:cNvSpPr/>
          <p:nvPr/>
        </p:nvSpPr>
        <p:spPr>
          <a:xfrm>
            <a:off x="6487788" y="1264794"/>
            <a:ext cx="3197979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Records table</a:t>
            </a:r>
            <a:endParaRPr lang="he-IL" sz="5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F6F73F39-0403-4F3E-9016-4B24CCDE60A3}"/>
              </a:ext>
            </a:extLst>
          </p:cNvPr>
          <p:cNvSpPr/>
          <p:nvPr/>
        </p:nvSpPr>
        <p:spPr>
          <a:xfrm>
            <a:off x="4252382" y="3700005"/>
            <a:ext cx="4506768" cy="1719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6D7D09E2-C8A2-44E9-B170-FC41F5423A9F}"/>
              </a:ext>
            </a:extLst>
          </p:cNvPr>
          <p:cNvSpPr/>
          <p:nvPr/>
        </p:nvSpPr>
        <p:spPr>
          <a:xfrm>
            <a:off x="4284418" y="4041472"/>
            <a:ext cx="436863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Main Algorithm</a:t>
            </a:r>
            <a:endParaRPr lang="he-IL" sz="5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12FA8E60-2186-414C-B104-8E95952E9266}"/>
              </a:ext>
            </a:extLst>
          </p:cNvPr>
          <p:cNvSpPr/>
          <p:nvPr/>
        </p:nvSpPr>
        <p:spPr>
          <a:xfrm>
            <a:off x="111290" y="3906829"/>
            <a:ext cx="3513241" cy="1537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he-IL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CEF378D8-1FB5-4799-89C6-D0B750FAF910}"/>
              </a:ext>
            </a:extLst>
          </p:cNvPr>
          <p:cNvSpPr/>
          <p:nvPr/>
        </p:nvSpPr>
        <p:spPr>
          <a:xfrm>
            <a:off x="6116928" y="4769768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he-I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41FB5B54-5932-4DCD-872A-D348F557A880}"/>
              </a:ext>
            </a:extLst>
          </p:cNvPr>
          <p:cNvSpPr/>
          <p:nvPr/>
        </p:nvSpPr>
        <p:spPr>
          <a:xfrm>
            <a:off x="38320" y="3775964"/>
            <a:ext cx="3659179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Clustering</a:t>
            </a:r>
            <a:br>
              <a:rPr lang="en-US" sz="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Algorithm</a:t>
            </a:r>
            <a:endParaRPr lang="he-IL" sz="5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EB7EDCAE-D6EE-4E94-AB01-3ED87A3D158D}"/>
              </a:ext>
            </a:extLst>
          </p:cNvPr>
          <p:cNvSpPr/>
          <p:nvPr/>
        </p:nvSpPr>
        <p:spPr>
          <a:xfrm>
            <a:off x="5960410" y="1182464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2BB241A7-7DBC-482A-A1A9-9949291AF9B4}"/>
              </a:ext>
            </a:extLst>
          </p:cNvPr>
          <p:cNvSpPr/>
          <p:nvPr/>
        </p:nvSpPr>
        <p:spPr>
          <a:xfrm>
            <a:off x="2478650" y="115707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4C4CDD65-F404-474B-974A-76C218A280F1}"/>
              </a:ext>
            </a:extLst>
          </p:cNvPr>
          <p:cNvCxnSpPr>
            <a:cxnSpLocks/>
          </p:cNvCxnSpPr>
          <p:nvPr/>
        </p:nvCxnSpPr>
        <p:spPr>
          <a:xfrm>
            <a:off x="8653050" y="4698630"/>
            <a:ext cx="1151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619DF347-E812-42FA-A174-3685211FD5E3}"/>
              </a:ext>
            </a:extLst>
          </p:cNvPr>
          <p:cNvCxnSpPr/>
          <p:nvPr/>
        </p:nvCxnSpPr>
        <p:spPr>
          <a:xfrm flipH="1">
            <a:off x="3649885" y="4254173"/>
            <a:ext cx="582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מלבן 38">
            <a:extLst>
              <a:ext uri="{FF2B5EF4-FFF2-40B4-BE49-F238E27FC236}">
                <a16:creationId xmlns:a16="http://schemas.microsoft.com/office/drawing/2014/main" id="{3F552150-6BA6-4DCF-B0E1-2035007D284D}"/>
              </a:ext>
            </a:extLst>
          </p:cNvPr>
          <p:cNvSpPr/>
          <p:nvPr/>
        </p:nvSpPr>
        <p:spPr>
          <a:xfrm>
            <a:off x="3670084" y="3490826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0A90B477-06C1-4779-BE61-EC40134A7665}"/>
              </a:ext>
            </a:extLst>
          </p:cNvPr>
          <p:cNvSpPr/>
          <p:nvPr/>
        </p:nvSpPr>
        <p:spPr>
          <a:xfrm>
            <a:off x="9150044" y="4698630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מחבר חץ ישר 40">
            <a:extLst>
              <a:ext uri="{FF2B5EF4-FFF2-40B4-BE49-F238E27FC236}">
                <a16:creationId xmlns:a16="http://schemas.microsoft.com/office/drawing/2014/main" id="{2E35AE4B-CF5F-404B-BCCC-76911C704C34}"/>
              </a:ext>
            </a:extLst>
          </p:cNvPr>
          <p:cNvCxnSpPr>
            <a:cxnSpLocks/>
          </p:cNvCxnSpPr>
          <p:nvPr/>
        </p:nvCxnSpPr>
        <p:spPr>
          <a:xfrm flipH="1">
            <a:off x="8746075" y="4212830"/>
            <a:ext cx="1058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מלבן 46">
            <a:extLst>
              <a:ext uri="{FF2B5EF4-FFF2-40B4-BE49-F238E27FC236}">
                <a16:creationId xmlns:a16="http://schemas.microsoft.com/office/drawing/2014/main" id="{D6BEA756-EAE8-4F37-964D-E0F8542EEEEE}"/>
              </a:ext>
            </a:extLst>
          </p:cNvPr>
          <p:cNvSpPr/>
          <p:nvPr/>
        </p:nvSpPr>
        <p:spPr>
          <a:xfrm>
            <a:off x="7649893" y="2903134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BEC3BD62-8EED-4624-990B-932F1F3ED79E}"/>
              </a:ext>
            </a:extLst>
          </p:cNvPr>
          <p:cNvCxnSpPr>
            <a:cxnSpLocks/>
          </p:cNvCxnSpPr>
          <p:nvPr/>
        </p:nvCxnSpPr>
        <p:spPr>
          <a:xfrm>
            <a:off x="6532784" y="5397540"/>
            <a:ext cx="0" cy="84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מלבן 50">
            <a:extLst>
              <a:ext uri="{FF2B5EF4-FFF2-40B4-BE49-F238E27FC236}">
                <a16:creationId xmlns:a16="http://schemas.microsoft.com/office/drawing/2014/main" id="{01D88E0E-BA25-40EF-B917-9DA9F4A929C7}"/>
              </a:ext>
            </a:extLst>
          </p:cNvPr>
          <p:cNvSpPr/>
          <p:nvPr/>
        </p:nvSpPr>
        <p:spPr>
          <a:xfrm>
            <a:off x="6597305" y="5391251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D6574047-7FBB-41EA-9972-6CFA0B1977BC}"/>
              </a:ext>
            </a:extLst>
          </p:cNvPr>
          <p:cNvSpPr/>
          <p:nvPr/>
        </p:nvSpPr>
        <p:spPr>
          <a:xfrm>
            <a:off x="4252381" y="6246795"/>
            <a:ext cx="4833730" cy="41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D7AA6387-ED02-42A7-811C-9761133343E5}"/>
              </a:ext>
            </a:extLst>
          </p:cNvPr>
          <p:cNvSpPr/>
          <p:nvPr/>
        </p:nvSpPr>
        <p:spPr>
          <a:xfrm>
            <a:off x="5606167" y="6014293"/>
            <a:ext cx="1903085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</a:t>
            </a:r>
            <a:r>
              <a:rPr lang="en-US" sz="4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utput</a:t>
            </a:r>
            <a:endParaRPr lang="he-IL" sz="45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EA134212-F8DF-4FF7-A23E-FEC8CFD2DB61}"/>
              </a:ext>
            </a:extLst>
          </p:cNvPr>
          <p:cNvSpPr/>
          <p:nvPr/>
        </p:nvSpPr>
        <p:spPr>
          <a:xfrm>
            <a:off x="9804404" y="3495406"/>
            <a:ext cx="2292505" cy="1681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Information-loss</a:t>
            </a:r>
            <a:b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Calculation</a:t>
            </a:r>
            <a:endParaRPr lang="he-IL" sz="3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74" name="מחבר חץ ישר 73">
            <a:extLst>
              <a:ext uri="{FF2B5EF4-FFF2-40B4-BE49-F238E27FC236}">
                <a16:creationId xmlns:a16="http://schemas.microsoft.com/office/drawing/2014/main" id="{669CA39B-B605-454E-B732-A3B11395B69D}"/>
              </a:ext>
            </a:extLst>
          </p:cNvPr>
          <p:cNvCxnSpPr>
            <a:cxnSpLocks/>
          </p:cNvCxnSpPr>
          <p:nvPr/>
        </p:nvCxnSpPr>
        <p:spPr>
          <a:xfrm flipV="1">
            <a:off x="3567213" y="4935875"/>
            <a:ext cx="685168" cy="1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7" name="מחבר חץ ישר 3086">
            <a:extLst>
              <a:ext uri="{FF2B5EF4-FFF2-40B4-BE49-F238E27FC236}">
                <a16:creationId xmlns:a16="http://schemas.microsoft.com/office/drawing/2014/main" id="{D31F80D8-2894-429E-8CA5-3DC8A67C0143}"/>
              </a:ext>
            </a:extLst>
          </p:cNvPr>
          <p:cNvCxnSpPr>
            <a:cxnSpLocks/>
          </p:cNvCxnSpPr>
          <p:nvPr/>
        </p:nvCxnSpPr>
        <p:spPr>
          <a:xfrm>
            <a:off x="8185616" y="2806870"/>
            <a:ext cx="0" cy="89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10892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6EE197-09C5-45B6-BF43-9F21A33F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60799" cy="689109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dirty="0"/>
              <a:t>Code Structure</a:t>
            </a:r>
            <a:endParaRPr lang="en-IL" dirty="0"/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EF250F40-9C39-41A9-A980-2C4AF794E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315442"/>
              </p:ext>
            </p:extLst>
          </p:nvPr>
        </p:nvGraphicFramePr>
        <p:xfrm>
          <a:off x="9376959" y="689109"/>
          <a:ext cx="2422434" cy="608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22434">
                  <a:extLst>
                    <a:ext uri="{9D8B030D-6E8A-4147-A177-3AD203B41FA5}">
                      <a16:colId xmlns:a16="http://schemas.microsoft.com/office/drawing/2014/main" val="2165401919"/>
                    </a:ext>
                  </a:extLst>
                </a:gridCol>
              </a:tblGrid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Person = {…}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25249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600" kern="1200" dirty="0">
                          <a:effectLst/>
                        </a:rPr>
                        <a:t>** </a:t>
                      </a:r>
                      <a:r>
                        <a:rPr lang="en-US" sz="1600" kern="1200" dirty="0" err="1">
                          <a:effectLst/>
                        </a:rPr>
                        <a:t>primaryKey</a:t>
                      </a:r>
                      <a:endParaRPr lang="en-IL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713687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600" kern="1200" dirty="0">
                          <a:effectLst/>
                        </a:rPr>
                        <a:t>** </a:t>
                      </a:r>
                      <a:r>
                        <a:rPr lang="en-US" sz="1600" kern="1200" dirty="0" err="1">
                          <a:effectLst/>
                        </a:rPr>
                        <a:t>clusterPointer</a:t>
                      </a:r>
                      <a:endParaRPr lang="en-IL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92555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600" kern="1200" dirty="0">
                          <a:effectLst/>
                        </a:rPr>
                        <a:t>age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956396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600" kern="1200" dirty="0" err="1">
                          <a:effectLst/>
                        </a:rPr>
                        <a:t>workclass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291102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600" kern="1200" dirty="0" err="1">
                          <a:effectLst/>
                        </a:rPr>
                        <a:t>fnlwgt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567325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600" kern="1200" dirty="0">
                          <a:effectLst/>
                        </a:rPr>
                        <a:t>education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74679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600" kern="1200" dirty="0" err="1">
                          <a:effectLst/>
                        </a:rPr>
                        <a:t>educationNum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19384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600" kern="1200" dirty="0" err="1">
                          <a:effectLst/>
                        </a:rPr>
                        <a:t>maritalStatus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84021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600" kern="1200" dirty="0">
                          <a:effectLst/>
                        </a:rPr>
                        <a:t>occupation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043681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600" kern="1200" dirty="0">
                          <a:effectLst/>
                        </a:rPr>
                        <a:t>relationship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99036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600" kern="1200" dirty="0">
                          <a:effectLst/>
                        </a:rPr>
                        <a:t>race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36523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600" kern="1200" dirty="0">
                          <a:effectLst/>
                        </a:rPr>
                        <a:t>sex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51347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600" kern="1200" dirty="0" err="1">
                          <a:effectLst/>
                        </a:rPr>
                        <a:t>capitalGain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37385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600" kern="1200" dirty="0" err="1">
                          <a:effectLst/>
                        </a:rPr>
                        <a:t>capitalLoss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69168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600" kern="1200" dirty="0" err="1">
                          <a:effectLst/>
                        </a:rPr>
                        <a:t>hoursPerWeek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698862"/>
                  </a:ext>
                </a:extLst>
              </a:tr>
              <a:tr h="386400">
                <a:tc>
                  <a:txBody>
                    <a:bodyPr/>
                    <a:lstStyle/>
                    <a:p>
                      <a:pPr algn="l" rtl="0"/>
                      <a:r>
                        <a:rPr lang="en-US" sz="1600" kern="1200" dirty="0" err="1">
                          <a:effectLst/>
                        </a:rPr>
                        <a:t>nativeCountry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57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sz="1600" kern="1200" dirty="0" err="1">
                          <a:effectLst/>
                        </a:rPr>
                        <a:t>salaryPerYear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197538"/>
                  </a:ext>
                </a:extLst>
              </a:tr>
            </a:tbl>
          </a:graphicData>
        </a:graphic>
      </p:graphicFrame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02EB3C9B-3048-448A-8301-7840D3548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140063"/>
              </p:ext>
            </p:extLst>
          </p:nvPr>
        </p:nvGraphicFramePr>
        <p:xfrm>
          <a:off x="377600" y="689109"/>
          <a:ext cx="3354250" cy="4693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54250">
                  <a:extLst>
                    <a:ext uri="{9D8B030D-6E8A-4147-A177-3AD203B41FA5}">
                      <a16:colId xmlns:a16="http://schemas.microsoft.com/office/drawing/2014/main" val="2165401919"/>
                    </a:ext>
                  </a:extLst>
                </a:gridCol>
              </a:tblGrid>
              <a:tr h="264858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25249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err="1"/>
                        <a:t>ClustersList</a:t>
                      </a:r>
                      <a:r>
                        <a:rPr lang="en-US" sz="1600" dirty="0"/>
                        <a:t> = [ ]</a:t>
                      </a:r>
                      <a:endParaRPr lang="en-IL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713687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800" kern="1200" dirty="0" err="1">
                          <a:effectLst/>
                        </a:rPr>
                        <a:t>addCluster</a:t>
                      </a:r>
                      <a:r>
                        <a:rPr lang="en-US" sz="1800" kern="1200" dirty="0">
                          <a:effectLst/>
                        </a:rPr>
                        <a:t>(..)</a:t>
                      </a:r>
                      <a:endParaRPr lang="en-IL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92555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800" kern="1200" dirty="0" err="1">
                          <a:effectLst/>
                        </a:rPr>
                        <a:t>removeClusterremoveCluster</a:t>
                      </a:r>
                      <a:r>
                        <a:rPr lang="en-US" sz="1600" kern="1200" dirty="0">
                          <a:effectLst/>
                        </a:rPr>
                        <a:t>(..)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956396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800" kern="1200" dirty="0" err="1">
                          <a:effectLst/>
                        </a:rPr>
                        <a:t>getMinDiversity</a:t>
                      </a:r>
                      <a:r>
                        <a:rPr lang="en-US" sz="1600" kern="1200" dirty="0">
                          <a:effectLst/>
                        </a:rPr>
                        <a:t>(..)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291102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800" kern="1200" dirty="0" err="1">
                          <a:effectLst/>
                        </a:rPr>
                        <a:t>clustersSuitableForPerson</a:t>
                      </a:r>
                      <a:r>
                        <a:rPr lang="en-US" sz="1600" kern="1200" dirty="0">
                          <a:effectLst/>
                        </a:rPr>
                        <a:t>(..)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567325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800" kern="1200" dirty="0" err="1">
                          <a:effectLst/>
                        </a:rPr>
                        <a:t>clusterWithMinInformationLoss</a:t>
                      </a:r>
                      <a:r>
                        <a:rPr lang="en-US" sz="1600" kern="1200" dirty="0">
                          <a:effectLst/>
                        </a:rPr>
                        <a:t>(..)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74679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800" kern="1200" dirty="0" err="1">
                          <a:effectLst/>
                        </a:rPr>
                        <a:t>removePersonClusterIfItEmpty</a:t>
                      </a:r>
                      <a:r>
                        <a:rPr lang="en-US" sz="1600" kern="1200" dirty="0">
                          <a:effectLst/>
                        </a:rPr>
                        <a:t>(..)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19384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800" kern="1200" dirty="0" err="1">
                          <a:effectLst/>
                        </a:rPr>
                        <a:t>unifyClustersSmallerThanK</a:t>
                      </a:r>
                      <a:r>
                        <a:rPr lang="en-US" sz="1600" kern="1200" dirty="0">
                          <a:effectLst/>
                        </a:rPr>
                        <a:t>(..)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84021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800" kern="1200" dirty="0" err="1">
                          <a:effectLst/>
                        </a:rPr>
                        <a:t>spliteBigClusters</a:t>
                      </a:r>
                      <a:r>
                        <a:rPr lang="en-US" sz="1600" kern="1200" dirty="0">
                          <a:effectLst/>
                        </a:rPr>
                        <a:t>(..)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043681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800" kern="1200" dirty="0" err="1">
                          <a:effectLst/>
                        </a:rPr>
                        <a:t>printClusters</a:t>
                      </a:r>
                      <a:r>
                        <a:rPr lang="en-US" sz="1600" kern="1200" dirty="0">
                          <a:effectLst/>
                        </a:rPr>
                        <a:t>(..)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99036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800" kern="1200" dirty="0" err="1">
                          <a:effectLst/>
                        </a:rPr>
                        <a:t>printClustersToFile</a:t>
                      </a:r>
                      <a:r>
                        <a:rPr lang="en-US" sz="1600" kern="1200" dirty="0">
                          <a:effectLst/>
                        </a:rPr>
                        <a:t>(..)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36523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pPr algn="l" rtl="0"/>
                      <a:r>
                        <a:rPr lang="en-US" sz="1800" kern="1200" dirty="0" err="1">
                          <a:effectLst/>
                        </a:rPr>
                        <a:t>getClusterValues</a:t>
                      </a:r>
                      <a:r>
                        <a:rPr lang="en-US" sz="1600" kern="1200" dirty="0">
                          <a:effectLst/>
                        </a:rPr>
                        <a:t>(..)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51347"/>
                  </a:ext>
                </a:extLst>
              </a:tr>
            </a:tbl>
          </a:graphicData>
        </a:graphic>
      </p:graphicFrame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id="{74F4F920-FDA1-4841-BA24-F9E07A745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84318"/>
              </p:ext>
            </p:extLst>
          </p:nvPr>
        </p:nvGraphicFramePr>
        <p:xfrm>
          <a:off x="4781006" y="689109"/>
          <a:ext cx="3318691" cy="2080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8691">
                  <a:extLst>
                    <a:ext uri="{9D8B030D-6E8A-4147-A177-3AD203B41FA5}">
                      <a16:colId xmlns:a16="http://schemas.microsoft.com/office/drawing/2014/main" val="2165401919"/>
                    </a:ext>
                  </a:extLst>
                </a:gridCol>
              </a:tblGrid>
              <a:tr h="264858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25249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Persons = {}</a:t>
                      </a:r>
                      <a:endParaRPr lang="en-IL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713687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Appearances = {}</a:t>
                      </a:r>
                      <a:endParaRPr lang="en-IL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92555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 err="1">
                          <a:solidFill>
                            <a:srgbClr val="FF0000"/>
                          </a:solidFill>
                        </a:rPr>
                        <a:t>NumericFieldsRange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 = {}</a:t>
                      </a:r>
                      <a:endParaRPr lang="en-IL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956396"/>
                  </a:ext>
                </a:extLst>
              </a:tr>
              <a:tr h="294206"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 err="1">
                          <a:solidFill>
                            <a:srgbClr val="FF0000"/>
                          </a:solidFill>
                        </a:rPr>
                        <a:t>NumericFieldsSum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 = {}</a:t>
                      </a:r>
                      <a:endParaRPr lang="en-IL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291102"/>
                  </a:ext>
                </a:extLst>
              </a:tr>
              <a:tr h="403817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More methods…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567325"/>
                  </a:ext>
                </a:extLst>
              </a:tr>
            </a:tbl>
          </a:graphicData>
        </a:graphic>
      </p:graphicFrame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5E8FF9AA-4472-4991-98A6-340D48DE915F}"/>
              </a:ext>
            </a:extLst>
          </p:cNvPr>
          <p:cNvCxnSpPr/>
          <p:nvPr/>
        </p:nvCxnSpPr>
        <p:spPr>
          <a:xfrm flipV="1">
            <a:off x="1711234" y="849086"/>
            <a:ext cx="3069772" cy="35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4F948497-51BA-414D-B425-A8D1D9EF5E29}"/>
              </a:ext>
            </a:extLst>
          </p:cNvPr>
          <p:cNvCxnSpPr>
            <a:cxnSpLocks/>
          </p:cNvCxnSpPr>
          <p:nvPr/>
        </p:nvCxnSpPr>
        <p:spPr>
          <a:xfrm flipV="1">
            <a:off x="5830162" y="849086"/>
            <a:ext cx="3546797" cy="35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58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AD2E0DA2-6357-4E13-81ED-4C7A430FC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576621"/>
              </p:ext>
            </p:extLst>
          </p:nvPr>
        </p:nvGraphicFramePr>
        <p:xfrm>
          <a:off x="613954" y="300447"/>
          <a:ext cx="1060704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3520">
                  <a:extLst>
                    <a:ext uri="{9D8B030D-6E8A-4147-A177-3AD203B41FA5}">
                      <a16:colId xmlns:a16="http://schemas.microsoft.com/office/drawing/2014/main" val="2165401919"/>
                    </a:ext>
                  </a:extLst>
                </a:gridCol>
                <a:gridCol w="5303520">
                  <a:extLst>
                    <a:ext uri="{9D8B030D-6E8A-4147-A177-3AD203B41FA5}">
                      <a16:colId xmlns:a16="http://schemas.microsoft.com/office/drawing/2014/main" val="1259557552"/>
                    </a:ext>
                  </a:extLst>
                </a:gridCol>
              </a:tblGrid>
              <a:tr h="309993"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Cluster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25249"/>
                  </a:ext>
                </a:extLst>
              </a:tr>
              <a:tr h="1738209"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Persons</a:t>
                      </a:r>
                      <a:r>
                        <a:rPr lang="en-US" sz="1600" dirty="0"/>
                        <a:t> = {</a:t>
                      </a:r>
                      <a:r>
                        <a:rPr lang="en-US" sz="1600" dirty="0" err="1"/>
                        <a:t>personPK</a:t>
                      </a:r>
                      <a:r>
                        <a:rPr lang="en-US" sz="1600" dirty="0"/>
                        <a:t> : Person}</a:t>
                      </a:r>
                      <a:endParaRPr lang="en-IL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 err="1">
                          <a:solidFill>
                            <a:srgbClr val="FF0000"/>
                          </a:solidFill>
                        </a:rPr>
                        <a:t>NumericFieldsRange</a:t>
                      </a:r>
                      <a:r>
                        <a:rPr lang="en-US" sz="1600" dirty="0"/>
                        <a:t> = {</a:t>
                      </a:r>
                    </a:p>
                    <a:p>
                      <a:pPr algn="l" rtl="0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'age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dirty="0"/>
                        <a:t>: {‘min’ : float, ‘max’: float}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 rtl="0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fnlwgt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dirty="0"/>
                        <a:t>: {‘min’ : float, ‘max’: float}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 rtl="0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educationNum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dirty="0"/>
                        <a:t>: {‘min’ : float, ‘max’: float}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 rtl="0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capitalGain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dirty="0"/>
                        <a:t>: {‘min’ : float, ‘max’: float}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 rtl="0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capitalLoss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dirty="0"/>
                        <a:t>: {‘min’ : float, ‘max’: float}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hoursPerWeek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dirty="0"/>
                        <a:t>: {‘min’ : float, ‘max’: float} }</a:t>
                      </a:r>
                      <a:endParaRPr lang="en-IL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713687"/>
                  </a:ext>
                </a:extLst>
              </a:tr>
              <a:tr h="3869271"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Appearances</a:t>
                      </a:r>
                      <a:r>
                        <a:rPr lang="en-US" sz="1600" dirty="0"/>
                        <a:t> = {</a:t>
                      </a:r>
                    </a:p>
                    <a:p>
                      <a:pPr algn="l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'age'</a:t>
                      </a:r>
                      <a:r>
                        <a:rPr lang="en-US" sz="1600" dirty="0"/>
                        <a:t>: {}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workclass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dirty="0"/>
                        <a:t>: {}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fnlwgt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dirty="0"/>
                        <a:t>: {}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'education'</a:t>
                      </a:r>
                      <a:r>
                        <a:rPr lang="en-US" sz="1600" dirty="0"/>
                        <a:t>: {}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l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educationNum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dirty="0"/>
                        <a:t>: {}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maritalStatus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dirty="0"/>
                        <a:t>: {}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'occupation'</a:t>
                      </a:r>
                      <a:r>
                        <a:rPr lang="en-US" sz="1600" dirty="0"/>
                        <a:t>: {}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l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'relationship'</a:t>
                      </a:r>
                      <a:r>
                        <a:rPr lang="en-US" sz="1600" dirty="0"/>
                        <a:t>: {}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'race'</a:t>
                      </a:r>
                      <a:r>
                        <a:rPr lang="en-US" sz="1600" dirty="0"/>
                        <a:t>: {}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'sex'</a:t>
                      </a:r>
                      <a:r>
                        <a:rPr lang="en-US" sz="1600" dirty="0"/>
                        <a:t>: {}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capitalGain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dirty="0"/>
                        <a:t>: {}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l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capitalLoss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dirty="0"/>
                        <a:t>: {}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hoursPerWeek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dirty="0"/>
                        <a:t>: {}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nativeCountry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dirty="0"/>
                        <a:t>: {}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l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salaryPerYear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dirty="0"/>
                        <a:t>: {} }</a:t>
                      </a:r>
                      <a:endParaRPr lang="en-IL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 err="1">
                          <a:solidFill>
                            <a:srgbClr val="FF0000"/>
                          </a:solidFill>
                        </a:rPr>
                        <a:t>NumericFieldsSum</a:t>
                      </a:r>
                      <a:r>
                        <a:rPr lang="en-US" sz="1600" dirty="0"/>
                        <a:t> = {</a:t>
                      </a:r>
                    </a:p>
                    <a:p>
                      <a:pPr algn="l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'age'</a:t>
                      </a:r>
                      <a:r>
                        <a:rPr lang="en-US" sz="1600" dirty="0"/>
                        <a:t>: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</a:p>
                    <a:p>
                      <a:pPr algn="l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fnlwgt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dirty="0"/>
                        <a:t>: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</a:p>
                    <a:p>
                      <a:pPr algn="l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educationNum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dirty="0"/>
                        <a:t>: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</a:p>
                    <a:p>
                      <a:pPr algn="l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capitalGain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sz="1600" dirty="0"/>
                        <a:t>: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</a:p>
                    <a:p>
                      <a:pPr algn="l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capitalLoss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dirty="0"/>
                        <a:t>: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</a:p>
                    <a:p>
                      <a:pPr algn="l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hoursPerWeek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sz="1600" dirty="0"/>
                        <a:t>: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en-US" sz="1600" dirty="0"/>
                        <a:t>}</a:t>
                      </a:r>
                      <a:endParaRPr lang="en-IL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36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23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6A15AC-5EB2-423B-8091-37E66365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Random Cluster in the first iteration</a:t>
            </a:r>
            <a:endParaRPr lang="en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D93422A-8280-4393-B7F0-1FF0AC33F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9633"/>
            <a:ext cx="12192000" cy="46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3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5A582920-31F4-456A-8DF2-8BB66938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764"/>
            <a:ext cx="12192000" cy="542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07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DF3E92F8-47F1-4900-9F1F-BA46C598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7525"/>
              </p:ext>
            </p:extLst>
          </p:nvPr>
        </p:nvGraphicFramePr>
        <p:xfrm>
          <a:off x="792480" y="396240"/>
          <a:ext cx="10607040" cy="5902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3520">
                  <a:extLst>
                    <a:ext uri="{9D8B030D-6E8A-4147-A177-3AD203B41FA5}">
                      <a16:colId xmlns:a16="http://schemas.microsoft.com/office/drawing/2014/main" val="2165401919"/>
                    </a:ext>
                  </a:extLst>
                </a:gridCol>
                <a:gridCol w="5303520">
                  <a:extLst>
                    <a:ext uri="{9D8B030D-6E8A-4147-A177-3AD203B41FA5}">
                      <a16:colId xmlns:a16="http://schemas.microsoft.com/office/drawing/2014/main" val="1259557552"/>
                    </a:ext>
                  </a:extLst>
                </a:gridCol>
              </a:tblGrid>
              <a:tr h="320787"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Cluster methods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25249"/>
                  </a:ext>
                </a:extLst>
              </a:tr>
              <a:tr h="349949">
                <a:tc>
                  <a:txBody>
                    <a:bodyPr/>
                    <a:lstStyle/>
                    <a:p>
                      <a:pPr algn="l" rtl="0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getClusterSize</a:t>
                      </a:r>
                      <a:r>
                        <a:rPr lang="en-US" sz="1700" dirty="0"/>
                        <a:t>(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sz="1700" dirty="0"/>
                        <a:t>)</a:t>
                      </a:r>
                      <a:endParaRPr lang="en-IL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matchingScoreByAddingPersonToCluster</a:t>
                      </a:r>
                      <a:r>
                        <a:rPr lang="en-US" sz="1700" dirty="0"/>
                        <a:t>(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 </a:t>
                      </a:r>
                      <a:r>
                        <a:rPr lang="en-US" sz="1700" dirty="0"/>
                        <a:t>Person)</a:t>
                      </a:r>
                      <a:endParaRPr lang="en-IL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713687"/>
                  </a:ext>
                </a:extLst>
              </a:tr>
              <a:tr h="349949">
                <a:tc>
                  <a:txBody>
                    <a:bodyPr/>
                    <a:lstStyle/>
                    <a:p>
                      <a:pPr algn="l" rtl="0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getPersons</a:t>
                      </a:r>
                      <a:r>
                        <a:rPr lang="en-US" sz="1700" dirty="0"/>
                        <a:t>(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sz="1700" dirty="0"/>
                        <a:t>)</a:t>
                      </a:r>
                      <a:endParaRPr lang="en-IL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divOfClusterWithoutPeople</a:t>
                      </a:r>
                      <a:r>
                        <a:rPr lang="en-US" sz="1700" dirty="0"/>
                        <a:t>(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 </a:t>
                      </a:r>
                      <a:r>
                        <a:rPr lang="en-US" sz="1700" dirty="0"/>
                        <a:t>Person)</a:t>
                      </a:r>
                      <a:endParaRPr lang="en-IL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712266"/>
                  </a:ext>
                </a:extLst>
              </a:tr>
              <a:tr h="349949">
                <a:tc>
                  <a:txBody>
                    <a:bodyPr/>
                    <a:lstStyle/>
                    <a:p>
                      <a:pPr algn="l" rtl="0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updateAppearances</a:t>
                      </a:r>
                      <a:r>
                        <a:rPr lang="en-US" sz="1700" dirty="0"/>
                        <a:t>(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 </a:t>
                      </a:r>
                      <a:r>
                        <a:rPr lang="en-US" sz="1700" dirty="0"/>
                        <a:t>field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00" dirty="0" err="1"/>
                        <a:t>fieldValue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00" dirty="0" err="1"/>
                        <a:t>addOrRemove</a:t>
                      </a:r>
                      <a:r>
                        <a:rPr lang="en-US" sz="1700" dirty="0"/>
                        <a:t>)</a:t>
                      </a:r>
                      <a:endParaRPr lang="en-IL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divOfClusterWithPeople</a:t>
                      </a:r>
                      <a:r>
                        <a:rPr lang="en-US" sz="1700" dirty="0"/>
                        <a:t>(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 </a:t>
                      </a:r>
                      <a:r>
                        <a:rPr lang="en-US" sz="1700" dirty="0"/>
                        <a:t>Person)</a:t>
                      </a:r>
                      <a:endParaRPr lang="en-IL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41218"/>
                  </a:ext>
                </a:extLst>
              </a:tr>
              <a:tr h="583249">
                <a:tc>
                  <a:txBody>
                    <a:bodyPr/>
                    <a:lstStyle/>
                    <a:p>
                      <a:pPr algn="l" rtl="0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updateNumericFieldRange</a:t>
                      </a:r>
                      <a:r>
                        <a:rPr lang="en-US" sz="1700" dirty="0"/>
                        <a:t>(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 </a:t>
                      </a:r>
                      <a:r>
                        <a:rPr lang="en-US" sz="1700" dirty="0" err="1"/>
                        <a:t>fieldName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00" dirty="0"/>
                        <a:t>Person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00" dirty="0" err="1"/>
                        <a:t>addOrRemove</a:t>
                      </a:r>
                      <a:r>
                        <a:rPr lang="en-US" sz="1700" dirty="0"/>
                        <a:t>)</a:t>
                      </a:r>
                      <a:endParaRPr lang="en-IL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divWithoutPersonIsLegal</a:t>
                      </a:r>
                      <a:r>
                        <a:rPr lang="en-US" sz="1700" dirty="0"/>
                        <a:t>(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 </a:t>
                      </a:r>
                      <a:r>
                        <a:rPr lang="en-US" sz="1700" dirty="0"/>
                        <a:t>Person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00" dirty="0"/>
                        <a:t>l)</a:t>
                      </a:r>
                      <a:endParaRPr lang="en-IL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83637"/>
                  </a:ext>
                </a:extLst>
              </a:tr>
              <a:tr h="349949">
                <a:tc>
                  <a:txBody>
                    <a:bodyPr/>
                    <a:lstStyle/>
                    <a:p>
                      <a:pPr algn="l" rtl="0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updateNumericFieldsRange</a:t>
                      </a:r>
                      <a:r>
                        <a:rPr lang="en-US" sz="1700" dirty="0"/>
                        <a:t>(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 </a:t>
                      </a:r>
                      <a:r>
                        <a:rPr lang="en-US" sz="1700" dirty="0"/>
                        <a:t>Person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00" dirty="0" err="1"/>
                        <a:t>addOrRemove</a:t>
                      </a:r>
                      <a:r>
                        <a:rPr lang="en-US" sz="1700" dirty="0"/>
                        <a:t>)</a:t>
                      </a:r>
                      <a:endParaRPr lang="en-IL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divWithPersonIsLegal</a:t>
                      </a:r>
                      <a:r>
                        <a:rPr lang="en-US" sz="1700" dirty="0"/>
                        <a:t>(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 </a:t>
                      </a:r>
                      <a:r>
                        <a:rPr lang="en-US" sz="1700" dirty="0"/>
                        <a:t>Person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00" dirty="0"/>
                        <a:t>l)</a:t>
                      </a:r>
                      <a:endParaRPr lang="en-IL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69141"/>
                  </a:ext>
                </a:extLst>
              </a:tr>
              <a:tr h="349949">
                <a:tc>
                  <a:txBody>
                    <a:bodyPr/>
                    <a:lstStyle/>
                    <a:p>
                      <a:pPr algn="l" rtl="0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updateNumericFieldsSum</a:t>
                      </a:r>
                      <a:r>
                        <a:rPr lang="en-US" sz="1700" dirty="0"/>
                        <a:t>(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 </a:t>
                      </a:r>
                      <a:r>
                        <a:rPr lang="en-US" sz="1700" dirty="0"/>
                        <a:t>Person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00" dirty="0" err="1"/>
                        <a:t>addOrRemove</a:t>
                      </a:r>
                      <a:r>
                        <a:rPr lang="en-US" sz="1700" dirty="0"/>
                        <a:t>)</a:t>
                      </a:r>
                      <a:endParaRPr lang="en-IL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getAverage</a:t>
                      </a:r>
                      <a:r>
                        <a:rPr lang="en-US" sz="1700" dirty="0"/>
                        <a:t>(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 </a:t>
                      </a:r>
                      <a:r>
                        <a:rPr lang="en-US" sz="1700" dirty="0" err="1"/>
                        <a:t>fieldName</a:t>
                      </a:r>
                      <a:r>
                        <a:rPr lang="en-US" sz="1700" dirty="0"/>
                        <a:t>)</a:t>
                      </a:r>
                      <a:endParaRPr lang="en-IL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034485"/>
                  </a:ext>
                </a:extLst>
              </a:tr>
              <a:tr h="583249">
                <a:tc>
                  <a:txBody>
                    <a:bodyPr/>
                    <a:lstStyle/>
                    <a:p>
                      <a:pPr algn="l" rtl="0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updateNumericFieldSum</a:t>
                      </a:r>
                      <a:r>
                        <a:rPr lang="en-US" sz="1700" dirty="0"/>
                        <a:t>(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 </a:t>
                      </a:r>
                      <a:r>
                        <a:rPr lang="en-US" sz="1700" dirty="0" err="1"/>
                        <a:t>fieldName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00" dirty="0"/>
                        <a:t>Person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  </a:t>
                      </a:r>
                      <a:r>
                        <a:rPr lang="en-US" sz="1700" dirty="0" err="1"/>
                        <a:t>addOrRemove</a:t>
                      </a:r>
                      <a:r>
                        <a:rPr lang="en-US" sz="1700" dirty="0"/>
                        <a:t>)</a:t>
                      </a:r>
                      <a:endParaRPr lang="en-IL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divIsLegal</a:t>
                      </a:r>
                      <a:r>
                        <a:rPr lang="en-US" sz="1700" dirty="0"/>
                        <a:t>(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 </a:t>
                      </a:r>
                      <a:r>
                        <a:rPr lang="en-US" sz="1700" dirty="0"/>
                        <a:t>l)</a:t>
                      </a:r>
                      <a:endParaRPr lang="en-IL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306116"/>
                  </a:ext>
                </a:extLst>
              </a:tr>
              <a:tr h="349949">
                <a:tc>
                  <a:txBody>
                    <a:bodyPr/>
                    <a:lstStyle/>
                    <a:p>
                      <a:pPr algn="l" rtl="0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addPerson</a:t>
                      </a:r>
                      <a:r>
                        <a:rPr lang="en-US" sz="1700" dirty="0"/>
                        <a:t>(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 </a:t>
                      </a:r>
                      <a:r>
                        <a:rPr lang="en-US" sz="1700" dirty="0"/>
                        <a:t>Person)</a:t>
                      </a:r>
                      <a:endParaRPr lang="en-IL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appendCluster</a:t>
                      </a:r>
                      <a:r>
                        <a:rPr lang="en-US" sz="1700" dirty="0"/>
                        <a:t>(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 </a:t>
                      </a:r>
                      <a:r>
                        <a:rPr lang="en-US" sz="1700" dirty="0"/>
                        <a:t>Cluster)</a:t>
                      </a:r>
                      <a:endParaRPr lang="en-IL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15900"/>
                  </a:ext>
                </a:extLst>
              </a:tr>
              <a:tr h="349949">
                <a:tc>
                  <a:txBody>
                    <a:bodyPr/>
                    <a:lstStyle/>
                    <a:p>
                      <a:pPr algn="l" rtl="0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removePerson</a:t>
                      </a:r>
                      <a:r>
                        <a:rPr lang="en-US" sz="1700" dirty="0"/>
                        <a:t>(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 </a:t>
                      </a:r>
                      <a:r>
                        <a:rPr lang="en-US" sz="1700" dirty="0"/>
                        <a:t>Person)</a:t>
                      </a:r>
                      <a:endParaRPr lang="en-IL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printCluster</a:t>
                      </a:r>
                      <a:r>
                        <a:rPr lang="en-US" sz="1700" dirty="0"/>
                        <a:t>(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sz="1700" dirty="0"/>
                        <a:t>)</a:t>
                      </a:r>
                      <a:endParaRPr lang="en-IL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6568"/>
                  </a:ext>
                </a:extLst>
              </a:tr>
              <a:tr h="583249">
                <a:tc>
                  <a:txBody>
                    <a:bodyPr/>
                    <a:lstStyle/>
                    <a:p>
                      <a:pPr algn="l" rtl="0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getNumericRange</a:t>
                      </a:r>
                      <a:r>
                        <a:rPr lang="en-US" sz="1700" dirty="0"/>
                        <a:t>(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 </a:t>
                      </a:r>
                      <a:r>
                        <a:rPr lang="en-US" sz="1700" dirty="0" err="1"/>
                        <a:t>fieldName</a:t>
                      </a:r>
                      <a:r>
                        <a:rPr lang="en-US" sz="1700" dirty="0"/>
                        <a:t>)</a:t>
                      </a:r>
                      <a:endParaRPr lang="en-IL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updateClusterDataWithPerson</a:t>
                      </a:r>
                      <a:r>
                        <a:rPr lang="en-US" sz="1700" dirty="0"/>
                        <a:t>(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 </a:t>
                      </a:r>
                      <a:r>
                        <a:rPr lang="en-US" sz="1700" dirty="0"/>
                        <a:t>Person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00" dirty="0" err="1"/>
                        <a:t>addOrRemove</a:t>
                      </a:r>
                      <a:r>
                        <a:rPr lang="en-US" sz="1700" dirty="0"/>
                        <a:t>)</a:t>
                      </a:r>
                      <a:endParaRPr lang="en-IL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012391"/>
                  </a:ext>
                </a:extLst>
              </a:tr>
              <a:tr h="349949">
                <a:tc>
                  <a:txBody>
                    <a:bodyPr/>
                    <a:lstStyle/>
                    <a:p>
                      <a:pPr algn="l" rtl="0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calcLossforNumericField</a:t>
                      </a:r>
                      <a:r>
                        <a:rPr lang="en-US" sz="1700" dirty="0"/>
                        <a:t>(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 </a:t>
                      </a:r>
                      <a:r>
                        <a:rPr lang="en-US" sz="1700" dirty="0" err="1"/>
                        <a:t>fieldName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00" dirty="0" err="1"/>
                        <a:t>personValue</a:t>
                      </a:r>
                      <a:r>
                        <a:rPr lang="en-US" sz="1700" dirty="0"/>
                        <a:t>)</a:t>
                      </a:r>
                      <a:endParaRPr lang="en-IL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getClusterInfo</a:t>
                      </a:r>
                      <a:r>
                        <a:rPr lang="en-US" sz="1700" dirty="0"/>
                        <a:t>(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sz="1700" dirty="0"/>
                        <a:t>)</a:t>
                      </a:r>
                      <a:endParaRPr lang="en-IL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0491"/>
                  </a:ext>
                </a:extLst>
              </a:tr>
              <a:tr h="583249">
                <a:tc>
                  <a:txBody>
                    <a:bodyPr/>
                    <a:lstStyle/>
                    <a:p>
                      <a:pPr algn="l" rtl="0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calcLossforNonNumericField</a:t>
                      </a:r>
                      <a:r>
                        <a:rPr lang="en-US" sz="1700" dirty="0"/>
                        <a:t>(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 </a:t>
                      </a:r>
                      <a:r>
                        <a:rPr lang="en-US" sz="1700" dirty="0" err="1"/>
                        <a:t>fieldName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00" dirty="0" err="1"/>
                        <a:t>personValue</a:t>
                      </a:r>
                      <a:r>
                        <a:rPr lang="en-US" sz="1700" dirty="0"/>
                        <a:t>)</a:t>
                      </a:r>
                      <a:endParaRPr lang="en-IL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getNewValues</a:t>
                      </a:r>
                      <a:r>
                        <a:rPr lang="en-US" sz="1700" dirty="0"/>
                        <a:t>(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sz="1700" dirty="0"/>
                        <a:t>)</a:t>
                      </a:r>
                      <a:endParaRPr lang="en-IL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649871"/>
                  </a:ext>
                </a:extLst>
              </a:tr>
              <a:tr h="222068">
                <a:tc>
                  <a:txBody>
                    <a:bodyPr/>
                    <a:lstStyle/>
                    <a:p>
                      <a:pPr algn="l" rtl="0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getNumericRangeString</a:t>
                      </a:r>
                      <a:r>
                        <a:rPr lang="en-US" sz="1700" dirty="0"/>
                        <a:t>(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 </a:t>
                      </a:r>
                      <a:r>
                        <a:rPr lang="en-US" sz="1700" dirty="0" err="1"/>
                        <a:t>fieldName</a:t>
                      </a:r>
                      <a:r>
                        <a:rPr lang="en-US" sz="1700" dirty="0"/>
                        <a:t>)</a:t>
                      </a:r>
                      <a:endParaRPr lang="en-IL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getNonNumericFieldString</a:t>
                      </a:r>
                      <a:r>
                        <a:rPr lang="en-US" sz="1700" dirty="0"/>
                        <a:t>(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 </a:t>
                      </a:r>
                      <a:r>
                        <a:rPr lang="en-US" sz="1700" dirty="0" err="1"/>
                        <a:t>fieldName</a:t>
                      </a:r>
                      <a:r>
                        <a:rPr lang="en-US" sz="1700" dirty="0"/>
                        <a:t>)</a:t>
                      </a:r>
                      <a:endParaRPr lang="en-IL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36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509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699BA2-A633-4D71-BBCF-CB095077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0"/>
            <a:ext cx="11360799" cy="885052"/>
          </a:xfrm>
        </p:spPr>
        <p:txBody>
          <a:bodyPr>
            <a:normAutofit/>
          </a:bodyPr>
          <a:lstStyle/>
          <a:p>
            <a:pPr algn="ctr" rtl="0"/>
            <a:r>
              <a:rPr lang="en-US" sz="3500" dirty="0"/>
              <a:t>The challenge in finding the best Cluster for each Person</a:t>
            </a:r>
            <a:endParaRPr lang="en-IL" sz="3500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9A9E9BAD-C37D-4A55-A6BE-430B936F4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34298"/>
              </p:ext>
            </p:extLst>
          </p:nvPr>
        </p:nvGraphicFramePr>
        <p:xfrm>
          <a:off x="307076" y="3042241"/>
          <a:ext cx="33013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340">
                  <a:extLst>
                    <a:ext uri="{9D8B030D-6E8A-4147-A177-3AD203B41FA5}">
                      <a16:colId xmlns:a16="http://schemas.microsoft.com/office/drawing/2014/main" val="874717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Cluster 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1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Size = </a:t>
                      </a:r>
                      <a:r>
                        <a:rPr lang="he-IL" dirty="0"/>
                        <a:t>5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6159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Relationship = {‘husband’ : </a:t>
                      </a:r>
                      <a:r>
                        <a:rPr lang="he-IL" dirty="0"/>
                        <a:t>4</a:t>
                      </a:r>
                      <a:r>
                        <a:rPr lang="en-US" dirty="0"/>
                        <a:t> ,</a:t>
                      </a:r>
                    </a:p>
                    <a:p>
                      <a:pPr algn="l" rtl="0"/>
                      <a:r>
                        <a:rPr lang="en-US" dirty="0"/>
                        <a:t>                             ‘wife’:</a:t>
                      </a:r>
                      <a:r>
                        <a:rPr lang="he-IL" dirty="0"/>
                        <a:t>1</a:t>
                      </a:r>
                      <a:r>
                        <a:rPr lang="en-US" dirty="0"/>
                        <a:t> }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64684"/>
                  </a:ext>
                </a:extLst>
              </a:tr>
            </a:tbl>
          </a:graphicData>
        </a:graphic>
      </p:graphicFrame>
      <p:sp>
        <p:nvSpPr>
          <p:cNvPr id="6" name="כותרת 1">
            <a:extLst>
              <a:ext uri="{FF2B5EF4-FFF2-40B4-BE49-F238E27FC236}">
                <a16:creationId xmlns:a16="http://schemas.microsoft.com/office/drawing/2014/main" id="{D267B33B-9064-447C-9316-7EAAD401B1AD}"/>
              </a:ext>
            </a:extLst>
          </p:cNvPr>
          <p:cNvSpPr txBox="1">
            <a:spLocks/>
          </p:cNvSpPr>
          <p:nvPr/>
        </p:nvSpPr>
        <p:spPr>
          <a:xfrm>
            <a:off x="959887" y="719062"/>
            <a:ext cx="4487326" cy="885052"/>
          </a:xfrm>
          <a:prstGeom prst="rect">
            <a:avLst/>
          </a:prstGeom>
        </p:spPr>
        <p:txBody>
          <a:bodyPr vert="horz" lIns="91425" tIns="91425" rIns="91425" bIns="91425" rtlCol="1" anchor="b" anchorCtr="0">
            <a:normAutofit/>
          </a:bodyPr>
          <a:lstStyle>
            <a:lvl1pPr lvl="0" algn="r" defTabSz="914400" rtl="1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 rtl="0"/>
            <a:r>
              <a:rPr lang="en-US" sz="3500" dirty="0"/>
              <a:t>For non-numeric fields:</a:t>
            </a:r>
            <a:endParaRPr lang="en-IL" sz="3500" dirty="0"/>
          </a:p>
        </p:txBody>
      </p:sp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29A07156-55B2-4288-972D-07BF735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25762"/>
              </p:ext>
            </p:extLst>
          </p:nvPr>
        </p:nvGraphicFramePr>
        <p:xfrm>
          <a:off x="4216197" y="3044581"/>
          <a:ext cx="330134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341">
                  <a:extLst>
                    <a:ext uri="{9D8B030D-6E8A-4147-A177-3AD203B41FA5}">
                      <a16:colId xmlns:a16="http://schemas.microsoft.com/office/drawing/2014/main" val="874717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Cluster 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1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Size = </a:t>
                      </a:r>
                      <a:r>
                        <a:rPr lang="he-IL" dirty="0"/>
                        <a:t>5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6159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Relationship = {‘husband’ : 1 ,</a:t>
                      </a:r>
                    </a:p>
                    <a:p>
                      <a:pPr algn="l" rtl="0"/>
                      <a:r>
                        <a:rPr lang="en-US" dirty="0"/>
                        <a:t>                             ‘wife’:4 }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64684"/>
                  </a:ext>
                </a:extLst>
              </a:tr>
            </a:tbl>
          </a:graphicData>
        </a:graphic>
      </p:graphicFrame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3FCB3CED-2ECB-4E99-AB9A-0C080824F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110888"/>
              </p:ext>
            </p:extLst>
          </p:nvPr>
        </p:nvGraphicFramePr>
        <p:xfrm>
          <a:off x="4056965" y="1604114"/>
          <a:ext cx="4068354" cy="8042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8354">
                  <a:extLst>
                    <a:ext uri="{9D8B030D-6E8A-4147-A177-3AD203B41FA5}">
                      <a16:colId xmlns:a16="http://schemas.microsoft.com/office/drawing/2014/main" val="874717421"/>
                    </a:ext>
                  </a:extLst>
                </a:gridCol>
              </a:tblGrid>
              <a:tr h="292531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Person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14845"/>
                  </a:ext>
                </a:extLst>
              </a:tr>
              <a:tr h="43850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Relationship = ‘husband’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61597"/>
                  </a:ext>
                </a:extLst>
              </a:tr>
            </a:tbl>
          </a:graphicData>
        </a:graphic>
      </p:graphicFrame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2F0DFEED-1C33-4564-82B0-3FAC06AE998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543792" y="2006247"/>
            <a:ext cx="2513173" cy="99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A22C08A5-909C-4284-AE1A-19DB67D8D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4064" y="4562654"/>
                <a:ext cx="6278089" cy="20069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kumimoji="0" lang="en-US" altLang="he-IL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If key exist </a:t>
                </a:r>
                <a:r>
                  <a:rPr kumimoji="0" lang="en-US" altLang="he-IL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sym typeface="Wingdings" panose="05000000000000000000" pitchFamily="2" charset="2"/>
                  </a:rPr>
                  <a:t> </a:t>
                </a:r>
              </a:p>
              <a:p>
                <a:pPr lvl="0"/>
                <a:r>
                  <a:rPr lang="en-US" altLang="he-IL" sz="2400" dirty="0">
                    <a:latin typeface="+mn-lt"/>
                    <a:sym typeface="Wingdings" panose="05000000000000000000" pitchFamily="2" charset="2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he-IL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𝑛𝑢𝑚𝑂𝑓𝑆𝑎𝑚𝑒𝑉𝑎𝑙𝑢𝑒𝑠</m:t>
                        </m:r>
                      </m:num>
                      <m:den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𝑆𝑖𝑧𝑒</m:t>
                        </m:r>
                      </m:den>
                    </m:f>
                  </m:oMath>
                </a14:m>
                <a:endParaRPr kumimoji="0" lang="en-US" altLang="he-IL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sym typeface="Wingdings" panose="05000000000000000000" pitchFamily="2" charset="2"/>
                </a:endParaRPr>
              </a:p>
              <a:p>
                <a:pPr lvl="0"/>
                <a:r>
                  <a:rPr kumimoji="0" lang="en-US" altLang="he-IL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sym typeface="Wingdings" panose="05000000000000000000" pitchFamily="2" charset="2"/>
                  </a:rPr>
                  <a:t>If key </a:t>
                </a:r>
                <a:r>
                  <a:rPr lang="en-US" altLang="he-IL" sz="2400" dirty="0">
                    <a:latin typeface="+mn-lt"/>
                    <a:sym typeface="Wingdings" panose="05000000000000000000" pitchFamily="2" charset="2"/>
                  </a:rPr>
                  <a:t>not exist </a:t>
                </a:r>
              </a:p>
              <a:p>
                <a:pPr lvl="0"/>
                <a:r>
                  <a:rPr kumimoji="0" lang="en-US" altLang="he-IL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sym typeface="Wingdings" panose="05000000000000000000" pitchFamily="2" charset="2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he-IL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he-IL" sz="24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he-IL" sz="24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den>
                    </m:f>
                    <m:r>
                      <a:rPr lang="en-US" altLang="he-IL" sz="24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f>
                      <m:fPr>
                        <m:ctrlPr>
                          <a:rPr kumimoji="0" lang="en-US" altLang="he-IL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he-IL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𝑛𝑢𝑚𝑂𝑓𝐾𝑒𝑦𝑠</m:t>
                        </m:r>
                        <m:r>
                          <a:rPr lang="en-US" altLang="he-IL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he-IL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he-IL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𝑛𝑢𝑚𝑂𝑓𝐾𝑒𝑦𝑠</m:t>
                        </m:r>
                      </m:den>
                    </m:f>
                    <m:r>
                      <a:rPr lang="en-US" altLang="he-IL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𝑐𝑙𝑢𝑠𝑡𝑒𝑟𝑆𝑖𝑧𝑒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kumimoji="0" lang="he-IL" altLang="he-IL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A22C08A5-909C-4284-AE1A-19DB67D8D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4064" y="4562654"/>
                <a:ext cx="6278089" cy="2006960"/>
              </a:xfrm>
              <a:prstGeom prst="rect">
                <a:avLst/>
              </a:prstGeom>
              <a:blipFill>
                <a:blip r:embed="rId2"/>
                <a:stretch>
                  <a:fillRect l="-1456" t="-606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DC599A4D-4EF5-47C9-8AB8-4CD875F970C9}"/>
                  </a:ext>
                </a:extLst>
              </p:cNvPr>
              <p:cNvSpPr/>
              <p:nvPr/>
            </p:nvSpPr>
            <p:spPr>
              <a:xfrm>
                <a:off x="955748" y="2531419"/>
                <a:ext cx="795411" cy="4846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he-IL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he-IL" altLang="he-I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num>
                      <m:den>
                        <m:r>
                          <a:rPr lang="he-IL" altLang="he-I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 = 0.8</a:t>
                </a:r>
                <a:endParaRPr lang="en-IL" dirty="0"/>
              </a:p>
            </p:txBody>
          </p:sp>
        </mc:Choice>
        <mc:Fallback xmlns="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DC599A4D-4EF5-47C9-8AB8-4CD875F970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48" y="2531419"/>
                <a:ext cx="795411" cy="484620"/>
              </a:xfrm>
              <a:prstGeom prst="rect">
                <a:avLst/>
              </a:prstGeom>
              <a:blipFill>
                <a:blip r:embed="rId3"/>
                <a:stretch>
                  <a:fillRect r="-6923" b="-75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טבלה 23">
            <a:extLst>
              <a:ext uri="{FF2B5EF4-FFF2-40B4-BE49-F238E27FC236}">
                <a16:creationId xmlns:a16="http://schemas.microsoft.com/office/drawing/2014/main" id="{8C809014-74F5-4638-BAFE-1EE3EA5FE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53656"/>
              </p:ext>
            </p:extLst>
          </p:nvPr>
        </p:nvGraphicFramePr>
        <p:xfrm>
          <a:off x="8125319" y="3042241"/>
          <a:ext cx="358374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747">
                  <a:extLst>
                    <a:ext uri="{9D8B030D-6E8A-4147-A177-3AD203B41FA5}">
                      <a16:colId xmlns:a16="http://schemas.microsoft.com/office/drawing/2014/main" val="874717421"/>
                    </a:ext>
                  </a:extLst>
                </a:gridCol>
              </a:tblGrid>
              <a:tr h="302188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Cluster 3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14845"/>
                  </a:ext>
                </a:extLst>
              </a:tr>
              <a:tr h="302188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Size = 5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61597"/>
                  </a:ext>
                </a:extLst>
              </a:tr>
              <a:tr h="755471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Relationship = {‘Unmarried'’ : 2 ,</a:t>
                      </a:r>
                    </a:p>
                    <a:p>
                      <a:pPr algn="l" rtl="0"/>
                      <a:r>
                        <a:rPr lang="en-US" dirty="0"/>
                        <a:t>                            ‘Other-relative’ : 3,</a:t>
                      </a:r>
                    </a:p>
                    <a:p>
                      <a:pPr algn="l" rtl="0"/>
                      <a:r>
                        <a:rPr lang="en-US" dirty="0"/>
                        <a:t>                             ‘wife’:1 }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646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מלבן 25">
                <a:extLst>
                  <a:ext uri="{FF2B5EF4-FFF2-40B4-BE49-F238E27FC236}">
                    <a16:creationId xmlns:a16="http://schemas.microsoft.com/office/drawing/2014/main" id="{5A2768E2-CCAF-4B4E-94EB-B2AFFCF8B8B8}"/>
                  </a:ext>
                </a:extLst>
              </p:cNvPr>
              <p:cNvSpPr/>
              <p:nvPr/>
            </p:nvSpPr>
            <p:spPr>
              <a:xfrm>
                <a:off x="5071456" y="2536369"/>
                <a:ext cx="795411" cy="485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he-IL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he-I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he-I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 = 0.2</a:t>
                </a:r>
                <a:endParaRPr lang="en-IL" dirty="0"/>
              </a:p>
            </p:txBody>
          </p:sp>
        </mc:Choice>
        <mc:Fallback xmlns="">
          <p:sp>
            <p:nvSpPr>
              <p:cNvPr id="26" name="מלבן 25">
                <a:extLst>
                  <a:ext uri="{FF2B5EF4-FFF2-40B4-BE49-F238E27FC236}">
                    <a16:creationId xmlns:a16="http://schemas.microsoft.com/office/drawing/2014/main" id="{5A2768E2-CCAF-4B4E-94EB-B2AFFCF8B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456" y="2536369"/>
                <a:ext cx="795411" cy="485197"/>
              </a:xfrm>
              <a:prstGeom prst="rect">
                <a:avLst/>
              </a:prstGeom>
              <a:blipFill>
                <a:blip r:embed="rId4"/>
                <a:stretch>
                  <a:fillRect r="-6923" b="-75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מלבן 26">
                <a:extLst>
                  <a:ext uri="{FF2B5EF4-FFF2-40B4-BE49-F238E27FC236}">
                    <a16:creationId xmlns:a16="http://schemas.microsoft.com/office/drawing/2014/main" id="{69BF908C-F2AE-4174-B01D-22BED0E5664E}"/>
                  </a:ext>
                </a:extLst>
              </p:cNvPr>
              <p:cNvSpPr/>
              <p:nvPr/>
            </p:nvSpPr>
            <p:spPr>
              <a:xfrm>
                <a:off x="8514608" y="2549640"/>
                <a:ext cx="2133600" cy="4851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f>
                      <m:fPr>
                        <m:ctrlPr>
                          <a:rPr lang="en-US" altLang="he-IL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he-I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he-I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he-I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den>
                    </m:f>
                    <m:r>
                      <a:rPr lang="en-US" altLang="he-IL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f>
                      <m:fPr>
                        <m:ctrlPr>
                          <a:rPr lang="en-US" altLang="he-IL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he-I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num>
                      <m:den>
                        <m:r>
                          <a:rPr lang="en-US" altLang="he-I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den>
                    </m:f>
                    <m:r>
                      <a:rPr lang="en-US" altLang="he-IL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∗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5</m:t>
                    </m:r>
                  </m:oMath>
                </a14:m>
                <a:r>
                  <a:rPr lang="en-US" dirty="0"/>
                  <a:t> = -0.667</a:t>
                </a:r>
                <a:endParaRPr lang="en-IL" dirty="0"/>
              </a:p>
            </p:txBody>
          </p:sp>
        </mc:Choice>
        <mc:Fallback xmlns="">
          <p:sp>
            <p:nvSpPr>
              <p:cNvPr id="27" name="מלבן 26">
                <a:extLst>
                  <a:ext uri="{FF2B5EF4-FFF2-40B4-BE49-F238E27FC236}">
                    <a16:creationId xmlns:a16="http://schemas.microsoft.com/office/drawing/2014/main" id="{69BF908C-F2AE-4174-B01D-22BED0E56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608" y="2549640"/>
                <a:ext cx="2133600" cy="485197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87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9A9E9BAD-C37D-4A55-A6BE-430B936F4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30433"/>
              </p:ext>
            </p:extLst>
          </p:nvPr>
        </p:nvGraphicFramePr>
        <p:xfrm>
          <a:off x="307076" y="2638484"/>
          <a:ext cx="3301340" cy="1884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340">
                  <a:extLst>
                    <a:ext uri="{9D8B030D-6E8A-4147-A177-3AD203B41FA5}">
                      <a16:colId xmlns:a16="http://schemas.microsoft.com/office/drawing/2014/main" val="874717421"/>
                    </a:ext>
                  </a:extLst>
                </a:gridCol>
              </a:tblGrid>
              <a:tr h="39796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Cluster 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14845"/>
                  </a:ext>
                </a:extLst>
              </a:tr>
              <a:tr h="39796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Size = </a:t>
                      </a:r>
                      <a:r>
                        <a:rPr lang="he-IL" dirty="0"/>
                        <a:t>5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61597"/>
                  </a:ext>
                </a:extLst>
              </a:tr>
              <a:tr h="544469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age = {‘min’ : 45 , ‘max’: 55}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64684"/>
                  </a:ext>
                </a:extLst>
              </a:tr>
              <a:tr h="544469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Average = 50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879174"/>
                  </a:ext>
                </a:extLst>
              </a:tr>
            </a:tbl>
          </a:graphicData>
        </a:graphic>
      </p:graphicFrame>
      <p:sp>
        <p:nvSpPr>
          <p:cNvPr id="6" name="כותרת 1">
            <a:extLst>
              <a:ext uri="{FF2B5EF4-FFF2-40B4-BE49-F238E27FC236}">
                <a16:creationId xmlns:a16="http://schemas.microsoft.com/office/drawing/2014/main" id="{D267B33B-9064-447C-9316-7EAAD401B1AD}"/>
              </a:ext>
            </a:extLst>
          </p:cNvPr>
          <p:cNvSpPr txBox="1">
            <a:spLocks/>
          </p:cNvSpPr>
          <p:nvPr/>
        </p:nvSpPr>
        <p:spPr>
          <a:xfrm>
            <a:off x="-271129" y="75470"/>
            <a:ext cx="4487326" cy="885052"/>
          </a:xfrm>
          <a:prstGeom prst="rect">
            <a:avLst/>
          </a:prstGeom>
        </p:spPr>
        <p:txBody>
          <a:bodyPr vert="horz" lIns="91425" tIns="91425" rIns="91425" bIns="91425" rtlCol="1" anchor="b" anchorCtr="0">
            <a:normAutofit/>
          </a:bodyPr>
          <a:lstStyle>
            <a:lvl1pPr lvl="0" algn="r" defTabSz="914400" rtl="1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 rtl="0"/>
            <a:r>
              <a:rPr lang="en-US" sz="3500" dirty="0"/>
              <a:t>For numeric fields:</a:t>
            </a:r>
            <a:endParaRPr lang="en-IL" sz="3500" dirty="0"/>
          </a:p>
        </p:txBody>
      </p:sp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29A07156-55B2-4288-972D-07BF735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720058"/>
              </p:ext>
            </p:extLst>
          </p:nvPr>
        </p:nvGraphicFramePr>
        <p:xfrm>
          <a:off x="4216197" y="2640824"/>
          <a:ext cx="3301341" cy="1884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341">
                  <a:extLst>
                    <a:ext uri="{9D8B030D-6E8A-4147-A177-3AD203B41FA5}">
                      <a16:colId xmlns:a16="http://schemas.microsoft.com/office/drawing/2014/main" val="874717421"/>
                    </a:ext>
                  </a:extLst>
                </a:gridCol>
              </a:tblGrid>
              <a:tr h="288335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Cluster 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14845"/>
                  </a:ext>
                </a:extLst>
              </a:tr>
              <a:tr h="288335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Size = </a:t>
                      </a:r>
                      <a:r>
                        <a:rPr lang="he-IL" dirty="0"/>
                        <a:t>5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61597"/>
                  </a:ext>
                </a:extLst>
              </a:tr>
              <a:tr h="576669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age = {‘min’ : 45 , ‘max’: 55}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64684"/>
                  </a:ext>
                </a:extLst>
              </a:tr>
              <a:tr h="576669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Average = 47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50928"/>
                  </a:ext>
                </a:extLst>
              </a:tr>
            </a:tbl>
          </a:graphicData>
        </a:graphic>
      </p:graphicFrame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3FCB3CED-2ECB-4E99-AB9A-0C080824F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13469"/>
              </p:ext>
            </p:extLst>
          </p:nvPr>
        </p:nvGraphicFramePr>
        <p:xfrm>
          <a:off x="4056965" y="1200357"/>
          <a:ext cx="4068354" cy="8042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8354">
                  <a:extLst>
                    <a:ext uri="{9D8B030D-6E8A-4147-A177-3AD203B41FA5}">
                      <a16:colId xmlns:a16="http://schemas.microsoft.com/office/drawing/2014/main" val="874717421"/>
                    </a:ext>
                  </a:extLst>
                </a:gridCol>
              </a:tblGrid>
              <a:tr h="292531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Person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14845"/>
                  </a:ext>
                </a:extLst>
              </a:tr>
              <a:tr h="43850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age =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61597"/>
                  </a:ext>
                </a:extLst>
              </a:tr>
            </a:tbl>
          </a:graphicData>
        </a:graphic>
      </p:graphicFrame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2F0DFEED-1C33-4564-82B0-3FAC06AE998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543792" y="1602490"/>
            <a:ext cx="2513173" cy="99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A22C08A5-909C-4284-AE1A-19DB67D8D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614" y="4613997"/>
                <a:ext cx="8476506" cy="19953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kumimoji="0" lang="en-US" altLang="he-IL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If min</a:t>
                </a:r>
                <a:r>
                  <a:rPr kumimoji="0" lang="en-US" altLang="he-IL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&lt;= Person value &lt;= max </a:t>
                </a:r>
                <a:r>
                  <a:rPr kumimoji="0" lang="en-US" altLang="he-IL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sym typeface="Wingdings" panose="05000000000000000000" pitchFamily="2" charset="2"/>
                  </a:rPr>
                  <a:t> </a:t>
                </a:r>
              </a:p>
              <a:p>
                <a:pPr lvl="0"/>
                <a:r>
                  <a:rPr lang="en-US" altLang="he-IL" sz="2400" dirty="0">
                    <a:latin typeface="+mn-lt"/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he-IL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𝑑𝑖𝑠𝑡𝑎𝑛𝑐𝑒𝐹𝑟𝑜𝑚𝐴𝑣𝑒𝑟𝑎𝑔𝑒</m:t>
                        </m:r>
                      </m:den>
                    </m:f>
                    <m:r>
                      <a:rPr lang="en-US" altLang="he-IL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( 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𝑜𝑟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kumimoji="0" lang="en-US" altLang="he-IL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sym typeface="Wingdings" panose="05000000000000000000" pitchFamily="2" charset="2"/>
                </a:endParaRPr>
              </a:p>
              <a:p>
                <a:pPr lvl="0"/>
                <a:r>
                  <a:rPr kumimoji="0" lang="en-US" altLang="he-IL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sym typeface="Wingdings" panose="05000000000000000000" pitchFamily="2" charset="2"/>
                  </a:rPr>
                  <a:t>Else </a:t>
                </a:r>
                <a:r>
                  <a:rPr lang="en-US" altLang="he-IL" sz="2400" dirty="0">
                    <a:latin typeface="+mn-lt"/>
                    <a:sym typeface="Wingdings" panose="05000000000000000000" pitchFamily="2" charset="2"/>
                  </a:rPr>
                  <a:t></a:t>
                </a:r>
              </a:p>
              <a:p>
                <a:pPr lvl="0"/>
                <a:r>
                  <a:rPr kumimoji="0" lang="en-US" altLang="he-IL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sym typeface="Wingdings" panose="05000000000000000000" pitchFamily="2" charset="2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he-IL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he-IL" sz="24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he-IL" sz="24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den>
                    </m:f>
                    <m:r>
                      <a:rPr lang="en-US" altLang="he-IL" sz="24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f>
                      <m:fPr>
                        <m:ctrlPr>
                          <a:rPr kumimoji="0" lang="en-US" altLang="he-IL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kumimoji="0" lang="en-US" altLang="he-IL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𝑛𝑒𝑤𝑅𝑎𝑛𝑔𝑒𝑆𝑖𝑧𝑒</m:t>
                        </m:r>
                      </m:num>
                      <m:den>
                        <m:r>
                          <a:rPr kumimoji="0" lang="en-US" altLang="he-IL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𝑜𝑙𝑑𝑅𝑎𝑛𝑔𝑒𝑆𝑖𝑧𝑒</m:t>
                        </m:r>
                      </m:den>
                    </m:f>
                    <m:r>
                      <a:rPr lang="en-US" altLang="he-IL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𝑐𝑙𝑢𝑠𝑡𝑒𝑟𝑆𝑖𝑧𝑒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kumimoji="0" lang="he-IL" altLang="he-IL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A22C08A5-909C-4284-AE1A-19DB67D8D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8614" y="4613997"/>
                <a:ext cx="8476506" cy="1995354"/>
              </a:xfrm>
              <a:prstGeom prst="rect">
                <a:avLst/>
              </a:prstGeom>
              <a:blipFill>
                <a:blip r:embed="rId2"/>
                <a:stretch>
                  <a:fillRect l="-1078" t="-1835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DC599A4D-4EF5-47C9-8AB8-4CD875F970C9}"/>
                  </a:ext>
                </a:extLst>
              </p:cNvPr>
              <p:cNvSpPr/>
              <p:nvPr/>
            </p:nvSpPr>
            <p:spPr>
              <a:xfrm>
                <a:off x="1132566" y="2232099"/>
                <a:ext cx="2375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DC599A4D-4EF5-47C9-8AB8-4CD875F970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66" y="2232099"/>
                <a:ext cx="237566" cy="369332"/>
              </a:xfrm>
              <a:prstGeom prst="rect">
                <a:avLst/>
              </a:prstGeom>
              <a:blipFill>
                <a:blip r:embed="rId3"/>
                <a:stretch>
                  <a:fillRect r="-256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טבלה 23">
            <a:extLst>
              <a:ext uri="{FF2B5EF4-FFF2-40B4-BE49-F238E27FC236}">
                <a16:creationId xmlns:a16="http://schemas.microsoft.com/office/drawing/2014/main" id="{8C809014-74F5-4638-BAFE-1EE3EA5FE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401599"/>
              </p:ext>
            </p:extLst>
          </p:nvPr>
        </p:nvGraphicFramePr>
        <p:xfrm>
          <a:off x="8125319" y="2638484"/>
          <a:ext cx="3583747" cy="1910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747">
                  <a:extLst>
                    <a:ext uri="{9D8B030D-6E8A-4147-A177-3AD203B41FA5}">
                      <a16:colId xmlns:a16="http://schemas.microsoft.com/office/drawing/2014/main" val="874717421"/>
                    </a:ext>
                  </a:extLst>
                </a:gridCol>
              </a:tblGrid>
              <a:tr h="377773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Cluster 3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14845"/>
                  </a:ext>
                </a:extLst>
              </a:tr>
              <a:tr h="282557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Size = 5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61597"/>
                  </a:ext>
                </a:extLst>
              </a:tr>
              <a:tr h="583617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age = {‘min’ : 20 , ‘max’: 30}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64684"/>
                  </a:ext>
                </a:extLst>
              </a:tr>
              <a:tr h="583617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Average = 25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25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מלבן 25">
                <a:extLst>
                  <a:ext uri="{FF2B5EF4-FFF2-40B4-BE49-F238E27FC236}">
                    <a16:creationId xmlns:a16="http://schemas.microsoft.com/office/drawing/2014/main" id="{5A2768E2-CCAF-4B4E-94EB-B2AFFCF8B8B8}"/>
                  </a:ext>
                </a:extLst>
              </p:cNvPr>
              <p:cNvSpPr/>
              <p:nvPr/>
            </p:nvSpPr>
            <p:spPr>
              <a:xfrm>
                <a:off x="4954437" y="2132612"/>
                <a:ext cx="912430" cy="484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he-IL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he-I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he-I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= 0.33</a:t>
                </a:r>
                <a:endParaRPr lang="en-IL" dirty="0"/>
              </a:p>
            </p:txBody>
          </p:sp>
        </mc:Choice>
        <mc:Fallback xmlns="">
          <p:sp>
            <p:nvSpPr>
              <p:cNvPr id="26" name="מלבן 25">
                <a:extLst>
                  <a:ext uri="{FF2B5EF4-FFF2-40B4-BE49-F238E27FC236}">
                    <a16:creationId xmlns:a16="http://schemas.microsoft.com/office/drawing/2014/main" id="{5A2768E2-CCAF-4B4E-94EB-B2AFFCF8B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437" y="2132612"/>
                <a:ext cx="912430" cy="484876"/>
              </a:xfrm>
              <a:prstGeom prst="rect">
                <a:avLst/>
              </a:prstGeom>
              <a:blipFill>
                <a:blip r:embed="rId4"/>
                <a:stretch>
                  <a:fillRect r="-6711" b="-88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מלבן 26">
                <a:extLst>
                  <a:ext uri="{FF2B5EF4-FFF2-40B4-BE49-F238E27FC236}">
                    <a16:creationId xmlns:a16="http://schemas.microsoft.com/office/drawing/2014/main" id="{69BF908C-F2AE-4174-B01D-22BED0E5664E}"/>
                  </a:ext>
                </a:extLst>
              </p:cNvPr>
              <p:cNvSpPr/>
              <p:nvPr/>
            </p:nvSpPr>
            <p:spPr>
              <a:xfrm>
                <a:off x="8514608" y="2145883"/>
                <a:ext cx="2133600" cy="4851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f>
                      <m:fPr>
                        <m:ctrlPr>
                          <a:rPr lang="en-US" altLang="he-IL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he-I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he-I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he-I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den>
                    </m:f>
                    <m:r>
                      <a:rPr lang="en-US" altLang="he-IL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f>
                      <m:fPr>
                        <m:ctrlPr>
                          <a:rPr lang="en-US" altLang="he-IL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he-I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30</m:t>
                        </m:r>
                      </m:num>
                      <m:den>
                        <m:r>
                          <a:rPr lang="en-US" altLang="he-I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den>
                    </m:f>
                    <m:r>
                      <a:rPr lang="en-US" altLang="he-IL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∗</m:t>
                    </m:r>
                    <m:r>
                      <a:rPr lang="he-IL" altLang="he-IL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5</m:t>
                    </m:r>
                  </m:oMath>
                </a14:m>
                <a:r>
                  <a:rPr lang="en-US" dirty="0"/>
                  <a:t> = -1</a:t>
                </a:r>
                <a:r>
                  <a:rPr lang="he-IL" dirty="0"/>
                  <a:t>.</a:t>
                </a:r>
                <a:r>
                  <a:rPr lang="en-US" dirty="0"/>
                  <a:t>5 </a:t>
                </a:r>
                <a:endParaRPr lang="en-IL" dirty="0"/>
              </a:p>
            </p:txBody>
          </p:sp>
        </mc:Choice>
        <mc:Fallback xmlns="">
          <p:sp>
            <p:nvSpPr>
              <p:cNvPr id="27" name="מלבן 26">
                <a:extLst>
                  <a:ext uri="{FF2B5EF4-FFF2-40B4-BE49-F238E27FC236}">
                    <a16:creationId xmlns:a16="http://schemas.microsoft.com/office/drawing/2014/main" id="{69BF908C-F2AE-4174-B01D-22BED0E56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608" y="2145883"/>
                <a:ext cx="2133600" cy="485197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89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-64189" y="2985293"/>
            <a:ext cx="11360799" cy="3757127"/>
          </a:xfrm>
          <a:prstGeom prst="rect">
            <a:avLst/>
          </a:prstGeom>
        </p:spPr>
        <p:txBody>
          <a:bodyPr vert="horz" lIns="121900" tIns="121900" rIns="121900" bIns="121900" rtlCol="1" anchor="t" anchorCtr="0">
            <a:noAutofit/>
          </a:bodyPr>
          <a:lstStyle/>
          <a:p>
            <a:pPr marL="304793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400" dirty="0"/>
              <a:t>1. Initialization:</a:t>
            </a:r>
          </a:p>
          <a:p>
            <a:pPr lvl="1" algn="l" rtl="0"/>
            <a:r>
              <a:rPr lang="en-US" sz="2000" dirty="0"/>
              <a:t>Partitioning of the data into clusters</a:t>
            </a:r>
          </a:p>
          <a:p>
            <a:pPr marL="0" indent="0" algn="l" rtl="0">
              <a:buNone/>
            </a:pPr>
            <a:r>
              <a:rPr lang="en-US" sz="2400" dirty="0"/>
              <a:t>2. Every iteration </a:t>
            </a:r>
            <a:r>
              <a:rPr lang="en-US" sz="2400" dirty="0" err="1"/>
              <a:t>i</a:t>
            </a:r>
            <a:r>
              <a:rPr lang="en-US" sz="2400" dirty="0"/>
              <a:t> (for each record) :</a:t>
            </a:r>
          </a:p>
          <a:p>
            <a:pPr lvl="1" algn="l" rtl="0"/>
            <a:r>
              <a:rPr lang="en-US" sz="2000" dirty="0"/>
              <a:t>Find the minimum information loss of moving record (Ri) from cluster(Ci) to cluster (</a:t>
            </a:r>
            <a:r>
              <a:rPr lang="en-US" sz="2000" dirty="0" err="1"/>
              <a:t>Cj</a:t>
            </a:r>
            <a:r>
              <a:rPr lang="en-US" sz="2000" dirty="0"/>
              <a:t>)</a:t>
            </a:r>
          </a:p>
          <a:p>
            <a:pPr lvl="1" algn="l" rtl="0"/>
            <a:r>
              <a:rPr lang="en-US" sz="2000" dirty="0"/>
              <a:t>Remove Ri from Ci and move it to </a:t>
            </a:r>
            <a:r>
              <a:rPr lang="en-US" sz="2000" dirty="0" err="1"/>
              <a:t>Cj</a:t>
            </a:r>
            <a:r>
              <a:rPr lang="en-US" sz="2000" dirty="0"/>
              <a:t>.</a:t>
            </a:r>
          </a:p>
          <a:p>
            <a:pPr marL="0" indent="0" algn="l" rtl="0">
              <a:buNone/>
            </a:pPr>
            <a:r>
              <a:rPr lang="en-US" sz="2400" dirty="0"/>
              <a:t>3. For each cluster:</a:t>
            </a:r>
          </a:p>
          <a:p>
            <a:pPr lvl="1" algn="l" rtl="0"/>
            <a:r>
              <a:rPr lang="en-US" sz="2000" dirty="0"/>
              <a:t>If it’s big enough, split into 2 clusters that respect ℓ-diversity and return to 2</a:t>
            </a:r>
          </a:p>
          <a:p>
            <a:pPr lvl="1" algn="l" rtl="0"/>
            <a:r>
              <a:rPr lang="en-US" sz="2000" dirty="0"/>
              <a:t>If it’s size is smaller than k, unify the two closest small clusters.</a:t>
            </a:r>
          </a:p>
          <a:p>
            <a:pPr marL="457200" lvl="1" indent="0" algn="l" rtl="0">
              <a:buNone/>
            </a:pPr>
            <a:br>
              <a:rPr lang="en-US" sz="2400" dirty="0"/>
            </a:br>
            <a:r>
              <a:rPr lang="en-US" sz="2400" dirty="0"/>
              <a:t>Throughout the process above we are preserving the </a:t>
            </a:r>
            <a:r>
              <a:rPr lang="en-US" dirty="0"/>
              <a:t> ℓ-diversity.</a:t>
            </a:r>
            <a:endParaRPr lang="en-US" sz="2400" dirty="0"/>
          </a:p>
          <a:p>
            <a:pPr marL="0" indent="0" algn="l" rtl="0">
              <a:buNone/>
            </a:pPr>
            <a:r>
              <a:rPr lang="en-US" sz="2400" dirty="0"/>
              <a:t>        </a:t>
            </a:r>
            <a:endParaRPr lang="en-US" sz="2000" dirty="0"/>
          </a:p>
          <a:p>
            <a:pPr marL="457200" lvl="1" indent="0" algn="l" rtl="0">
              <a:buNone/>
            </a:pPr>
            <a:endParaRPr lang="en-US" sz="2000" dirty="0"/>
          </a:p>
          <a:p>
            <a:pPr marL="457200" lvl="1" indent="0" algn="l" rtl="0">
              <a:buNone/>
            </a:pPr>
            <a:endParaRPr lang="en-US" sz="2000" dirty="0"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121900" tIns="121900" rIns="121900" bIns="121900" rtlCol="1" anchor="ctr" anchorCtr="0">
            <a:noAutofit/>
          </a:bodyPr>
          <a:lstStyle/>
          <a:p>
            <a:fld id="{00000000-1234-1234-1234-123412341234}" type="slidenum">
              <a:rPr lang="en-US"/>
              <a:pPr/>
              <a:t>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22F65D-9563-4B71-A87E-56E6DF5EE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54297"/>
            <a:ext cx="1219200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400" dirty="0"/>
              <a:t>Input: Table D||D′ = {R1||S1, . . . , Rn||Sn}, an integer k, a real parameter ℓ ≥ 0.</a:t>
            </a:r>
            <a:br>
              <a:rPr lang="en-US" sz="2400" dirty="0"/>
            </a:br>
            <a:r>
              <a:rPr lang="en-US" sz="2400" dirty="0"/>
              <a:t>Output: A clustering of D||D′ into clusters of size at least k that respect ℓ-diversity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AutoShape 4" descr="k - 1">
            <a:extLst>
              <a:ext uri="{FF2B5EF4-FFF2-40B4-BE49-F238E27FC236}">
                <a16:creationId xmlns:a16="http://schemas.microsoft.com/office/drawing/2014/main" id="{958014D5-5323-4027-AA24-1B3D342E10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67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319FB93F-28C5-4263-8F96-69B78B10A096}"/>
              </a:ext>
            </a:extLst>
          </p:cNvPr>
          <p:cNvSpPr/>
          <p:nvPr/>
        </p:nvSpPr>
        <p:spPr>
          <a:xfrm>
            <a:off x="2718485" y="391506"/>
            <a:ext cx="58660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Algorithm overview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4045407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5A90A8-61D2-4AB1-A2A5-75741696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spcBef>
                <a:spcPct val="0"/>
              </a:spcBef>
            </a:pPr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Efficient Anonymizations with Enhanced Utility</a:t>
            </a:r>
            <a:b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By Jacob Goldberger, Tamir Tassa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9B898C5-45FC-4154-9B1E-8080D1202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365" y="342900"/>
            <a:ext cx="81153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9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×ª××¦××ª ×ª××× × ×¢×××¨ âªshrugâ¬â">
            <a:extLst>
              <a:ext uri="{FF2B5EF4-FFF2-40B4-BE49-F238E27FC236}">
                <a16:creationId xmlns:a16="http://schemas.microsoft.com/office/drawing/2014/main" id="{C2C5B16B-B293-4C99-85F6-0AC1D9BC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676" y="2740519"/>
            <a:ext cx="5788423" cy="3858948"/>
          </a:xfrm>
          <a:prstGeom prst="rect">
            <a:avLst/>
          </a:prstGeom>
          <a:noFill/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093A4E42-EF56-42BB-8D59-EC51CAE00501}"/>
              </a:ext>
            </a:extLst>
          </p:cNvPr>
          <p:cNvSpPr/>
          <p:nvPr/>
        </p:nvSpPr>
        <p:spPr>
          <a:xfrm>
            <a:off x="1969229" y="800663"/>
            <a:ext cx="82535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Why does K-anonymity</a:t>
            </a:r>
            <a:b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and L-diversity is necessary?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9155708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×ª××¦××ª ×ª××× × ×¢×××¨ âªquestions?â¬â">
            <a:extLst>
              <a:ext uri="{FF2B5EF4-FFF2-40B4-BE49-F238E27FC236}">
                <a16:creationId xmlns:a16="http://schemas.microsoft.com/office/drawing/2014/main" id="{6028D573-D71A-42B5-AC12-B4BC08931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5" r="5606"/>
          <a:stretch/>
        </p:blipFill>
        <p:spPr bwMode="auto">
          <a:xfrm>
            <a:off x="20" y="-1325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C1336678-2A2D-4A42-875B-3C4D1C9E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66800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×ª××¦××ª ×ª××× × ×¢×××¨ âªdefender of privacyâ¬â">
            <a:extLst>
              <a:ext uri="{FF2B5EF4-FFF2-40B4-BE49-F238E27FC236}">
                <a16:creationId xmlns:a16="http://schemas.microsoft.com/office/drawing/2014/main" id="{DD9BDBB8-9234-4349-81FB-AA267A3D93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30" name="Picture 6" descr="×ª××¦××ª ×ª××× × ×¢×××¨ âªprivacyâ¬â">
            <a:extLst>
              <a:ext uri="{FF2B5EF4-FFF2-40B4-BE49-F238E27FC236}">
                <a16:creationId xmlns:a16="http://schemas.microsoft.com/office/drawing/2014/main" id="{C15E6CE5-1080-4C62-8588-B09BE7F80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11" y="119477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0087933B-731C-4715-9A83-E1BB1817DD15}"/>
              </a:ext>
            </a:extLst>
          </p:cNvPr>
          <p:cNvSpPr/>
          <p:nvPr/>
        </p:nvSpPr>
        <p:spPr>
          <a:xfrm>
            <a:off x="1513472" y="2056844"/>
            <a:ext cx="7886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There is an increasing pressure to share private information</a:t>
            </a:r>
            <a:endParaRPr lang="he-IL" sz="2400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F30079-4471-4786-9D8A-79ADE5E642C8}"/>
              </a:ext>
            </a:extLst>
          </p:cNvPr>
          <p:cNvSpPr/>
          <p:nvPr/>
        </p:nvSpPr>
        <p:spPr>
          <a:xfrm>
            <a:off x="1513472" y="3059668"/>
            <a:ext cx="10598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 However, such disclosures of personal information raise serious privacy concerns</a:t>
            </a:r>
            <a:endParaRPr lang="he-IL" sz="2400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14CFC977-1CD4-4B4B-8F38-DBB9331FFFB4}"/>
              </a:ext>
            </a:extLst>
          </p:cNvPr>
          <p:cNvSpPr/>
          <p:nvPr/>
        </p:nvSpPr>
        <p:spPr>
          <a:xfrm>
            <a:off x="1513472" y="4062492"/>
            <a:ext cx="1034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 To ease such concerns, it’s possible to anonymize the data before disclosure</a:t>
            </a:r>
            <a:endParaRPr lang="he-IL" sz="2400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9F80FBF-FC8A-4AD0-8204-3CB869CF8A06}"/>
              </a:ext>
            </a:extLst>
          </p:cNvPr>
          <p:cNvSpPr/>
          <p:nvPr/>
        </p:nvSpPr>
        <p:spPr>
          <a:xfrm>
            <a:off x="1513471" y="5065316"/>
            <a:ext cx="10128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One popular anonymization approach is the k-anonymity</a:t>
            </a:r>
            <a:endParaRPr lang="he-IL" sz="2400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F8623B54-E786-4069-BDF1-76A3FCC6DEE4}"/>
              </a:ext>
            </a:extLst>
          </p:cNvPr>
          <p:cNvSpPr/>
          <p:nvPr/>
        </p:nvSpPr>
        <p:spPr>
          <a:xfrm>
            <a:off x="3320311" y="508028"/>
            <a:ext cx="6515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Protecting our privacy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675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×ª××¦××ª ×ª××× × ×¢×××¨ âªdefender of privacyâ¬â">
            <a:extLst>
              <a:ext uri="{FF2B5EF4-FFF2-40B4-BE49-F238E27FC236}">
                <a16:creationId xmlns:a16="http://schemas.microsoft.com/office/drawing/2014/main" id="{DD9BDBB8-9234-4349-81FB-AA267A3D93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9F80FBF-FC8A-4AD0-8204-3CB869CF8A06}"/>
              </a:ext>
            </a:extLst>
          </p:cNvPr>
          <p:cNvSpPr/>
          <p:nvPr/>
        </p:nvSpPr>
        <p:spPr>
          <a:xfrm>
            <a:off x="1632740" y="1726600"/>
            <a:ext cx="10128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Consider the next database:</a:t>
            </a:r>
            <a:endParaRPr lang="he-IL" sz="24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973A1ED-C66F-4411-90F5-CAE78D4B3CD8}"/>
              </a:ext>
            </a:extLst>
          </p:cNvPr>
          <p:cNvSpPr/>
          <p:nvPr/>
        </p:nvSpPr>
        <p:spPr>
          <a:xfrm>
            <a:off x="1961838" y="618202"/>
            <a:ext cx="7963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Motivation to K-anonymity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70687DC7-1D51-46DB-9C44-CD7037406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534" y="2188265"/>
            <a:ext cx="6686550" cy="3886200"/>
          </a:xfrm>
          <a:prstGeom prst="rect">
            <a:avLst/>
          </a:prstGeom>
        </p:spPr>
      </p:pic>
      <p:sp>
        <p:nvSpPr>
          <p:cNvPr id="13" name="מלבן 12">
            <a:extLst>
              <a:ext uri="{FF2B5EF4-FFF2-40B4-BE49-F238E27FC236}">
                <a16:creationId xmlns:a16="http://schemas.microsoft.com/office/drawing/2014/main" id="{88845697-7047-454C-9E1A-35B8EBF41232}"/>
              </a:ext>
            </a:extLst>
          </p:cNvPr>
          <p:cNvSpPr/>
          <p:nvPr/>
        </p:nvSpPr>
        <p:spPr>
          <a:xfrm>
            <a:off x="1482698" y="5889799"/>
            <a:ext cx="102788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Notice that we might identify all men in this database. 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31156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×ª××¦××ª ×ª××× × ×¢×××¨ âªdefender of privacyâ¬â">
            <a:extLst>
              <a:ext uri="{FF2B5EF4-FFF2-40B4-BE49-F238E27FC236}">
                <a16:creationId xmlns:a16="http://schemas.microsoft.com/office/drawing/2014/main" id="{DD9BDBB8-9234-4349-81FB-AA267A3D93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9F80FBF-FC8A-4AD0-8204-3CB869CF8A06}"/>
              </a:ext>
            </a:extLst>
          </p:cNvPr>
          <p:cNvSpPr/>
          <p:nvPr/>
        </p:nvSpPr>
        <p:spPr>
          <a:xfrm>
            <a:off x="1632740" y="1624742"/>
            <a:ext cx="10128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Consider the next database below:</a:t>
            </a:r>
          </a:p>
          <a:p>
            <a:pPr algn="l" rtl="0"/>
            <a:r>
              <a:rPr lang="en-US" sz="2400" dirty="0"/>
              <a:t>Field have been generalized and suppressed in order to achieve privacy. </a:t>
            </a:r>
            <a:br>
              <a:rPr lang="en-US" sz="2400" dirty="0"/>
            </a:br>
            <a:r>
              <a:rPr lang="en-US" sz="2400" dirty="0"/>
              <a:t>This data has 2-anonymity with respect to 'Age', 'Gender' and 'State of domicile’.</a:t>
            </a:r>
            <a:endParaRPr lang="he-IL" sz="24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973A1ED-C66F-4411-90F5-CAE78D4B3CD8}"/>
              </a:ext>
            </a:extLst>
          </p:cNvPr>
          <p:cNvSpPr/>
          <p:nvPr/>
        </p:nvSpPr>
        <p:spPr>
          <a:xfrm>
            <a:off x="3326895" y="618202"/>
            <a:ext cx="5233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Motivation (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B63F6EC9-27E6-4CD8-8FAA-B6BD95801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92" y="2952750"/>
            <a:ext cx="64293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1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×ª××¦××ª ×ª××× × ×¢×××¨ âªdefender of privacyâ¬â">
            <a:extLst>
              <a:ext uri="{FF2B5EF4-FFF2-40B4-BE49-F238E27FC236}">
                <a16:creationId xmlns:a16="http://schemas.microsoft.com/office/drawing/2014/main" id="{DD9BDBB8-9234-4349-81FB-AA267A3D93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9F80FBF-FC8A-4AD0-8204-3CB869CF8A06}"/>
              </a:ext>
            </a:extLst>
          </p:cNvPr>
          <p:cNvSpPr/>
          <p:nvPr/>
        </p:nvSpPr>
        <p:spPr>
          <a:xfrm>
            <a:off x="1632740" y="1624742"/>
            <a:ext cx="101287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K-anonymity is not immune to Homogeneity attacks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Alice and Bob are neighbors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Let Bob be a 31 years old American who lives in 13053 zip code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Given the tables below Alice can easily find Bob’s sensitive condition (Cancer)</a:t>
            </a:r>
          </a:p>
          <a:p>
            <a:pPr algn="l" rtl="0"/>
            <a:br>
              <a:rPr lang="en-US" sz="2400" dirty="0"/>
            </a:br>
            <a:endParaRPr lang="he-IL" sz="24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973A1ED-C66F-4411-90F5-CAE78D4B3CD8}"/>
              </a:ext>
            </a:extLst>
          </p:cNvPr>
          <p:cNvSpPr/>
          <p:nvPr/>
        </p:nvSpPr>
        <p:spPr>
          <a:xfrm>
            <a:off x="2231535" y="618202"/>
            <a:ext cx="7424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Motivation to L-diversity 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Shape 450">
            <a:extLst>
              <a:ext uri="{FF2B5EF4-FFF2-40B4-BE49-F238E27FC236}">
                <a16:creationId xmlns:a16="http://schemas.microsoft.com/office/drawing/2014/main" id="{B02924A9-14C7-4E99-A947-3BA6AB3F079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56890" y="3276600"/>
            <a:ext cx="7078220" cy="254244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2DFBE5C1-C99F-4A3B-AB26-7A3233AA384F}"/>
              </a:ext>
            </a:extLst>
          </p:cNvPr>
          <p:cNvSpPr/>
          <p:nvPr/>
        </p:nvSpPr>
        <p:spPr>
          <a:xfrm>
            <a:off x="1632739" y="5916632"/>
            <a:ext cx="93533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Therefore K-anonymity solely is not sufficient to protect our privacy</a:t>
            </a:r>
          </a:p>
        </p:txBody>
      </p:sp>
    </p:spTree>
    <p:extLst>
      <p:ext uri="{BB962C8B-B14F-4D97-AF65-F5344CB8AC3E}">
        <p14:creationId xmlns:p14="http://schemas.microsoft.com/office/powerpoint/2010/main" val="189818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-64189" y="3169960"/>
            <a:ext cx="11360799" cy="2426792"/>
          </a:xfrm>
          <a:prstGeom prst="rect">
            <a:avLst/>
          </a:prstGeom>
        </p:spPr>
        <p:txBody>
          <a:bodyPr vert="horz" lIns="121900" tIns="121900" rIns="121900" bIns="121900" rtlCol="1" anchor="t" anchorCtr="0">
            <a:noAutofit/>
          </a:bodyPr>
          <a:lstStyle/>
          <a:p>
            <a:pPr marL="609585" indent="-304792" algn="l" rtl="0"/>
            <a:endParaRPr lang="en-US" sz="2400" dirty="0"/>
          </a:p>
          <a:p>
            <a:pPr marL="609585" indent="-304792" algn="l" rtl="0"/>
            <a:endParaRPr lang="en-US" sz="2400" dirty="0"/>
          </a:p>
          <a:p>
            <a:pPr marL="609585" indent="-304792" algn="l" rtl="0"/>
            <a:endParaRPr lang="en-US" sz="2400" dirty="0"/>
          </a:p>
          <a:p>
            <a:pPr algn="l" rtl="0"/>
            <a:r>
              <a:rPr lang="en-US" sz="2400" dirty="0"/>
              <a:t>A block is ℓ-diverse if contains at least ℓ “well-represented” values for the sensitive attribute.</a:t>
            </a:r>
          </a:p>
          <a:p>
            <a:pPr algn="l" rtl="0"/>
            <a:r>
              <a:rPr lang="en-US" sz="2400" dirty="0"/>
              <a:t>A table is ℓ-diverse if every block is ℓ-diverse.</a:t>
            </a:r>
            <a:endParaRPr sz="2400" dirty="0"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121900" tIns="121900" rIns="121900" bIns="121900" rtlCol="1" anchor="ctr" anchorCtr="0">
            <a:no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22F65D-9563-4B71-A87E-56E6DF5EE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18258"/>
            <a:ext cx="121920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A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release of data is said to have the K-anonymity </a:t>
            </a:r>
            <a:r>
              <a:rPr lang="en-US" altLang="he-IL" sz="2400" dirty="0">
                <a:solidFill>
                  <a:srgbClr val="222222"/>
                </a:solidFill>
                <a:latin typeface="+mn-lt"/>
                <a:cs typeface="Arial" panose="020B0604020202020204" pitchFamily="34" charset="0"/>
              </a:rPr>
              <a:t>property if the information for each person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400" dirty="0">
                <a:solidFill>
                  <a:srgbClr val="222222"/>
                </a:solidFill>
                <a:latin typeface="+mn-lt"/>
                <a:cs typeface="Arial" panose="020B0604020202020204" pitchFamily="34" charset="0"/>
              </a:rPr>
              <a:t>     c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on</a:t>
            </a:r>
            <a:r>
              <a:rPr lang="en-US" altLang="he-IL" sz="2400" dirty="0">
                <a:solidFill>
                  <a:srgbClr val="222222"/>
                </a:solidFill>
                <a:latin typeface="+mn-lt"/>
                <a:cs typeface="Arial" panose="020B0604020202020204" pitchFamily="34" charset="0"/>
              </a:rPr>
              <a:t>tained the release cannot be distinguished from at least k-1 individuals whose </a:t>
            </a:r>
            <a:br>
              <a:rPr lang="en-US" altLang="he-IL" sz="2400" dirty="0">
                <a:solidFill>
                  <a:srgbClr val="222222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he-IL" sz="2400" dirty="0">
                <a:solidFill>
                  <a:srgbClr val="222222"/>
                </a:solidFill>
                <a:latin typeface="+mn-lt"/>
                <a:cs typeface="Arial" panose="020B0604020202020204" pitchFamily="34" charset="0"/>
              </a:rPr>
              <a:t>     information also appears in the release.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AutoShape 4" descr="k - 1">
            <a:extLst>
              <a:ext uri="{FF2B5EF4-FFF2-40B4-BE49-F238E27FC236}">
                <a16:creationId xmlns:a16="http://schemas.microsoft.com/office/drawing/2014/main" id="{958014D5-5323-4027-AA24-1B3D342E10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67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296A597-C14B-4765-A57C-7EB994F6D0BC}"/>
              </a:ext>
            </a:extLst>
          </p:cNvPr>
          <p:cNvSpPr/>
          <p:nvPr/>
        </p:nvSpPr>
        <p:spPr>
          <a:xfrm>
            <a:off x="2286367" y="425432"/>
            <a:ext cx="7619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K-anonymity &amp; L-diversity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22D2AD79-E8C6-4949-9983-13D576406204}"/>
              </a:ext>
            </a:extLst>
          </p:cNvPr>
          <p:cNvSpPr/>
          <p:nvPr/>
        </p:nvSpPr>
        <p:spPr>
          <a:xfrm>
            <a:off x="80474" y="1613856"/>
            <a:ext cx="44117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he-IL" sz="36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K-anonymity property:</a:t>
            </a:r>
            <a:endParaRPr lang="he-IL" sz="36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93E61781-734A-4BAA-84DB-BDAE5CF03579}"/>
              </a:ext>
            </a:extLst>
          </p:cNvPr>
          <p:cNvSpPr/>
          <p:nvPr/>
        </p:nvSpPr>
        <p:spPr>
          <a:xfrm>
            <a:off x="0" y="3518587"/>
            <a:ext cx="37619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ℓ-diverse</a:t>
            </a:r>
            <a:r>
              <a:rPr lang="en-US" altLang="he-IL" sz="36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property:</a:t>
            </a:r>
            <a:endParaRPr lang="he-IL" sz="36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6842361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×ª××¦××ª ×ª××× × ×¢×××¨ âªImplementationâ¬â">
            <a:extLst>
              <a:ext uri="{FF2B5EF4-FFF2-40B4-BE49-F238E27FC236}">
                <a16:creationId xmlns:a16="http://schemas.microsoft.com/office/drawing/2014/main" id="{EBC91573-E644-423E-ADD8-9201289F3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" r="3583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6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11388837" y="5607938"/>
            <a:ext cx="731599" cy="524800"/>
          </a:xfrm>
          <a:prstGeom prst="rect">
            <a:avLst/>
          </a:prstGeom>
        </p:spPr>
        <p:txBody>
          <a:bodyPr vert="horz" lIns="121900" tIns="121900" rIns="121900" bIns="121900" rtlCol="1" anchor="ctr" anchorCtr="0">
            <a:noAutofit/>
          </a:bodyPr>
          <a:lstStyle/>
          <a:p>
            <a:fld id="{00000000-1234-1234-1234-123412341234}" type="slidenum">
              <a:rPr lang="en-US"/>
              <a:pPr/>
              <a:t>9</a:t>
            </a:fld>
            <a:endParaRPr lang="en-US"/>
          </a:p>
        </p:txBody>
      </p:sp>
      <p:sp>
        <p:nvSpPr>
          <p:cNvPr id="5" name="AutoShape 4" descr="k - 1">
            <a:extLst>
              <a:ext uri="{FF2B5EF4-FFF2-40B4-BE49-F238E27FC236}">
                <a16:creationId xmlns:a16="http://schemas.microsoft.com/office/drawing/2014/main" id="{958014D5-5323-4027-AA24-1B3D342E10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67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BC1A6F0-3B98-4CDB-8AC1-2A4EB703B916}"/>
              </a:ext>
            </a:extLst>
          </p:cNvPr>
          <p:cNvSpPr/>
          <p:nvPr/>
        </p:nvSpPr>
        <p:spPr>
          <a:xfrm>
            <a:off x="3306757" y="157497"/>
            <a:ext cx="5350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Big data Database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1CF3A-107A-4F28-A1D9-4E87BF88A5B1}"/>
              </a:ext>
            </a:extLst>
          </p:cNvPr>
          <p:cNvSpPr txBox="1"/>
          <p:nvPr/>
        </p:nvSpPr>
        <p:spPr>
          <a:xfrm>
            <a:off x="424070" y="1080827"/>
            <a:ext cx="10734261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The Database we chose is the adult database mainly used for machine learning and </a:t>
            </a:r>
          </a:p>
          <a:p>
            <a:pPr algn="l" rtl="0"/>
            <a:r>
              <a:rPr lang="en-US" sz="2400" dirty="0"/>
              <a:t>data mining purposes and contains 32,561 instances and 14 attributes.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A small glance on the database:</a:t>
            </a:r>
            <a:endParaRPr lang="he-IL" sz="2400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F18CC3BD-DCF0-4D69-88DF-390A15F3A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38" y="2878768"/>
            <a:ext cx="8045587" cy="38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6784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1172</Words>
  <Application>Microsoft Office PowerPoint</Application>
  <PresentationFormat>מסך רחב</PresentationFormat>
  <Paragraphs>245</Paragraphs>
  <Slides>20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ערכת נושא Office</vt:lpstr>
      <vt:lpstr>K-Anonymity  &amp; L-Diversity   Oz Blumenfeld Snir Shem-tov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Implementation scheme</vt:lpstr>
      <vt:lpstr>Code Structure</vt:lpstr>
      <vt:lpstr>מצגת של PowerPoint‏</vt:lpstr>
      <vt:lpstr>Random Cluster in the first iteration</vt:lpstr>
      <vt:lpstr>מצגת של PowerPoint‏</vt:lpstr>
      <vt:lpstr>מצגת של PowerPoint‏</vt:lpstr>
      <vt:lpstr>The challenge in finding the best Cluster for each Person</vt:lpstr>
      <vt:lpstr>מצגת של PowerPoint‏</vt:lpstr>
      <vt:lpstr>מצגת של PowerPoint‏</vt:lpstr>
      <vt:lpstr>Efficient Anonymizations with Enhanced Utility By Jacob Goldberger, Tamir Tassa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K-Anonymity  &amp; L-Diversity   Oz Blumenfeld Snir Shem-tov</dc:title>
  <dc:creator>oz blumenfeld</dc:creator>
  <cp:lastModifiedBy>oz blumenfeld</cp:lastModifiedBy>
  <cp:revision>33</cp:revision>
  <dcterms:created xsi:type="dcterms:W3CDTF">2018-12-31T13:32:34Z</dcterms:created>
  <dcterms:modified xsi:type="dcterms:W3CDTF">2019-01-08T19:23:44Z</dcterms:modified>
</cp:coreProperties>
</file>