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283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45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435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099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0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3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2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0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5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91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93FC-D4D9-4CCD-A0A9-2AC39739368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8216-2779-426E-9046-F6C6D8D9E1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016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858"/>
            <a:ext cx="10515600" cy="1325563"/>
          </a:xfrm>
        </p:spPr>
        <p:txBody>
          <a:bodyPr/>
          <a:lstStyle/>
          <a:p>
            <a:r>
              <a:rPr lang="en-US" dirty="0" smtClean="0"/>
              <a:t>Simple Plots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5520"/>
            <a:ext cx="10515600" cy="102308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Mean values of sales </a:t>
            </a:r>
            <a:r>
              <a:rPr lang="en-US" dirty="0" smtClean="0"/>
              <a:t>increases linearly </a:t>
            </a:r>
            <a:r>
              <a:rPr lang="en-US" dirty="0"/>
              <a:t>over the </a:t>
            </a:r>
            <a:r>
              <a:rPr lang="en-US" dirty="0" smtClean="0"/>
              <a:t>years.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996" y="3290455"/>
            <a:ext cx="4077195" cy="3567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27" y="3270602"/>
            <a:ext cx="4664364" cy="3607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442" y="3289074"/>
            <a:ext cx="4746542" cy="35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989"/>
            <a:ext cx="5320145" cy="2894156"/>
          </a:xfrm>
        </p:spPr>
        <p:txBody>
          <a:bodyPr/>
          <a:lstStyle/>
          <a:p>
            <a:pPr algn="l" rtl="0"/>
            <a:r>
              <a:rPr lang="en-US" dirty="0" smtClean="0"/>
              <a:t>No store csv data</a:t>
            </a:r>
          </a:p>
          <a:p>
            <a:pPr algn="l" rtl="0"/>
            <a:r>
              <a:rPr lang="en-US" dirty="0" smtClean="0"/>
              <a:t>Weighted samples:</a:t>
            </a:r>
            <a:br>
              <a:rPr lang="en-US" dirty="0" smtClean="0"/>
            </a:br>
            <a:r>
              <a:rPr lang="en-US" sz="1800" dirty="0" smtClean="0"/>
              <a:t>2013: 1, 2014: 1.1, 2015: 1.2, 2016: 1.3, 2017: 1.4</a:t>
            </a:r>
            <a:endParaRPr lang="en-US" dirty="0" smtClean="0"/>
          </a:p>
          <a:p>
            <a:pPr algn="l" rtl="0"/>
            <a:r>
              <a:rPr lang="en-US" dirty="0" smtClean="0"/>
              <a:t>Best result is 0.917 R^2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4" y="1233199"/>
            <a:ext cx="5320145" cy="2894156"/>
          </a:xfrm>
        </p:spPr>
        <p:txBody>
          <a:bodyPr/>
          <a:lstStyle/>
          <a:p>
            <a:pPr algn="l" rtl="0"/>
            <a:r>
              <a:rPr lang="en-US" dirty="0" smtClean="0"/>
              <a:t>Only store csv data</a:t>
            </a:r>
          </a:p>
          <a:p>
            <a:pPr algn="l" rtl="0"/>
            <a:r>
              <a:rPr lang="en-US" dirty="0" smtClean="0"/>
              <a:t>No weighted samples</a:t>
            </a:r>
            <a:endParaRPr lang="en-US" sz="2000" dirty="0" smtClean="0"/>
          </a:p>
          <a:p>
            <a:pPr algn="l" rtl="0"/>
            <a:r>
              <a:rPr lang="en-US" dirty="0" smtClean="0"/>
              <a:t>Best result is 0.929 R^2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4" y="1233199"/>
            <a:ext cx="5320145" cy="2894156"/>
          </a:xfrm>
        </p:spPr>
        <p:txBody>
          <a:bodyPr/>
          <a:lstStyle/>
          <a:p>
            <a:pPr algn="l" rtl="0"/>
            <a:r>
              <a:rPr lang="en-US" dirty="0" smtClean="0"/>
              <a:t>Only store csv data</a:t>
            </a:r>
          </a:p>
          <a:p>
            <a:pPr algn="l" rtl="0"/>
            <a:r>
              <a:rPr lang="en-US" dirty="0" smtClean="0"/>
              <a:t>No weighted samples</a:t>
            </a:r>
          </a:p>
          <a:p>
            <a:pPr algn="l" rtl="0"/>
            <a:r>
              <a:rPr lang="en-US" dirty="0" smtClean="0"/>
              <a:t>Best result is 0.929 R^2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0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Models’ Horizon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4" y="1233199"/>
            <a:ext cx="5320145" cy="2894156"/>
          </a:xfrm>
        </p:spPr>
        <p:txBody>
          <a:bodyPr/>
          <a:lstStyle/>
          <a:p>
            <a:pPr algn="l" rtl="0"/>
            <a:r>
              <a:rPr lang="en-US" dirty="0" smtClean="0"/>
              <a:t>The error distribution is relatively</a:t>
            </a:r>
            <a:br>
              <a:rPr lang="en-US" dirty="0" smtClean="0"/>
            </a:br>
            <a:r>
              <a:rPr lang="en-US" dirty="0" smtClean="0"/>
              <a:t>uniform across time.</a:t>
            </a:r>
          </a:p>
          <a:p>
            <a:pPr algn="l" rtl="0"/>
            <a:r>
              <a:rPr lang="en-US" dirty="0" smtClean="0"/>
              <a:t>Relatively good horizon.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09" y="20118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180" y="-336920"/>
            <a:ext cx="10515600" cy="1325563"/>
          </a:xfrm>
        </p:spPr>
        <p:txBody>
          <a:bodyPr/>
          <a:lstStyle/>
          <a:p>
            <a:r>
              <a:rPr lang="en-US" dirty="0"/>
              <a:t>Simple Plots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204"/>
            <a:ext cx="10515600" cy="1187206"/>
          </a:xfrm>
        </p:spPr>
        <p:txBody>
          <a:bodyPr/>
          <a:lstStyle/>
          <a:p>
            <a:pPr algn="l" rtl="0"/>
            <a:r>
              <a:rPr lang="en-US" dirty="0"/>
              <a:t>Mean </a:t>
            </a:r>
            <a:r>
              <a:rPr lang="en-US" dirty="0" smtClean="0"/>
              <a:t>promotion values increase every year.</a:t>
            </a:r>
          </a:p>
          <a:p>
            <a:pPr algn="l" rtl="0"/>
            <a:r>
              <a:rPr lang="en-US" dirty="0" smtClean="0"/>
              <a:t>The first few weeks of the year are promoted the lowest.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80" y="3035431"/>
            <a:ext cx="3850301" cy="385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66" y="3047791"/>
            <a:ext cx="5117254" cy="3837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520" y="3047791"/>
            <a:ext cx="4177480" cy="3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4548"/>
            <a:ext cx="10515600" cy="1325563"/>
          </a:xfrm>
        </p:spPr>
        <p:txBody>
          <a:bodyPr/>
          <a:lstStyle/>
          <a:p>
            <a:r>
              <a:rPr lang="en-US" dirty="0" smtClean="0"/>
              <a:t>Correlation Matrix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3" y="610033"/>
            <a:ext cx="9026236" cy="1348076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We can see here that promotion has positive linear correlation with sales where all other </a:t>
            </a:r>
            <a:r>
              <a:rPr lang="en-US" dirty="0"/>
              <a:t>f</a:t>
            </a:r>
            <a:r>
              <a:rPr lang="en-US" dirty="0" smtClean="0"/>
              <a:t>actors have low correlation. 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602"/>
            <a:ext cx="10515600" cy="1325563"/>
          </a:xfrm>
        </p:spPr>
        <p:txBody>
          <a:bodyPr/>
          <a:lstStyle/>
          <a:p>
            <a:r>
              <a:rPr lang="en-US" dirty="0" smtClean="0"/>
              <a:t>Yearly Plots - Sales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19" y="595343"/>
            <a:ext cx="9383436" cy="1644956"/>
          </a:xfrm>
        </p:spPr>
        <p:txBody>
          <a:bodyPr/>
          <a:lstStyle/>
          <a:p>
            <a:pPr algn="l" rtl="0"/>
            <a:r>
              <a:rPr lang="en-US" dirty="0" smtClean="0"/>
              <a:t>Sales increase over the years.</a:t>
            </a:r>
          </a:p>
          <a:p>
            <a:pPr algn="l" rtl="0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days are making most of the sales</a:t>
            </a:r>
          </a:p>
          <a:p>
            <a:pPr algn="l" rtl="0"/>
            <a:r>
              <a:rPr lang="en-US" dirty="0" smtClean="0"/>
              <a:t>Weeks are approximately uniform regarding to sales.</a:t>
            </a:r>
          </a:p>
          <a:p>
            <a:pPr algn="l" rtl="0"/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236"/>
            <a:ext cx="4562764" cy="4562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64" y="2295236"/>
            <a:ext cx="4562764" cy="4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3159"/>
            <a:ext cx="10515600" cy="1325563"/>
          </a:xfrm>
        </p:spPr>
        <p:txBody>
          <a:bodyPr/>
          <a:lstStyle/>
          <a:p>
            <a:r>
              <a:rPr lang="en-US" dirty="0" smtClean="0"/>
              <a:t>Yearly Plots - Sales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16193"/>
            <a:ext cx="10961077" cy="1060207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Most products </a:t>
            </a:r>
            <a:r>
              <a:rPr lang="en-US" dirty="0"/>
              <a:t>consistently </a:t>
            </a:r>
            <a:r>
              <a:rPr lang="en-US" dirty="0" smtClean="0"/>
              <a:t>barley sell</a:t>
            </a:r>
          </a:p>
          <a:p>
            <a:pPr algn="l" rtl="0"/>
            <a:r>
              <a:rPr lang="en-US" dirty="0" smtClean="0"/>
              <a:t>Some stores are </a:t>
            </a:r>
            <a:r>
              <a:rPr lang="en-US" dirty="0"/>
              <a:t>consistently </a:t>
            </a:r>
            <a:r>
              <a:rPr lang="en-US" dirty="0" smtClean="0"/>
              <a:t> better than others</a:t>
            </a:r>
          </a:p>
          <a:p>
            <a:pPr algn="l" rtl="0"/>
            <a:r>
              <a:rPr lang="en-US" dirty="0" smtClean="0"/>
              <a:t>Groups also have consistent differences in sales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69"/>
            <a:ext cx="4311831" cy="431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42" y="2561606"/>
            <a:ext cx="4287158" cy="4287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80" y="2546169"/>
            <a:ext cx="4383625" cy="4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3159"/>
            <a:ext cx="10515600" cy="1325563"/>
          </a:xfrm>
        </p:spPr>
        <p:txBody>
          <a:bodyPr/>
          <a:lstStyle/>
          <a:p>
            <a:r>
              <a:rPr lang="en-US" dirty="0" smtClean="0"/>
              <a:t>Yearly Plots - Sales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616193"/>
            <a:ext cx="11434619" cy="170213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High correlation between Province and Geo</a:t>
            </a:r>
          </a:p>
          <a:p>
            <a:pPr algn="l" rtl="0"/>
            <a:r>
              <a:rPr lang="en-US" dirty="0" smtClean="0"/>
              <a:t>Type A is consistently the highest, where C is consistently the lowest.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59" y="2643559"/>
            <a:ext cx="4214441" cy="4214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24" y="2644830"/>
            <a:ext cx="4285785" cy="4285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79" y="2644830"/>
            <a:ext cx="4263298" cy="42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3159"/>
            <a:ext cx="10515600" cy="1325563"/>
          </a:xfrm>
        </p:spPr>
        <p:txBody>
          <a:bodyPr/>
          <a:lstStyle/>
          <a:p>
            <a:r>
              <a:rPr lang="en-US" dirty="0" smtClean="0"/>
              <a:t>Yearly Plots - Promotions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16193"/>
            <a:ext cx="11570678" cy="186909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Promotion of products is increasing over the years.</a:t>
            </a:r>
          </a:p>
          <a:p>
            <a:pPr algn="l" rtl="0"/>
            <a:r>
              <a:rPr lang="en-US" dirty="0" smtClean="0"/>
              <a:t>Promotion is highest at  3</a:t>
            </a:r>
            <a:r>
              <a:rPr lang="en-US" baseline="30000" dirty="0" smtClean="0"/>
              <a:t>th </a:t>
            </a:r>
            <a:r>
              <a:rPr lang="en-US" dirty="0" smtClean="0"/>
              <a:t>day and </a:t>
            </a: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 smtClean="0"/>
              <a:t> day. </a:t>
            </a:r>
          </a:p>
          <a:p>
            <a:pPr algn="l" rtl="0"/>
            <a:r>
              <a:rPr lang="en-US" dirty="0" smtClean="0"/>
              <a:t>Promotion is a bit higher approximately at the second half of the year</a:t>
            </a:r>
          </a:p>
          <a:p>
            <a:pPr algn="l" rtl="0"/>
            <a:r>
              <a:rPr lang="en-US" dirty="0" smtClean="0"/>
              <a:t>Promotion is mainly focused on specific products – with high correlation with products which sell a lot.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72" y="2447866"/>
            <a:ext cx="4408223" cy="4408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97" y="2447866"/>
            <a:ext cx="4410134" cy="44101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288" y="2450346"/>
            <a:ext cx="4426126" cy="44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3159"/>
            <a:ext cx="10515600" cy="1325563"/>
          </a:xfrm>
        </p:spPr>
        <p:txBody>
          <a:bodyPr/>
          <a:lstStyle/>
          <a:p>
            <a:r>
              <a:rPr lang="en-US" dirty="0" smtClean="0"/>
              <a:t>Yearly Heat maps - Sales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16193"/>
            <a:ext cx="11570678" cy="186909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We can see the popular products sell among most of the stores.</a:t>
            </a:r>
            <a:br>
              <a:rPr lang="en-US" dirty="0" smtClean="0"/>
            </a:br>
            <a:r>
              <a:rPr lang="en-US" dirty="0" smtClean="0"/>
              <a:t>The pattern is consistent over the years.</a:t>
            </a:r>
          </a:p>
          <a:p>
            <a:pPr algn="l" rtl="0"/>
            <a:r>
              <a:rPr lang="en-US" dirty="0"/>
              <a:t>Upon examining the correlations matrix, it was observed that the cosine similarity tends to increase as the years become closer. As a result of this finding, I attempted to assign greater significance to more recent samples.</a:t>
            </a:r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327" y="3621130"/>
            <a:ext cx="9248198" cy="3236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66" y="3021002"/>
            <a:ext cx="5115997" cy="38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989"/>
            <a:ext cx="5320145" cy="2894156"/>
          </a:xfrm>
        </p:spPr>
        <p:txBody>
          <a:bodyPr/>
          <a:lstStyle/>
          <a:p>
            <a:pPr algn="l" rtl="0"/>
            <a:r>
              <a:rPr lang="en-US" dirty="0" smtClean="0"/>
              <a:t>No store csv data</a:t>
            </a:r>
          </a:p>
          <a:p>
            <a:pPr algn="l" rtl="0"/>
            <a:r>
              <a:rPr lang="en-US" dirty="0" smtClean="0"/>
              <a:t>No weighted samples</a:t>
            </a:r>
          </a:p>
          <a:p>
            <a:pPr algn="l" rtl="0"/>
            <a:r>
              <a:rPr lang="en-US" dirty="0" smtClean="0"/>
              <a:t>Best result is 0.916 R^2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261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Simple Plots</vt:lpstr>
      <vt:lpstr>Simple Plots</vt:lpstr>
      <vt:lpstr>Correlation Matrix</vt:lpstr>
      <vt:lpstr>Yearly Plots - Sales</vt:lpstr>
      <vt:lpstr>Yearly Plots - Sales</vt:lpstr>
      <vt:lpstr>Yearly Plots - Sales</vt:lpstr>
      <vt:lpstr>Yearly Plots - Promotions</vt:lpstr>
      <vt:lpstr>Yearly Heat maps - Sales</vt:lpstr>
      <vt:lpstr>Model Comparison</vt:lpstr>
      <vt:lpstr>Model Comparison</vt:lpstr>
      <vt:lpstr>Model Comparison</vt:lpstr>
      <vt:lpstr>Model Comparison</vt:lpstr>
      <vt:lpstr>Models’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61</cp:revision>
  <dcterms:created xsi:type="dcterms:W3CDTF">2023-03-25T05:44:45Z</dcterms:created>
  <dcterms:modified xsi:type="dcterms:W3CDTF">2023-03-25T21:17:16Z</dcterms:modified>
</cp:coreProperties>
</file>