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58" r:id="rId4"/>
    <p:sldId id="259" r:id="rId5"/>
    <p:sldId id="260" r:id="rId6"/>
    <p:sldId id="261" r:id="rId7"/>
    <p:sldId id="262" r:id="rId8"/>
    <p:sldId id="263" r:id="rId9"/>
    <p:sldId id="265" r:id="rId10"/>
    <p:sldId id="266" r:id="rId11"/>
    <p:sldId id="271" r:id="rId12"/>
    <p:sldId id="272"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340" r:id="rId34"/>
    <p:sldId id="295" r:id="rId35"/>
    <p:sldId id="296" r:id="rId36"/>
    <p:sldId id="338" r:id="rId37"/>
    <p:sldId id="297" r:id="rId38"/>
    <p:sldId id="298" r:id="rId39"/>
    <p:sldId id="299" r:id="rId40"/>
    <p:sldId id="342" r:id="rId41"/>
    <p:sldId id="343" r:id="rId42"/>
    <p:sldId id="344" r:id="rId43"/>
    <p:sldId id="345" r:id="rId44"/>
    <p:sldId id="346" r:id="rId45"/>
    <p:sldId id="347" r:id="rId46"/>
    <p:sldId id="348" r:id="rId47"/>
    <p:sldId id="349" r:id="rId48"/>
    <p:sldId id="350" r:id="rId49"/>
    <p:sldId id="301" r:id="rId50"/>
    <p:sldId id="302" r:id="rId51"/>
    <p:sldId id="303" r:id="rId52"/>
    <p:sldId id="304" r:id="rId53"/>
    <p:sldId id="305" r:id="rId54"/>
    <p:sldId id="306" r:id="rId55"/>
    <p:sldId id="307" r:id="rId56"/>
    <p:sldId id="309" r:id="rId57"/>
    <p:sldId id="310" r:id="rId58"/>
    <p:sldId id="311" r:id="rId59"/>
    <p:sldId id="312" r:id="rId60"/>
    <p:sldId id="314" r:id="rId61"/>
    <p:sldId id="315" r:id="rId62"/>
    <p:sldId id="316" r:id="rId63"/>
    <p:sldId id="317" r:id="rId64"/>
    <p:sldId id="318" r:id="rId65"/>
    <p:sldId id="319" r:id="rId66"/>
    <p:sldId id="320" r:id="rId67"/>
    <p:sldId id="321" r:id="rId68"/>
    <p:sldId id="332" r:id="rId69"/>
    <p:sldId id="322" r:id="rId70"/>
    <p:sldId id="323" r:id="rId71"/>
    <p:sldId id="324" r:id="rId72"/>
    <p:sldId id="325" r:id="rId73"/>
    <p:sldId id="326" r:id="rId74"/>
    <p:sldId id="327" r:id="rId75"/>
    <p:sldId id="328" r:id="rId76"/>
    <p:sldId id="333" r:id="rId77"/>
    <p:sldId id="329" r:id="rId78"/>
    <p:sldId id="337" r:id="rId79"/>
    <p:sldId id="331"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emf"/><Relationship Id="rId4"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4.e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emf"/><Relationship Id="rId5" Type="http://schemas.openxmlformats.org/officeDocument/2006/relationships/image" Target="../media/image60.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emf"/><Relationship Id="rId5" Type="http://schemas.openxmlformats.org/officeDocument/2006/relationships/image" Target="../media/image65.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1.emf"/><Relationship Id="rId4"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e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emf"/><Relationship Id="rId5" Type="http://schemas.openxmlformats.org/officeDocument/2006/relationships/image" Target="../media/image48.wmf"/><Relationship Id="rId4"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4DA0C8-F3E8-4186-9E68-5B99D8D4D621}" type="datetimeFigureOut">
              <a:rPr lang="en-US" smtClean="0"/>
              <a:t>9/16/2020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2D287-800D-4E00-9018-9A1F996A19FD}" type="slidenum">
              <a:rPr lang="en-US" smtClean="0"/>
              <a:t>‹#›</a:t>
            </a:fld>
            <a:endParaRPr lang="en-US"/>
          </a:p>
        </p:txBody>
      </p:sp>
    </p:spTree>
    <p:extLst>
      <p:ext uri="{BB962C8B-B14F-4D97-AF65-F5344CB8AC3E}">
        <p14:creationId xmlns:p14="http://schemas.microsoft.com/office/powerpoint/2010/main" val="372409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EB1DFA5-9032-448F-A0B7-15E2B6B32229}" type="slidenum">
              <a:rPr lang="en-US" smtClean="0"/>
              <a:pPr/>
              <a:t>5</a:t>
            </a:fld>
            <a:endParaRPr lang="en-US" dirty="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93627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DCA46B2-4F0D-4546-92AD-803301F74102}" type="slidenum">
              <a:rPr lang="en-US" smtClean="0"/>
              <a:pPr/>
              <a:t>24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7171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B268682-5408-404A-8727-B381D4FCB5B1}" type="slidenum">
              <a:rPr lang="en-US" smtClean="0"/>
              <a:pPr/>
              <a:t>25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97096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55707EA-FE88-4486-BD2B-6C54DA9C58AE}" type="slidenum">
              <a:rPr lang="en-US" smtClean="0"/>
              <a:pPr/>
              <a:t>26</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63557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BD64FDE-E089-4303-8742-D8BB4E187621}" type="slidenum">
              <a:rPr lang="en-US" smtClean="0"/>
              <a:pPr/>
              <a:t>27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163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011DF27-6C54-49C4-B20A-97EF71A883C6}" type="slidenum">
              <a:rPr lang="en-US" smtClean="0"/>
              <a:pPr/>
              <a:t>28</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091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AAB857A-11EB-49C8-AD17-4EF2551BD3E7}" type="slidenum">
              <a:rPr lang="en-US" smtClean="0"/>
              <a:pPr/>
              <a:t>29</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55287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B8EC65A-52BD-4A8E-9D73-3270391CE55F}" type="slidenum">
              <a:rPr lang="en-US" smtClean="0"/>
              <a:pPr/>
              <a:t>30</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21089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88DD2A-83BC-425A-9705-375A15DCB23E}" type="slidenum">
              <a:rPr lang="en-US" smtClean="0"/>
              <a:pPr/>
              <a:t>36</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5487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9876732-D22D-482F-85F2-C446E4EF93D9}" type="slidenum">
              <a:rPr lang="en-US" smtClean="0"/>
              <a:pPr/>
              <a:t>37</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80624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6DB348F-1730-421F-AF2C-BC09A54C11AA}" type="slidenum">
              <a:rPr lang="en-US" smtClean="0"/>
              <a:pPr/>
              <a:t>38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5770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D82F893-B0D4-4EB8-A448-BD24200F30FC}" type="slidenum">
              <a:rPr lang="en-US" smtClean="0"/>
              <a:pPr/>
              <a:t>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31331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72D287-800D-4E00-9018-9A1F996A19FD}" type="slidenum">
              <a:rPr lang="en-US" smtClean="0"/>
              <a:t>78</a:t>
            </a:fld>
            <a:endParaRPr lang="en-US"/>
          </a:p>
        </p:txBody>
      </p:sp>
    </p:spTree>
    <p:extLst>
      <p:ext uri="{BB962C8B-B14F-4D97-AF65-F5344CB8AC3E}">
        <p14:creationId xmlns:p14="http://schemas.microsoft.com/office/powerpoint/2010/main" val="188015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5EB22ED-F908-454F-AC5F-7CF6DEAB0934}" type="slidenum">
              <a:rPr lang="en-US" smtClean="0"/>
              <a:pPr/>
              <a:t>17</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73340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CC66F29-5EE4-465B-BBDA-E98CD986CD19}" type="slidenum">
              <a:rPr lang="en-US" smtClean="0"/>
              <a:pPr/>
              <a:t>18</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627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C101F16-61D4-442A-B519-EC648B3F31E8}" type="slidenum">
              <a:rPr lang="en-US" smtClean="0"/>
              <a:pPr/>
              <a:t>19</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2531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0EC12C6-9F16-4524-930F-3ECC7ED357F9}" type="slidenum">
              <a:rPr lang="en-US" smtClean="0"/>
              <a:pPr/>
              <a:t>20</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0996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3D17AEB-60CC-41B0-BD79-E9190F4789D2}" type="slidenum">
              <a:rPr lang="en-US" smtClean="0"/>
              <a:pPr/>
              <a:t>21</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2954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A59B3F9-AA15-4DFC-8265-41C724244A74}" type="slidenum">
              <a:rPr lang="en-US" smtClean="0"/>
              <a:pPr/>
              <a:t>22</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3080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5DE4F56-CF2F-4277-B927-869F37A2AE37}" type="slidenum">
              <a:rPr lang="en-US" smtClean="0"/>
              <a:pPr/>
              <a:t>23</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271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180EF4-ABAD-4361-8C27-CB558AEC10BB}" type="datetimeFigureOut">
              <a:rPr lang="en-US" smtClean="0"/>
              <a:t>9/16/2020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69A2787-1FE8-4EC9-A600-5F6D758335F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80EF4-ABAD-4361-8C27-CB558AEC10BB}"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80EF4-ABAD-4361-8C27-CB558AEC10BB}"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80EF4-ABAD-4361-8C27-CB558AEC10BB}"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180EF4-ABAD-4361-8C27-CB558AEC10BB}"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A2787-1FE8-4EC9-A600-5F6D758335F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180EF4-ABAD-4361-8C27-CB558AEC10BB}"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E180EF4-ABAD-4361-8C27-CB558AEC10BB}"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180EF4-ABAD-4361-8C27-CB558AEC10BB}"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80EF4-ABAD-4361-8C27-CB558AEC10BB}"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180EF4-ABAD-4361-8C27-CB558AEC10BB}"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A2787-1FE8-4EC9-A600-5F6D758335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180EF4-ABAD-4361-8C27-CB558AEC10BB}"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69A2787-1FE8-4EC9-A600-5F6D758335F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180EF4-ABAD-4361-8C27-CB558AEC10BB}" type="datetimeFigureOut">
              <a:rPr lang="en-US" smtClean="0"/>
              <a:t>9/16/2020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69A2787-1FE8-4EC9-A600-5F6D758335F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23.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5.bin"/><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7.bin"/><Relationship Id="rId10" Type="http://schemas.openxmlformats.org/officeDocument/2006/relationships/image" Target="../media/image32.emf"/><Relationship Id="rId4" Type="http://schemas.openxmlformats.org/officeDocument/2006/relationships/image" Target="../media/image29.wmf"/><Relationship Id="rId9" Type="http://schemas.openxmlformats.org/officeDocument/2006/relationships/oleObject" Target="../embeddings/oleObject9.bin"/></Relationships>
</file>

<file path=ppt/slides/_rels/slide5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11.bin"/><Relationship Id="rId10" Type="http://schemas.openxmlformats.org/officeDocument/2006/relationships/image" Target="../media/image36.wmf"/><Relationship Id="rId4" Type="http://schemas.openxmlformats.org/officeDocument/2006/relationships/image" Target="../media/image33.emf"/><Relationship Id="rId9"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15.bin"/><Relationship Id="rId4" Type="http://schemas.openxmlformats.org/officeDocument/2006/relationships/image" Target="../media/image3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0.emf"/></Relationships>
</file>

<file path=ppt/slides/_rels/slide6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1.wmf"/><Relationship Id="rId5" Type="http://schemas.openxmlformats.org/officeDocument/2006/relationships/oleObject" Target="../embeddings/oleObject19.bin"/><Relationship Id="rId4" Type="http://schemas.openxmlformats.org/officeDocument/2006/relationships/image" Target="../media/image40.emf"/></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47.wmf"/><Relationship Id="rId4" Type="http://schemas.openxmlformats.org/officeDocument/2006/relationships/image" Target="../media/image44.emf"/><Relationship Id="rId9" Type="http://schemas.openxmlformats.org/officeDocument/2006/relationships/oleObject" Target="../embeddings/oleObject24.bin"/></Relationships>
</file>

<file path=ppt/slides/_rels/slide6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0.wmf"/><Relationship Id="rId5" Type="http://schemas.openxmlformats.org/officeDocument/2006/relationships/oleObject" Target="../embeddings/oleObject27.bin"/><Relationship Id="rId10" Type="http://schemas.openxmlformats.org/officeDocument/2006/relationships/image" Target="../media/image52.wmf"/><Relationship Id="rId4" Type="http://schemas.openxmlformats.org/officeDocument/2006/relationships/image" Target="../media/image49.emf"/><Relationship Id="rId9"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3.emf"/></Relationships>
</file>

<file path=ppt/slides/_rels/slide6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32.bin"/><Relationship Id="rId10" Type="http://schemas.openxmlformats.org/officeDocument/2006/relationships/image" Target="../media/image54.wmf"/><Relationship Id="rId4" Type="http://schemas.openxmlformats.org/officeDocument/2006/relationships/image" Target="../media/image44.emf"/><Relationship Id="rId9" Type="http://schemas.openxmlformats.org/officeDocument/2006/relationships/oleObject" Target="../embeddings/oleObject34.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4.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7.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59.wmf"/><Relationship Id="rId4" Type="http://schemas.openxmlformats.org/officeDocument/2006/relationships/image" Target="../media/image56.emf"/><Relationship Id="rId9" Type="http://schemas.openxmlformats.org/officeDocument/2006/relationships/oleObject" Target="../embeddings/oleObject39.bin"/></Relationships>
</file>

<file path=ppt/slides/_rels/slide7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64.wmf"/><Relationship Id="rId4" Type="http://schemas.openxmlformats.org/officeDocument/2006/relationships/image" Target="../media/image61.emf"/><Relationship Id="rId9" Type="http://schemas.openxmlformats.org/officeDocument/2006/relationships/oleObject" Target="../embeddings/oleObject44.bin"/></Relationships>
</file>

<file path=ppt/slides/_rels/slide72.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6.wmf"/><Relationship Id="rId5" Type="http://schemas.openxmlformats.org/officeDocument/2006/relationships/oleObject" Target="../embeddings/oleObject47.bin"/><Relationship Id="rId10" Type="http://schemas.openxmlformats.org/officeDocument/2006/relationships/image" Target="../media/image68.wmf"/><Relationship Id="rId4" Type="http://schemas.openxmlformats.org/officeDocument/2006/relationships/image" Target="../media/image61.emf"/><Relationship Id="rId9" Type="http://schemas.openxmlformats.org/officeDocument/2006/relationships/oleObject" Target="../embeddings/oleObject49.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0.wmf"/><Relationship Id="rId5" Type="http://schemas.openxmlformats.org/officeDocument/2006/relationships/oleObject" Target="../embeddings/oleObject51.bin"/><Relationship Id="rId4" Type="http://schemas.openxmlformats.org/officeDocument/2006/relationships/image" Target="../media/image69.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6.emf"/></Relationships>
</file>

<file path=ppt/slides/_rels/slide75.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1.wmf"/><Relationship Id="rId5" Type="http://schemas.openxmlformats.org/officeDocument/2006/relationships/oleObject" Target="../embeddings/oleObject54.bin"/><Relationship Id="rId4" Type="http://schemas.openxmlformats.org/officeDocument/2006/relationships/image" Target="../media/image56.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851648" cy="1981200"/>
          </a:xfrm>
        </p:spPr>
        <p:txBody>
          <a:bodyPr>
            <a:normAutofit/>
          </a:bodyPr>
          <a:lstStyle/>
          <a:p>
            <a:pPr algn="ctr"/>
            <a:r>
              <a:rPr lang="en-US" sz="6000" dirty="0" smtClean="0">
                <a:latin typeface="Times New Roman" pitchFamily="18" charset="0"/>
                <a:cs typeface="Times New Roman" pitchFamily="18" charset="0"/>
              </a:rPr>
              <a:t>Transistors and Biasing Methods</a:t>
            </a:r>
            <a:endParaRPr lang="en-US" dirty="0"/>
          </a:p>
        </p:txBody>
      </p:sp>
      <p:sp>
        <p:nvSpPr>
          <p:cNvPr id="3" name="Subtitle 2"/>
          <p:cNvSpPr>
            <a:spLocks noGrp="1"/>
          </p:cNvSpPr>
          <p:nvPr>
            <p:ph type="subTitle" idx="1"/>
          </p:nvPr>
        </p:nvSpPr>
        <p:spPr/>
        <p:txBody>
          <a:bodyPr/>
          <a:lstStyle/>
          <a:p>
            <a:r>
              <a:rPr lang="en-US" sz="2800" dirty="0" smtClean="0">
                <a:latin typeface="Times New Roman" pitchFamily="18" charset="0"/>
                <a:cs typeface="Times New Roman" pitchFamily="18" charset="0"/>
              </a:rPr>
              <a:t>Unit-2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533400"/>
            <a:ext cx="8229600" cy="685800"/>
          </a:xfrm>
        </p:spPr>
        <p:txBody>
          <a:bodyPr/>
          <a:lstStyle/>
          <a:p>
            <a:pPr eaLnBrk="1" hangingPunct="1"/>
            <a:r>
              <a:rPr lang="en-US" sz="3200" dirty="0" smtClean="0">
                <a:latin typeface="Times New Roman" pitchFamily="18" charset="0"/>
                <a:cs typeface="Times New Roman" pitchFamily="18" charset="0"/>
              </a:rPr>
              <a:t>Operation of NPN and PNP </a:t>
            </a:r>
          </a:p>
        </p:txBody>
      </p:sp>
      <p:pic>
        <p:nvPicPr>
          <p:cNvPr id="13315" name="Picture 2" descr="http://www.transtutors.com/Uploadfile/CMS_Images/8923_Fig.%205.53.JPG"/>
          <p:cNvPicPr>
            <a:picLocks noChangeAspect="1" noChangeArrowheads="1"/>
          </p:cNvPicPr>
          <p:nvPr/>
        </p:nvPicPr>
        <p:blipFill>
          <a:blip r:embed="rId2"/>
          <a:srcRect/>
          <a:stretch>
            <a:fillRect/>
          </a:stretch>
        </p:blipFill>
        <p:spPr bwMode="auto">
          <a:xfrm>
            <a:off x="609600" y="1447800"/>
            <a:ext cx="8229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90550"/>
          </a:xfrm>
        </p:spPr>
        <p:txBody>
          <a:bodyPr>
            <a:normAutofit fontScale="90000"/>
          </a:bodyPr>
          <a:lstStyle/>
          <a:p>
            <a:pPr eaLnBrk="1" fontAlgn="auto" hangingPunct="1">
              <a:spcAft>
                <a:spcPts val="0"/>
              </a:spcAft>
              <a:defRPr/>
            </a:pPr>
            <a:r>
              <a:rPr lang="en-US" sz="3600" dirty="0" smtClean="0">
                <a:latin typeface="Times New Roman" pitchFamily="18" charset="0"/>
                <a:cs typeface="Times New Roman" pitchFamily="18" charset="0"/>
              </a:rPr>
              <a:t>Transistor operating regions</a:t>
            </a:r>
            <a:r>
              <a:rPr lang="en-US" dirty="0" smtClean="0"/>
              <a:t>.</a:t>
            </a:r>
            <a:endParaRPr lang="en-US" dirty="0"/>
          </a:p>
        </p:txBody>
      </p:sp>
      <p:pic>
        <p:nvPicPr>
          <p:cNvPr id="74755" name="Picture 3"/>
          <p:cNvPicPr>
            <a:picLocks noChangeAspect="1" noChangeArrowheads="1"/>
          </p:cNvPicPr>
          <p:nvPr/>
        </p:nvPicPr>
        <p:blipFill>
          <a:blip r:embed="rId2"/>
          <a:srcRect/>
          <a:stretch>
            <a:fillRect/>
          </a:stretch>
        </p:blipFill>
        <p:spPr bwMode="auto">
          <a:xfrm>
            <a:off x="285750" y="1371600"/>
            <a:ext cx="4210050" cy="2800350"/>
          </a:xfrm>
          <a:prstGeom prst="rect">
            <a:avLst/>
          </a:prstGeom>
          <a:noFill/>
          <a:ln w="9525">
            <a:noFill/>
            <a:miter lim="800000"/>
            <a:headEnd/>
            <a:tailEnd/>
          </a:ln>
          <a:effectLst/>
        </p:spPr>
      </p:pic>
      <p:pic>
        <p:nvPicPr>
          <p:cNvPr id="74756" name="Picture 4"/>
          <p:cNvPicPr>
            <a:picLocks noChangeAspect="1" noChangeArrowheads="1"/>
          </p:cNvPicPr>
          <p:nvPr/>
        </p:nvPicPr>
        <p:blipFill>
          <a:blip r:embed="rId3"/>
          <a:srcRect/>
          <a:stretch>
            <a:fillRect/>
          </a:stretch>
        </p:blipFill>
        <p:spPr bwMode="auto">
          <a:xfrm>
            <a:off x="4505325" y="1457325"/>
            <a:ext cx="4181475" cy="2581275"/>
          </a:xfrm>
          <a:prstGeom prst="rect">
            <a:avLst/>
          </a:prstGeom>
          <a:noFill/>
          <a:ln w="9525">
            <a:noFill/>
            <a:miter lim="800000"/>
            <a:headEnd/>
            <a:tailEnd/>
          </a:ln>
          <a:effectLst/>
        </p:spPr>
      </p:pic>
      <p:pic>
        <p:nvPicPr>
          <p:cNvPr id="74757" name="Picture 5"/>
          <p:cNvPicPr>
            <a:picLocks noChangeAspect="1" noChangeArrowheads="1"/>
          </p:cNvPicPr>
          <p:nvPr/>
        </p:nvPicPr>
        <p:blipFill>
          <a:blip r:embed="rId4"/>
          <a:srcRect/>
          <a:stretch>
            <a:fillRect/>
          </a:stretch>
        </p:blipFill>
        <p:spPr bwMode="auto">
          <a:xfrm>
            <a:off x="2609850" y="4114800"/>
            <a:ext cx="3924300" cy="2514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5943600"/>
          </a:xfrm>
        </p:spPr>
        <p:txBody>
          <a:bodyPr>
            <a:noAutofit/>
          </a:bodyPr>
          <a:lstStyle/>
          <a:p>
            <a:pPr marL="274320" indent="-274320" algn="just" eaLnBrk="1" fontAlgn="auto" hangingPunct="1">
              <a:lnSpc>
                <a:spcPct val="150000"/>
              </a:lnSpc>
              <a:spcAft>
                <a:spcPts val="0"/>
              </a:spcAft>
              <a:buClr>
                <a:schemeClr val="accent3"/>
              </a:buClr>
              <a:buNone/>
              <a:defRPr/>
            </a:pPr>
            <a:r>
              <a:rPr lang="en-US" sz="2000" dirty="0" smtClean="0">
                <a:latin typeface="Times New Roman" pitchFamily="18" charset="0"/>
                <a:cs typeface="Times New Roman" pitchFamily="18" charset="0"/>
              </a:rPr>
              <a:t>A transistor can be operated in three different regions as </a:t>
            </a:r>
          </a:p>
          <a:p>
            <a:pPr marL="274320" indent="-274320" algn="just" eaLnBrk="1" fontAlgn="auto" hangingPunct="1">
              <a:lnSpc>
                <a:spcPct val="150000"/>
              </a:lnSpc>
              <a:spcAft>
                <a:spcPts val="0"/>
              </a:spcAft>
              <a:buClr>
                <a:schemeClr val="accent3"/>
              </a:buClr>
              <a:buFont typeface="Wingdings 2"/>
              <a:buNone/>
              <a:defRPr/>
            </a:pPr>
            <a:r>
              <a:rPr lang="en-US" sz="2000" dirty="0" smtClean="0">
                <a:latin typeface="Times New Roman" pitchFamily="18" charset="0"/>
                <a:cs typeface="Times New Roman" pitchFamily="18" charset="0"/>
              </a:rPr>
              <a:t>a)  </a:t>
            </a:r>
            <a:r>
              <a:rPr lang="en-US" sz="2000" dirty="0" smtClean="0">
                <a:solidFill>
                  <a:srgbClr val="92D050"/>
                </a:solidFill>
                <a:latin typeface="Times New Roman" pitchFamily="18" charset="0"/>
                <a:cs typeface="Times New Roman" pitchFamily="18" charset="0"/>
              </a:rPr>
              <a:t>Active region   </a:t>
            </a:r>
            <a:r>
              <a:rPr lang="en-US" sz="2000" dirty="0" smtClean="0">
                <a:latin typeface="Times New Roman" pitchFamily="18" charset="0"/>
                <a:cs typeface="Times New Roman" pitchFamily="18" charset="0"/>
              </a:rPr>
              <a:t>b) </a:t>
            </a:r>
            <a:r>
              <a:rPr lang="en-US" sz="2000" dirty="0" smtClean="0">
                <a:solidFill>
                  <a:srgbClr val="800080"/>
                </a:solidFill>
                <a:latin typeface="Times New Roman" pitchFamily="18" charset="0"/>
                <a:cs typeface="Times New Roman" pitchFamily="18" charset="0"/>
              </a:rPr>
              <a:t>Saturation region     </a:t>
            </a:r>
            <a:r>
              <a:rPr lang="en-US" sz="2000" dirty="0" smtClean="0">
                <a:latin typeface="Times New Roman" pitchFamily="18" charset="0"/>
                <a:cs typeface="Times New Roman" pitchFamily="18" charset="0"/>
              </a:rPr>
              <a:t>c) </a:t>
            </a:r>
            <a:r>
              <a:rPr lang="en-US" sz="2000" dirty="0" smtClean="0">
                <a:solidFill>
                  <a:srgbClr val="FF0000"/>
                </a:solidFill>
                <a:latin typeface="Times New Roman" pitchFamily="18" charset="0"/>
                <a:cs typeface="Times New Roman" pitchFamily="18" charset="0"/>
              </a:rPr>
              <a:t>Cut-off region</a:t>
            </a:r>
          </a:p>
          <a:p>
            <a:pPr marL="274320" indent="-274320" algn="just" eaLnBrk="1" fontAlgn="auto" hangingPunct="1">
              <a:lnSpc>
                <a:spcPct val="150000"/>
              </a:lnSpc>
              <a:spcAft>
                <a:spcPts val="0"/>
              </a:spcAft>
              <a:buClr>
                <a:schemeClr val="accent3"/>
              </a:buClr>
              <a:buFont typeface="Wingdings 2"/>
              <a:buNone/>
              <a:defRPr/>
            </a:pPr>
            <a:r>
              <a:rPr lang="en-US" sz="2000" b="1" u="sng" dirty="0" smtClean="0">
                <a:solidFill>
                  <a:srgbClr val="00B050"/>
                </a:solidFill>
                <a:latin typeface="Times New Roman" pitchFamily="18" charset="0"/>
                <a:cs typeface="Times New Roman" pitchFamily="18" charset="0"/>
              </a:rPr>
              <a:t>Active region</a:t>
            </a:r>
            <a:r>
              <a:rPr lang="en-US" sz="2000" b="1" u="sng"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transistor is said to be operated in active region when the emitter-base junction is forward biased and collector –base junction is reverse biased.</a:t>
            </a:r>
          </a:p>
          <a:p>
            <a:pPr marL="274320" indent="-274320" algn="just" eaLnBrk="1" fontAlgn="auto" hangingPunct="1">
              <a:lnSpc>
                <a:spcPct val="150000"/>
              </a:lnSpc>
              <a:spcAft>
                <a:spcPts val="0"/>
              </a:spcAft>
              <a:buClr>
                <a:schemeClr val="accent3"/>
              </a:buClr>
              <a:buFont typeface="Wingdings 2"/>
              <a:buChar char=""/>
              <a:defRPr/>
            </a:pPr>
            <a:r>
              <a:rPr lang="en-US" sz="2000" dirty="0" smtClean="0">
                <a:latin typeface="Times New Roman" pitchFamily="18" charset="0"/>
                <a:cs typeface="Times New Roman" pitchFamily="18" charset="0"/>
              </a:rPr>
              <a:t> The collector current is said to have two current components one is due to the forward biasing of EB junction and the other is due to reverse biasing of CB junction.</a:t>
            </a:r>
          </a:p>
          <a:p>
            <a:pPr marL="274320" indent="-274320" algn="just" eaLnBrk="1" fontAlgn="auto" hangingPunct="1">
              <a:lnSpc>
                <a:spcPct val="150000"/>
              </a:lnSpc>
              <a:spcBef>
                <a:spcPts val="0"/>
              </a:spcBef>
              <a:spcAft>
                <a:spcPts val="0"/>
              </a:spcAft>
              <a:buClr>
                <a:schemeClr val="accent3"/>
              </a:buClr>
              <a:buFont typeface="Wingdings 2"/>
              <a:buChar char=""/>
              <a:defRPr/>
            </a:pPr>
            <a:r>
              <a:rPr lang="en-US" sz="2000" dirty="0" smtClean="0">
                <a:latin typeface="Times New Roman" pitchFamily="18" charset="0"/>
                <a:cs typeface="Times New Roman" pitchFamily="18" charset="0"/>
              </a:rPr>
              <a:t>The collector current component due to the reverse biasing of the collector junction is called reverse saturation current (I</a:t>
            </a:r>
            <a:r>
              <a:rPr lang="en-US" sz="2000" baseline="-25000" dirty="0" smtClean="0">
                <a:latin typeface="Times New Roman" pitchFamily="18" charset="0"/>
                <a:cs typeface="Times New Roman" pitchFamily="18" charset="0"/>
              </a:rPr>
              <a:t>CO </a:t>
            </a:r>
            <a:r>
              <a:rPr lang="en-US" sz="2000" dirty="0" smtClean="0">
                <a:latin typeface="Times New Roman" pitchFamily="18" charset="0"/>
                <a:cs typeface="Times New Roman" pitchFamily="18" charset="0"/>
              </a:rPr>
              <a:t>or I</a:t>
            </a:r>
            <a:r>
              <a:rPr lang="en-US" sz="2000" baseline="-25000" dirty="0" smtClean="0">
                <a:latin typeface="Times New Roman" pitchFamily="18" charset="0"/>
                <a:cs typeface="Times New Roman" pitchFamily="18" charset="0"/>
              </a:rPr>
              <a:t>CBO</a:t>
            </a:r>
            <a:r>
              <a:rPr lang="en-US" sz="2000" dirty="0" smtClean="0">
                <a:latin typeface="Times New Roman" pitchFamily="18" charset="0"/>
                <a:cs typeface="Times New Roman" pitchFamily="18" charset="0"/>
              </a:rPr>
              <a:t>) and it is very small in magnitude.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457200" y="381000"/>
            <a:ext cx="8229600" cy="5943600"/>
          </a:xfrm>
        </p:spPr>
        <p:txBody>
          <a:bodyPr/>
          <a:lstStyle/>
          <a:p>
            <a:pPr algn="just" eaLnBrk="1" hangingPunct="1">
              <a:lnSpc>
                <a:spcPct val="150000"/>
              </a:lnSpc>
            </a:pPr>
            <a:r>
              <a:rPr lang="en-US" sz="2400" u="sng" dirty="0" smtClean="0">
                <a:solidFill>
                  <a:srgbClr val="00B050"/>
                </a:solidFill>
                <a:latin typeface="Times New Roman" pitchFamily="18" charset="0"/>
                <a:cs typeface="Times New Roman" pitchFamily="18" charset="0"/>
              </a:rPr>
              <a:t>Saturation Region:</a:t>
            </a:r>
          </a:p>
          <a:p>
            <a:pPr algn="just" eaLnBrk="1" hangingPunct="1">
              <a:lnSpc>
                <a:spcPct val="150000"/>
              </a:lnSpc>
            </a:pPr>
            <a:r>
              <a:rPr lang="en-US" sz="2400" dirty="0" smtClean="0">
                <a:latin typeface="Times New Roman" pitchFamily="18" charset="0"/>
                <a:cs typeface="Times New Roman" pitchFamily="18" charset="0"/>
              </a:rPr>
              <a:t>Transistor is said to be operated in saturation region when both EB junction and CB junction are forward biased as shown. When transistor is operated in saturation region I</a:t>
            </a:r>
            <a:r>
              <a:rPr lang="en-US" sz="2400" baseline="-250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increases rapidly for a very small change in V</a:t>
            </a:r>
            <a:r>
              <a:rPr lang="en-US" sz="2400" baseline="-25000" dirty="0" smtClean="0">
                <a:latin typeface="Times New Roman" pitchFamily="18" charset="0"/>
                <a:cs typeface="Times New Roman" pitchFamily="18" charset="0"/>
              </a:rPr>
              <a:t>C.</a:t>
            </a:r>
          </a:p>
          <a:p>
            <a:pPr algn="just" eaLnBrk="1" hangingPunct="1">
              <a:lnSpc>
                <a:spcPct val="150000"/>
              </a:lnSpc>
            </a:pPr>
            <a:r>
              <a:rPr lang="en-US" sz="2400" u="sng" dirty="0" smtClean="0">
                <a:solidFill>
                  <a:srgbClr val="C00000"/>
                </a:solidFill>
                <a:latin typeface="Times New Roman" pitchFamily="18" charset="0"/>
                <a:cs typeface="Times New Roman" pitchFamily="18" charset="0"/>
              </a:rPr>
              <a:t>Cut-off region:</a:t>
            </a:r>
          </a:p>
          <a:p>
            <a:pPr algn="just" eaLnBrk="1" hangingPunct="1">
              <a:lnSpc>
                <a:spcPct val="150000"/>
              </a:lnSpc>
            </a:pPr>
            <a:r>
              <a:rPr lang="en-US" sz="2400" dirty="0" smtClean="0">
                <a:latin typeface="Times New Roman" pitchFamily="18" charset="0"/>
                <a:cs typeface="Times New Roman" pitchFamily="18" charset="0"/>
              </a:rPr>
              <a:t>When both EB junction and CB junction are reverse biased, the transistor is said to be operated in cut-off region. In this region, the current in the transistor is very small and thus when a transistor in this region it is assumed to be in off state.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600" b="1" dirty="0" smtClean="0">
                <a:latin typeface="Times New Roman" pitchFamily="18" charset="0"/>
                <a:cs typeface="Times New Roman" pitchFamily="18" charset="0"/>
              </a:rPr>
              <a:t>2. Transistor Voltages and Currents</a:t>
            </a:r>
            <a:endParaRPr lang="en-US" sz="3600" b="1" dirty="0">
              <a:latin typeface="Times New Roman" pitchFamily="18" charset="0"/>
              <a:cs typeface="Times New Roman" pitchFamily="18" charset="0"/>
            </a:endParaRPr>
          </a:p>
        </p:txBody>
      </p:sp>
      <p:pic>
        <p:nvPicPr>
          <p:cNvPr id="52225" name="Picture 1"/>
          <p:cNvPicPr>
            <a:picLocks noGrp="1" noChangeAspect="1" noChangeArrowheads="1"/>
          </p:cNvPicPr>
          <p:nvPr>
            <p:ph idx="1"/>
          </p:nvPr>
        </p:nvPicPr>
        <p:blipFill>
          <a:blip r:embed="rId2"/>
          <a:srcRect/>
          <a:stretch>
            <a:fillRect/>
          </a:stretch>
        </p:blipFill>
        <p:spPr bwMode="auto">
          <a:xfrm>
            <a:off x="762000" y="1447800"/>
            <a:ext cx="7620000" cy="41679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lstStyle/>
          <a:p>
            <a:r>
              <a:rPr lang="en-US" sz="3200" b="1" dirty="0" smtClean="0">
                <a:latin typeface="Times New Roman" pitchFamily="18" charset="0"/>
                <a:cs typeface="Times New Roman" pitchFamily="18" charset="0"/>
              </a:rPr>
              <a:t>3. Amplification</a:t>
            </a:r>
            <a:endParaRPr lang="en-US" sz="3200" b="1" dirty="0">
              <a:latin typeface="Times New Roman" pitchFamily="18" charset="0"/>
              <a:cs typeface="Times New Roman" pitchFamily="18" charset="0"/>
            </a:endParaRPr>
          </a:p>
        </p:txBody>
      </p:sp>
      <p:pic>
        <p:nvPicPr>
          <p:cNvPr id="103426" name="Picture 2"/>
          <p:cNvPicPr>
            <a:picLocks noGrp="1" noChangeAspect="1" noChangeArrowheads="1"/>
          </p:cNvPicPr>
          <p:nvPr>
            <p:ph idx="1"/>
          </p:nvPr>
        </p:nvPicPr>
        <p:blipFill>
          <a:blip r:embed="rId2"/>
          <a:srcRect/>
          <a:stretch>
            <a:fillRect/>
          </a:stretch>
        </p:blipFill>
        <p:spPr bwMode="auto">
          <a:xfrm>
            <a:off x="2400300" y="4191000"/>
            <a:ext cx="4305300" cy="2438400"/>
          </a:xfrm>
          <a:prstGeom prst="rect">
            <a:avLst/>
          </a:prstGeom>
          <a:noFill/>
          <a:ln w="9525">
            <a:noFill/>
            <a:miter lim="800000"/>
            <a:headEnd/>
            <a:tailEnd/>
          </a:ln>
          <a:effectLst/>
        </p:spPr>
      </p:pic>
      <p:sp>
        <p:nvSpPr>
          <p:cNvPr id="7" name="Rectangle 3"/>
          <p:cNvSpPr txBox="1">
            <a:spLocks noChangeArrowheads="1"/>
          </p:cNvSpPr>
          <p:nvPr/>
        </p:nvSpPr>
        <p:spPr bwMode="auto">
          <a:xfrm>
            <a:off x="457200" y="1219200"/>
            <a:ext cx="81534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 transistor</a:t>
            </a:r>
            <a:r>
              <a:rPr kumimoji="0" lang="en-US" sz="2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raises the strength of a weak signal and thus acts as an amplifier.</a:t>
            </a:r>
          </a:p>
          <a:p>
            <a:pPr marL="342900" marR="0" lvl="0" indent="-342900" algn="just" defTabSz="914400" rtl="0" eaLnBrk="1" fontAlgn="base" latinLnBrk="0" hangingPunct="1">
              <a:lnSpc>
                <a:spcPct val="150000"/>
              </a:lnSpc>
              <a:spcBef>
                <a:spcPct val="20000"/>
              </a:spcBef>
              <a:spcAft>
                <a:spcPct val="0"/>
              </a:spcAft>
              <a:buClrTx/>
              <a:buSzTx/>
              <a:buFontTx/>
              <a:buChar char="•"/>
              <a:tabLst/>
              <a:defRPr/>
            </a:pPr>
            <a:r>
              <a:rPr lang="en-US" sz="2000" kern="0" baseline="0" dirty="0" smtClean="0">
                <a:latin typeface="Times New Roman" pitchFamily="18" charset="0"/>
                <a:cs typeface="Times New Roman" pitchFamily="18" charset="0"/>
              </a:rPr>
              <a:t>The</a:t>
            </a:r>
            <a:r>
              <a:rPr lang="en-US" sz="2000" kern="0" dirty="0" smtClean="0">
                <a:latin typeface="Times New Roman" pitchFamily="18" charset="0"/>
                <a:cs typeface="Times New Roman" pitchFamily="18" charset="0"/>
              </a:rPr>
              <a:t> weak signal is applied between emitter-base junction and output is taken across the load </a:t>
            </a:r>
            <a:r>
              <a:rPr lang="en-US" sz="2000" kern="0" dirty="0" err="1" smtClean="0">
                <a:latin typeface="Times New Roman" pitchFamily="18" charset="0"/>
                <a:cs typeface="Times New Roman" pitchFamily="18" charset="0"/>
              </a:rPr>
              <a:t>R</a:t>
            </a:r>
            <a:r>
              <a:rPr lang="en-US" sz="2000" kern="0" baseline="-25000" dirty="0" err="1" smtClean="0">
                <a:latin typeface="Times New Roman" pitchFamily="18" charset="0"/>
                <a:cs typeface="Times New Roman" pitchFamily="18" charset="0"/>
              </a:rPr>
              <a:t>c</a:t>
            </a:r>
            <a:r>
              <a:rPr lang="en-US" sz="2000" kern="0" baseline="-25000" dirty="0" smtClean="0">
                <a:latin typeface="Times New Roman" pitchFamily="18" charset="0"/>
                <a:cs typeface="Times New Roman" pitchFamily="18" charset="0"/>
              </a:rPr>
              <a:t> </a:t>
            </a:r>
            <a:r>
              <a:rPr lang="en-US" sz="2000" kern="0" dirty="0" smtClean="0">
                <a:latin typeface="Times New Roman" pitchFamily="18" charset="0"/>
                <a:cs typeface="Times New Roman" pitchFamily="18" charset="0"/>
              </a:rPr>
              <a:t> connected in the collector circuit.</a:t>
            </a:r>
          </a:p>
          <a:p>
            <a:pPr marL="342900" marR="0" lvl="0" indent="-342900" algn="just"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The input circuit should</a:t>
            </a:r>
            <a:r>
              <a:rPr kumimoji="0" lang="en-US" sz="2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always remain forward biased.  To do so, a dc voltage V</a:t>
            </a:r>
            <a:r>
              <a:rPr kumimoji="0" lang="en-US" sz="2000" b="0" i="0" u="none" strike="noStrike" kern="0" cap="none" spc="0" normalizeH="0" baseline="-25000" noProof="0" dirty="0" smtClean="0">
                <a:ln>
                  <a:noFill/>
                </a:ln>
                <a:solidFill>
                  <a:schemeClr val="tx1"/>
                </a:solidFill>
                <a:effectLst/>
                <a:uLnTx/>
                <a:uFillTx/>
                <a:latin typeface="Times New Roman" pitchFamily="18" charset="0"/>
                <a:ea typeface="+mn-ea"/>
                <a:cs typeface="Times New Roman" pitchFamily="18" charset="0"/>
              </a:rPr>
              <a:t>EE </a:t>
            </a:r>
            <a:r>
              <a:rPr kumimoji="0" lang="en-US" sz="2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is applied in the input circuit in addition to the signal.</a:t>
            </a:r>
            <a:endPar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200" b="1" dirty="0" smtClean="0">
                <a:latin typeface="Times New Roman" pitchFamily="18" charset="0"/>
                <a:cs typeface="Times New Roman" pitchFamily="18" charset="0"/>
              </a:rPr>
              <a:t>Amplification</a:t>
            </a:r>
            <a:endParaRPr lang="en-US" sz="3200" dirty="0">
              <a:latin typeface="Times New Roman" pitchFamily="18" charset="0"/>
              <a:cs typeface="Times New Roman" pitchFamily="18" charset="0"/>
            </a:endParaRPr>
          </a:p>
        </p:txBody>
      </p:sp>
      <p:sp>
        <p:nvSpPr>
          <p:cNvPr id="6" name="Rectangle 3"/>
          <p:cNvSpPr txBox="1">
            <a:spLocks noChangeArrowheads="1"/>
          </p:cNvSpPr>
          <p:nvPr/>
        </p:nvSpPr>
        <p:spPr bwMode="auto">
          <a:xfrm>
            <a:off x="381000" y="1143000"/>
            <a:ext cx="8458200" cy="48767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This dc voltage is known as bias voltage and its magnitude is such that it always keeps the input circuit forward biased regardless of the polarity of the signal.</a:t>
            </a:r>
          </a:p>
          <a:p>
            <a:pPr marL="342900" marR="0" lvl="0" indent="-342900" algn="just" defTabSz="914400" rtl="0" eaLnBrk="1" fontAlgn="base" latinLnBrk="0" hangingPunct="1">
              <a:lnSpc>
                <a:spcPct val="150000"/>
              </a:lnSpc>
              <a:spcBef>
                <a:spcPct val="20000"/>
              </a:spcBef>
              <a:spcAft>
                <a:spcPct val="0"/>
              </a:spcAft>
              <a:buClrTx/>
              <a:buSzTx/>
              <a:buFontTx/>
              <a:buChar char="•"/>
              <a:tabLst/>
              <a:defRPr/>
            </a:pPr>
            <a:r>
              <a:rPr lang="en-US" sz="2000" kern="0" dirty="0" smtClean="0">
                <a:latin typeface="Times New Roman" pitchFamily="18" charset="0"/>
                <a:cs typeface="Times New Roman" pitchFamily="18" charset="0"/>
              </a:rPr>
              <a:t>As the input circuit has low resistance, therefore, a small change in signal voltage causes and appreciable change in I</a:t>
            </a:r>
            <a:r>
              <a:rPr lang="en-US" sz="2000" kern="0" baseline="-25000" dirty="0" smtClean="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 This causes almost the same change in I</a:t>
            </a:r>
            <a:r>
              <a:rPr lang="en-US" sz="2000" kern="0" baseline="-25000" dirty="0" smtClean="0">
                <a:latin typeface="Times New Roman" pitchFamily="18" charset="0"/>
                <a:cs typeface="Times New Roman" pitchFamily="18" charset="0"/>
              </a:rPr>
              <a:t>C </a:t>
            </a:r>
            <a:r>
              <a:rPr lang="en-US" sz="2000" kern="0" dirty="0" smtClean="0">
                <a:latin typeface="Times New Roman" pitchFamily="18" charset="0"/>
                <a:cs typeface="Times New Roman" pitchFamily="18" charset="0"/>
              </a:rPr>
              <a:t> due to transistor action. The collector current flowing through a high load resistance R</a:t>
            </a:r>
            <a:r>
              <a:rPr lang="en-US" sz="2000" kern="0" baseline="-25000" dirty="0" smtClean="0">
                <a:latin typeface="Times New Roman" pitchFamily="18" charset="0"/>
                <a:cs typeface="Times New Roman" pitchFamily="18" charset="0"/>
              </a:rPr>
              <a:t>C </a:t>
            </a:r>
            <a:r>
              <a:rPr lang="en-US" sz="2000" kern="0" dirty="0" smtClean="0">
                <a:latin typeface="Times New Roman" pitchFamily="18" charset="0"/>
                <a:cs typeface="Times New Roman" pitchFamily="18" charset="0"/>
              </a:rPr>
              <a:t> produces a large voltage across it.  Thus a weak signal applied in the input circuit appears in the amplified form in the collector circuit. </a:t>
            </a:r>
          </a:p>
          <a:p>
            <a:pPr marL="342900" marR="0" lvl="0" indent="-342900" algn="just"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In this way the transistor</a:t>
            </a:r>
            <a:r>
              <a:rPr kumimoji="0" lang="en-US" sz="2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acts as an amplifier.</a:t>
            </a:r>
            <a:endPar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533400" y="2514600"/>
            <a:ext cx="8229600" cy="838200"/>
          </a:xfrm>
        </p:spPr>
        <p:txBody>
          <a:bodyPr/>
          <a:lstStyle/>
          <a:p>
            <a:pPr algn="ctr" eaLnBrk="1" hangingPunct="1">
              <a:buFont typeface="Wingdings" pitchFamily="2" charset="2"/>
              <a:buNone/>
            </a:pPr>
            <a:r>
              <a:rPr lang="en-US" b="1" dirty="0" smtClean="0">
                <a:latin typeface="Times New Roman" pitchFamily="18" charset="0"/>
                <a:cs typeface="Times New Roman" pitchFamily="18" charset="0"/>
              </a:rPr>
              <a:t>4. COMMON BASE CHARACTERISTICS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b="1" dirty="0" smtClean="0">
                <a:latin typeface="Times New Roman" pitchFamily="18" charset="0"/>
                <a:cs typeface="Times New Roman" pitchFamily="18" charset="0"/>
              </a:rPr>
              <a:t>Common base characteristics</a:t>
            </a:r>
          </a:p>
        </p:txBody>
      </p:sp>
      <p:sp>
        <p:nvSpPr>
          <p:cNvPr id="23555" name="Rectangle 3"/>
          <p:cNvSpPr>
            <a:spLocks noGrp="1" noChangeArrowheads="1"/>
          </p:cNvSpPr>
          <p:nvPr>
            <p:ph idx="1"/>
          </p:nvPr>
        </p:nvSpPr>
        <p:spPr/>
        <p:txBody>
          <a:bodyPr/>
          <a:lstStyle/>
          <a:p>
            <a:pPr algn="just" eaLnBrk="1" hangingPunct="1">
              <a:lnSpc>
                <a:spcPct val="150000"/>
              </a:lnSpc>
            </a:pPr>
            <a:r>
              <a:rPr lang="en-US" sz="2400" dirty="0" smtClean="0">
                <a:latin typeface="Times New Roman" pitchFamily="18" charset="0"/>
                <a:cs typeface="Times New Roman" pitchFamily="18" charset="0"/>
              </a:rPr>
              <a:t>A </a:t>
            </a:r>
            <a:r>
              <a:rPr lang="en-US" sz="2400" b="1" dirty="0" err="1" smtClean="0">
                <a:latin typeface="Times New Roman" pitchFamily="18" charset="0"/>
                <a:cs typeface="Times New Roman" pitchFamily="18" charset="0"/>
              </a:rPr>
              <a:t>pnp</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transistor  with its base terminal common to both the input (emitter-base) terminal and the output (collector-base) terminal.</a:t>
            </a:r>
          </a:p>
          <a:p>
            <a:pPr algn="just" eaLnBrk="1" hangingPunct="1">
              <a:lnSpc>
                <a:spcPct val="150000"/>
              </a:lnSpc>
            </a:pPr>
            <a:r>
              <a:rPr lang="en-US" sz="2400" dirty="0" smtClean="0">
                <a:latin typeface="Times New Roman" pitchFamily="18" charset="0"/>
                <a:cs typeface="Times New Roman" pitchFamily="18" charset="0"/>
              </a:rPr>
              <a:t>The transistor is said to be connected in common-base configuration.</a:t>
            </a:r>
          </a:p>
          <a:p>
            <a:pPr algn="just" eaLnBrk="1" hangingPunct="1">
              <a:lnSpc>
                <a:spcPct val="150000"/>
              </a:lnSpc>
            </a:pPr>
            <a:r>
              <a:rPr lang="en-US" sz="2400" dirty="0" smtClean="0">
                <a:latin typeface="Times New Roman" pitchFamily="18" charset="0"/>
                <a:cs typeface="Times New Roman" pitchFamily="18" charset="0"/>
              </a:rPr>
              <a:t>Voltmeters and ammeters are used to measure the  input and output voltages and currents.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Grp="1" noChangeAspect="1" noChangeArrowheads="1"/>
          </p:cNvPicPr>
          <p:nvPr>
            <p:ph idx="1"/>
          </p:nvPr>
        </p:nvPicPr>
        <p:blipFill>
          <a:blip r:embed="rId3"/>
          <a:srcRect/>
          <a:stretch>
            <a:fillRect/>
          </a:stretch>
        </p:blipFill>
        <p:spPr>
          <a:xfrm>
            <a:off x="457200" y="762000"/>
            <a:ext cx="8229600" cy="45720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sz="3600" b="1" dirty="0" smtClean="0">
                <a:latin typeface="Times New Roman" pitchFamily="18" charset="0"/>
                <a:cs typeface="Times New Roman" pitchFamily="18" charset="0"/>
              </a:rPr>
              <a:t>Contents: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lnSpcReduction="10000"/>
          </a:bodyPr>
          <a:lstStyle/>
          <a:p>
            <a:pPr>
              <a:lnSpc>
                <a:spcPct val="150000"/>
              </a:lnSpc>
              <a:buNone/>
            </a:pPr>
            <a:r>
              <a:rPr lang="en-US" sz="2400" b="1" u="sng" dirty="0" smtClean="0">
                <a:latin typeface="Times New Roman" pitchFamily="18" charset="0"/>
                <a:cs typeface="Times New Roman" pitchFamily="18" charset="0"/>
              </a:rPr>
              <a:t>Transistors: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Bipolar Junction Transistor</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Transistor Voltages and Currents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Amplification</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Common Base Characteristics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Common Emitter Characteristics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Common Collector Characteristics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DC Load Line and Bias Point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81000"/>
            <a:ext cx="8229600" cy="762000"/>
          </a:xfrm>
        </p:spPr>
        <p:txBody>
          <a:bodyPr>
            <a:normAutofit/>
          </a:bodyPr>
          <a:lstStyle/>
          <a:p>
            <a:pPr eaLnBrk="1" fontAlgn="auto" hangingPunct="1">
              <a:spcAft>
                <a:spcPts val="0"/>
              </a:spcAft>
              <a:defRPr/>
            </a:pPr>
            <a:r>
              <a:rPr lang="en-US" sz="3200" b="1" dirty="0" smtClean="0">
                <a:latin typeface="Times New Roman" pitchFamily="18" charset="0"/>
                <a:cs typeface="Times New Roman" pitchFamily="18" charset="0"/>
              </a:rPr>
              <a:t>Common-Base Input </a:t>
            </a:r>
            <a:r>
              <a:rPr lang="en-US" sz="3200" b="1" dirty="0">
                <a:latin typeface="Times New Roman" pitchFamily="18" charset="0"/>
                <a:cs typeface="Times New Roman" pitchFamily="18" charset="0"/>
              </a:rPr>
              <a:t>characteristics</a:t>
            </a:r>
          </a:p>
        </p:txBody>
      </p:sp>
      <p:sp>
        <p:nvSpPr>
          <p:cNvPr id="25603" name="Rectangle 3"/>
          <p:cNvSpPr>
            <a:spLocks noGrp="1" noChangeArrowheads="1"/>
          </p:cNvSpPr>
          <p:nvPr>
            <p:ph idx="1"/>
          </p:nvPr>
        </p:nvSpPr>
        <p:spPr>
          <a:xfrm>
            <a:off x="381000" y="1295400"/>
            <a:ext cx="8229600" cy="4953000"/>
          </a:xfrm>
        </p:spPr>
        <p:txBody>
          <a:bodyPr/>
          <a:lstStyle/>
          <a:p>
            <a:pPr algn="just" eaLnBrk="1" hangingPunct="1">
              <a:lnSpc>
                <a:spcPct val="150000"/>
              </a:lnSpc>
            </a:pPr>
            <a:r>
              <a:rPr lang="en-US" sz="2400" dirty="0" smtClean="0">
                <a:latin typeface="Times New Roman" pitchFamily="18" charset="0"/>
                <a:cs typeface="Times New Roman" pitchFamily="18" charset="0"/>
              </a:rPr>
              <a:t>To investigate the input characteristics, the output voltage (V</a:t>
            </a:r>
            <a:r>
              <a:rPr lang="en-US" sz="2400" baseline="-25000" dirty="0" smtClean="0">
                <a:latin typeface="Times New Roman" pitchFamily="18" charset="0"/>
                <a:cs typeface="Times New Roman" pitchFamily="18" charset="0"/>
              </a:rPr>
              <a:t>CB</a:t>
            </a:r>
            <a:r>
              <a:rPr lang="en-US" sz="2400" dirty="0" smtClean="0">
                <a:latin typeface="Times New Roman" pitchFamily="18" charset="0"/>
                <a:cs typeface="Times New Roman" pitchFamily="18" charset="0"/>
              </a:rPr>
              <a:t>) is kept constant, and the input voltage (V</a:t>
            </a:r>
            <a:r>
              <a:rPr lang="en-US" sz="2400" baseline="-25000" dirty="0" smtClean="0">
                <a:latin typeface="Times New Roman" pitchFamily="18" charset="0"/>
                <a:cs typeface="Times New Roman" pitchFamily="18" charset="0"/>
              </a:rPr>
              <a:t>EB</a:t>
            </a:r>
            <a:r>
              <a:rPr lang="en-US" sz="2400" dirty="0" smtClean="0">
                <a:latin typeface="Times New Roman" pitchFamily="18" charset="0"/>
                <a:cs typeface="Times New Roman" pitchFamily="18" charset="0"/>
              </a:rPr>
              <a:t>) is set at several convenient levels.</a:t>
            </a:r>
          </a:p>
          <a:p>
            <a:pPr algn="just" eaLnBrk="1" hangingPunct="1">
              <a:lnSpc>
                <a:spcPct val="150000"/>
              </a:lnSpc>
            </a:pPr>
            <a:r>
              <a:rPr lang="en-US" sz="2400" dirty="0" smtClean="0">
                <a:latin typeface="Times New Roman" pitchFamily="18" charset="0"/>
                <a:cs typeface="Times New Roman" pitchFamily="18" charset="0"/>
              </a:rPr>
              <a:t> At each input voltage, the corresponding input current (I</a:t>
            </a:r>
            <a:r>
              <a:rPr lang="en-US" sz="2400" baseline="-25000"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is recorded.</a:t>
            </a:r>
          </a:p>
          <a:p>
            <a:pPr algn="just" eaLnBrk="1" hangingPunct="1">
              <a:lnSpc>
                <a:spcPct val="150000"/>
              </a:lnSpc>
            </a:pPr>
            <a:r>
              <a:rPr lang="en-US" sz="2400" dirty="0" smtClean="0">
                <a:latin typeface="Times New Roman" pitchFamily="18" charset="0"/>
                <a:cs typeface="Times New Roman" pitchFamily="18" charset="0"/>
              </a:rPr>
              <a:t>The I</a:t>
            </a:r>
            <a:r>
              <a:rPr lang="en-US" sz="2400" baseline="-25000"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and V</a:t>
            </a:r>
            <a:r>
              <a:rPr lang="en-US" sz="2400" baseline="-25000" dirty="0" smtClean="0">
                <a:latin typeface="Times New Roman" pitchFamily="18" charset="0"/>
                <a:cs typeface="Times New Roman" pitchFamily="18" charset="0"/>
              </a:rPr>
              <a:t>EB</a:t>
            </a:r>
            <a:r>
              <a:rPr lang="en-US" sz="2400" dirty="0" smtClean="0">
                <a:latin typeface="Times New Roman" pitchFamily="18" charset="0"/>
                <a:cs typeface="Times New Roman" pitchFamily="18" charset="0"/>
              </a:rPr>
              <a:t> levels are then plotted to give the common-base input Characteristics.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600" b="1" dirty="0" smtClean="0">
                <a:latin typeface="Times New Roman" pitchFamily="18" charset="0"/>
                <a:cs typeface="Times New Roman" pitchFamily="18" charset="0"/>
              </a:rPr>
              <a:t>Input  Characteristics</a:t>
            </a:r>
          </a:p>
        </p:txBody>
      </p:sp>
      <p:pic>
        <p:nvPicPr>
          <p:cNvPr id="26627" name="Picture 4"/>
          <p:cNvPicPr>
            <a:picLocks noGrp="1" noChangeAspect="1" noChangeArrowheads="1"/>
          </p:cNvPicPr>
          <p:nvPr>
            <p:ph idx="1"/>
          </p:nvPr>
        </p:nvPicPr>
        <p:blipFill>
          <a:blip r:embed="rId3"/>
          <a:stretch>
            <a:fillRect/>
          </a:stretch>
        </p:blipFill>
        <p:spPr>
          <a:xfrm>
            <a:off x="1160210" y="1935163"/>
            <a:ext cx="6823579" cy="4389437"/>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274638"/>
            <a:ext cx="8458200" cy="1143000"/>
          </a:xfrm>
        </p:spPr>
        <p:txBody>
          <a:bodyPr/>
          <a:lstStyle/>
          <a:p>
            <a:pPr eaLnBrk="1" hangingPunct="1"/>
            <a:r>
              <a:rPr lang="en-US" sz="3200" b="1" dirty="0" smtClean="0">
                <a:latin typeface="Times New Roman" pitchFamily="18" charset="0"/>
                <a:cs typeface="Times New Roman" pitchFamily="18" charset="0"/>
              </a:rPr>
              <a:t>Common base Output characteristics</a:t>
            </a:r>
          </a:p>
        </p:txBody>
      </p:sp>
      <p:sp>
        <p:nvSpPr>
          <p:cNvPr id="27651" name="Rectangle 3"/>
          <p:cNvSpPr>
            <a:spLocks noGrp="1" noChangeArrowheads="1"/>
          </p:cNvSpPr>
          <p:nvPr>
            <p:ph idx="1"/>
          </p:nvPr>
        </p:nvSpPr>
        <p:spPr>
          <a:xfrm>
            <a:off x="381000" y="1295400"/>
            <a:ext cx="8229600" cy="4191000"/>
          </a:xfrm>
        </p:spPr>
        <p:txBody>
          <a:bodyPr/>
          <a:lstStyle/>
          <a:p>
            <a:pPr algn="just" eaLnBrk="1" hangingPunct="1">
              <a:lnSpc>
                <a:spcPct val="150000"/>
              </a:lnSpc>
            </a:pPr>
            <a:r>
              <a:rPr lang="en-US" sz="2400" dirty="0" smtClean="0">
                <a:latin typeface="Times New Roman" pitchFamily="18" charset="0"/>
                <a:cs typeface="Times New Roman" pitchFamily="18" charset="0"/>
              </a:rPr>
              <a:t>To investigate output characteristics, the input current (I</a:t>
            </a:r>
            <a:r>
              <a:rPr lang="en-US" sz="2400" baseline="-25000"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is kept constant, and V</a:t>
            </a:r>
            <a:r>
              <a:rPr lang="en-US" sz="2400" baseline="-25000" dirty="0" smtClean="0">
                <a:latin typeface="Times New Roman" pitchFamily="18" charset="0"/>
                <a:cs typeface="Times New Roman" pitchFamily="18" charset="0"/>
              </a:rPr>
              <a:t>CB</a:t>
            </a:r>
            <a:r>
              <a:rPr lang="en-US" sz="2400" dirty="0" smtClean="0">
                <a:latin typeface="Times New Roman" pitchFamily="18" charset="0"/>
                <a:cs typeface="Times New Roman" pitchFamily="18" charset="0"/>
              </a:rPr>
              <a:t> is adjusted in convenient steps, and the corresponding values of I</a:t>
            </a:r>
            <a:r>
              <a:rPr lang="en-US" sz="2400" baseline="-250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are recorded.</a:t>
            </a:r>
          </a:p>
          <a:p>
            <a:pPr algn="just" eaLnBrk="1" hangingPunct="1">
              <a:lnSpc>
                <a:spcPct val="150000"/>
              </a:lnSpc>
            </a:pPr>
            <a:r>
              <a:rPr lang="en-US" sz="2400" dirty="0" smtClean="0">
                <a:latin typeface="Times New Roman" pitchFamily="18" charset="0"/>
                <a:cs typeface="Times New Roman" pitchFamily="18" charset="0"/>
              </a:rPr>
              <a:t>The corresponding I</a:t>
            </a:r>
            <a:r>
              <a:rPr lang="en-US" sz="2400" baseline="-250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and V</a:t>
            </a:r>
            <a:r>
              <a:rPr lang="en-US" sz="2400" baseline="-25000" dirty="0" smtClean="0">
                <a:latin typeface="Times New Roman" pitchFamily="18" charset="0"/>
                <a:cs typeface="Times New Roman" pitchFamily="18" charset="0"/>
              </a:rPr>
              <a:t>CB</a:t>
            </a:r>
            <a:r>
              <a:rPr lang="en-US" sz="2400" dirty="0" smtClean="0">
                <a:latin typeface="Times New Roman" pitchFamily="18" charset="0"/>
                <a:cs typeface="Times New Roman" pitchFamily="18" charset="0"/>
              </a:rPr>
              <a:t> levels obtained when I</a:t>
            </a:r>
            <a:r>
              <a:rPr lang="en-US" sz="2400" baseline="-25000"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 was held constant at 1 m A are potted, and the resultant characteristic is identified  as I</a:t>
            </a:r>
            <a:r>
              <a:rPr lang="en-US" sz="2400" baseline="-25000" dirty="0" smtClean="0">
                <a:latin typeface="Times New Roman" pitchFamily="18" charset="0"/>
                <a:cs typeface="Times New Roman" pitchFamily="18" charset="0"/>
              </a:rPr>
              <a:t>E </a:t>
            </a:r>
            <a:r>
              <a:rPr lang="en-US" sz="2400" dirty="0" smtClean="0">
                <a:latin typeface="Times New Roman" pitchFamily="18" charset="0"/>
                <a:cs typeface="Times New Roman" pitchFamily="18" charset="0"/>
              </a:rPr>
              <a:t>=1mA. Similarly other characteristics are potted for I</a:t>
            </a:r>
            <a:r>
              <a:rPr lang="en-US" sz="2400" baseline="-25000" dirty="0" smtClean="0">
                <a:latin typeface="Times New Roman" pitchFamily="18" charset="0"/>
                <a:cs typeface="Times New Roman" pitchFamily="18" charset="0"/>
              </a:rPr>
              <a:t>E  </a:t>
            </a:r>
            <a:r>
              <a:rPr lang="en-US" sz="2400" dirty="0" smtClean="0">
                <a:latin typeface="Times New Roman" pitchFamily="18" charset="0"/>
                <a:cs typeface="Times New Roman" pitchFamily="18" charset="0"/>
              </a:rPr>
              <a:t>equal to 2mA, 3mA, and so 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b="1" dirty="0" smtClean="0">
                <a:latin typeface="Times New Roman" pitchFamily="18" charset="0"/>
                <a:cs typeface="Times New Roman" pitchFamily="18" charset="0"/>
              </a:rPr>
              <a:t>Output Characteristics</a:t>
            </a:r>
          </a:p>
        </p:txBody>
      </p:sp>
      <p:pic>
        <p:nvPicPr>
          <p:cNvPr id="29699" name="Picture 7"/>
          <p:cNvPicPr>
            <a:picLocks noGrp="1" noChangeAspect="1" noChangeArrowheads="1"/>
          </p:cNvPicPr>
          <p:nvPr>
            <p:ph idx="1"/>
          </p:nvPr>
        </p:nvPicPr>
        <p:blipFill>
          <a:blip r:embed="rId3"/>
          <a:stretch>
            <a:fillRect/>
          </a:stretch>
        </p:blipFill>
        <p:spPr>
          <a:xfrm>
            <a:off x="1018980" y="1935163"/>
            <a:ext cx="7106039" cy="4389437"/>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2438400"/>
            <a:ext cx="8229600" cy="762000"/>
          </a:xfrm>
        </p:spPr>
        <p:txBody>
          <a:bodyPr/>
          <a:lstStyle/>
          <a:p>
            <a:pPr algn="ctr" eaLnBrk="1" hangingPunct="1">
              <a:buFont typeface="Wingdings" pitchFamily="2" charset="2"/>
              <a:buNone/>
            </a:pPr>
            <a:r>
              <a:rPr lang="en-US" sz="2800" b="1" dirty="0" smtClean="0">
                <a:latin typeface="Times New Roman" pitchFamily="18" charset="0"/>
                <a:cs typeface="Times New Roman" pitchFamily="18" charset="0"/>
              </a:rPr>
              <a:t>5. COMMON EMITTER CHARACTERISTICS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6200"/>
            <a:ext cx="8229600" cy="1143000"/>
          </a:xfrm>
        </p:spPr>
        <p:txBody>
          <a:bodyPr/>
          <a:lstStyle/>
          <a:p>
            <a:pPr eaLnBrk="1" hangingPunct="1"/>
            <a:r>
              <a:rPr lang="en-US" sz="2800" b="1" dirty="0" smtClean="0">
                <a:latin typeface="Times New Roman" pitchFamily="18" charset="0"/>
                <a:cs typeface="Times New Roman" pitchFamily="18" charset="0"/>
              </a:rPr>
              <a:t>COMMON-EMITTER CHARACTERISTCS</a:t>
            </a:r>
          </a:p>
        </p:txBody>
      </p:sp>
      <p:sp>
        <p:nvSpPr>
          <p:cNvPr id="31747" name="Rectangle 3"/>
          <p:cNvSpPr>
            <a:spLocks noGrp="1" noChangeArrowheads="1"/>
          </p:cNvSpPr>
          <p:nvPr>
            <p:ph idx="1"/>
          </p:nvPr>
        </p:nvSpPr>
        <p:spPr>
          <a:xfrm>
            <a:off x="457200" y="1143000"/>
            <a:ext cx="8229600" cy="5029200"/>
          </a:xfrm>
        </p:spPr>
        <p:txBody>
          <a:bodyPr/>
          <a:lstStyle/>
          <a:p>
            <a:pPr algn="just" eaLnBrk="1" hangingPunct="1">
              <a:lnSpc>
                <a:spcPct val="150000"/>
              </a:lnSpc>
            </a:pPr>
            <a:r>
              <a:rPr lang="en-US" sz="2800" dirty="0" smtClean="0">
                <a:latin typeface="Times New Roman" pitchFamily="18" charset="0"/>
                <a:cs typeface="Times New Roman" pitchFamily="18" charset="0"/>
              </a:rPr>
              <a:t>A </a:t>
            </a:r>
            <a:r>
              <a:rPr lang="en-US" sz="2800" b="1" dirty="0" err="1" smtClean="0">
                <a:latin typeface="Times New Roman" pitchFamily="18" charset="0"/>
                <a:cs typeface="Times New Roman" pitchFamily="18" charset="0"/>
              </a:rPr>
              <a:t>pnp</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transistor  with its Emitter terminal common to both the input (base-emitter) terminal and the output (collector-emitter) terminal.</a:t>
            </a:r>
          </a:p>
          <a:p>
            <a:pPr algn="just" eaLnBrk="1" hangingPunct="1">
              <a:lnSpc>
                <a:spcPct val="150000"/>
              </a:lnSpc>
            </a:pPr>
            <a:r>
              <a:rPr lang="en-US" sz="2800" dirty="0" smtClean="0">
                <a:latin typeface="Times New Roman" pitchFamily="18" charset="0"/>
                <a:cs typeface="Times New Roman" pitchFamily="18" charset="0"/>
              </a:rPr>
              <a:t>The transistor is said to be connected in common-emitter configuration.</a:t>
            </a:r>
          </a:p>
          <a:p>
            <a:pPr algn="just" eaLnBrk="1" hangingPunct="1">
              <a:lnSpc>
                <a:spcPct val="150000"/>
              </a:lnSpc>
            </a:pPr>
            <a:r>
              <a:rPr lang="en-US" sz="2800" dirty="0" smtClean="0">
                <a:latin typeface="Times New Roman" pitchFamily="18" charset="0"/>
                <a:cs typeface="Times New Roman" pitchFamily="18" charset="0"/>
              </a:rPr>
              <a:t>Voltmeters and ammeters are used to measure the  input and output voltages and currents.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Grp="1" noChangeAspect="1" noChangeArrowheads="1"/>
          </p:cNvPicPr>
          <p:nvPr>
            <p:ph type="body" idx="4294967295"/>
          </p:nvPr>
        </p:nvPicPr>
        <p:blipFill>
          <a:blip r:embed="rId3"/>
          <a:srcRect/>
          <a:stretch>
            <a:fillRect/>
          </a:stretch>
        </p:blipFill>
        <p:spPr>
          <a:xfrm>
            <a:off x="701675" y="914400"/>
            <a:ext cx="7832725" cy="4530725"/>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28600"/>
            <a:ext cx="8229600" cy="1143000"/>
          </a:xfrm>
        </p:spPr>
        <p:txBody>
          <a:bodyPr>
            <a:normAutofit/>
          </a:bodyPr>
          <a:lstStyle/>
          <a:p>
            <a:pPr eaLnBrk="1" fontAlgn="auto" hangingPunct="1">
              <a:spcAft>
                <a:spcPts val="0"/>
              </a:spcAft>
              <a:defRPr/>
            </a:pPr>
            <a:r>
              <a:rPr lang="en-US" sz="2800" b="1" dirty="0" smtClean="0">
                <a:latin typeface="Times New Roman" pitchFamily="18" charset="0"/>
                <a:cs typeface="Times New Roman" pitchFamily="18" charset="0"/>
              </a:rPr>
              <a:t>Common-Emitter Input </a:t>
            </a:r>
            <a:r>
              <a:rPr lang="en-US" sz="2800" b="1" dirty="0">
                <a:latin typeface="Times New Roman" pitchFamily="18" charset="0"/>
                <a:cs typeface="Times New Roman" pitchFamily="18" charset="0"/>
              </a:rPr>
              <a:t>Characteristics</a:t>
            </a:r>
          </a:p>
        </p:txBody>
      </p:sp>
      <p:sp>
        <p:nvSpPr>
          <p:cNvPr id="33795" name="Rectangle 3"/>
          <p:cNvSpPr>
            <a:spLocks noGrp="1" noChangeArrowheads="1"/>
          </p:cNvSpPr>
          <p:nvPr>
            <p:ph idx="1"/>
          </p:nvPr>
        </p:nvSpPr>
        <p:spPr>
          <a:xfrm>
            <a:off x="457200" y="1447800"/>
            <a:ext cx="8229600" cy="4525963"/>
          </a:xfrm>
        </p:spPr>
        <p:txBody>
          <a:bodyPr/>
          <a:lstStyle/>
          <a:p>
            <a:pPr algn="just" eaLnBrk="1" hangingPunct="1">
              <a:lnSpc>
                <a:spcPct val="150000"/>
              </a:lnSpc>
            </a:pPr>
            <a:r>
              <a:rPr lang="en-US" sz="2400" dirty="0" smtClean="0">
                <a:latin typeface="Times New Roman" pitchFamily="18" charset="0"/>
                <a:cs typeface="Times New Roman" pitchFamily="18" charset="0"/>
              </a:rPr>
              <a:t>To investigate the input characteristics, the output voltage (V</a:t>
            </a:r>
            <a:r>
              <a:rPr lang="en-US" sz="2400" baseline="-25000" dirty="0" smtClean="0">
                <a:latin typeface="Times New Roman" pitchFamily="18" charset="0"/>
                <a:cs typeface="Times New Roman" pitchFamily="18" charset="0"/>
              </a:rPr>
              <a:t>CE</a:t>
            </a:r>
            <a:r>
              <a:rPr lang="en-US" sz="2400" dirty="0" smtClean="0">
                <a:latin typeface="Times New Roman" pitchFamily="18" charset="0"/>
                <a:cs typeface="Times New Roman" pitchFamily="18" charset="0"/>
              </a:rPr>
              <a:t>) is kept constant, and the input voltage (V</a:t>
            </a:r>
            <a:r>
              <a:rPr lang="en-US" sz="2400" baseline="-25000" dirty="0" smtClean="0">
                <a:latin typeface="Times New Roman" pitchFamily="18" charset="0"/>
                <a:cs typeface="Times New Roman" pitchFamily="18" charset="0"/>
              </a:rPr>
              <a:t>BE</a:t>
            </a:r>
            <a:r>
              <a:rPr lang="en-US" sz="2400" dirty="0" smtClean="0">
                <a:latin typeface="Times New Roman" pitchFamily="18" charset="0"/>
                <a:cs typeface="Times New Roman" pitchFamily="18" charset="0"/>
              </a:rPr>
              <a:t>) is set at several convenient levels.</a:t>
            </a:r>
          </a:p>
          <a:p>
            <a:pPr algn="just" eaLnBrk="1" hangingPunct="1">
              <a:lnSpc>
                <a:spcPct val="150000"/>
              </a:lnSpc>
            </a:pPr>
            <a:r>
              <a:rPr lang="en-US" sz="2400" dirty="0" smtClean="0">
                <a:latin typeface="Times New Roman" pitchFamily="18" charset="0"/>
                <a:cs typeface="Times New Roman" pitchFamily="18" charset="0"/>
              </a:rPr>
              <a:t> At each input voltage, the corresponding input current (I</a:t>
            </a:r>
            <a:r>
              <a:rPr lang="en-US" sz="2400" baseline="-25000"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is recorded.</a:t>
            </a:r>
          </a:p>
          <a:p>
            <a:pPr algn="just" eaLnBrk="1" hangingPunct="1">
              <a:lnSpc>
                <a:spcPct val="150000"/>
              </a:lnSpc>
            </a:pPr>
            <a:r>
              <a:rPr lang="en-US" sz="2400" dirty="0" smtClean="0">
                <a:latin typeface="Times New Roman" pitchFamily="18" charset="0"/>
                <a:cs typeface="Times New Roman" pitchFamily="18" charset="0"/>
              </a:rPr>
              <a:t>The I</a:t>
            </a:r>
            <a:r>
              <a:rPr lang="en-US" sz="2400" baseline="-25000"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and V</a:t>
            </a:r>
            <a:r>
              <a:rPr lang="en-US" sz="2400" baseline="-25000" dirty="0" smtClean="0">
                <a:latin typeface="Times New Roman" pitchFamily="18" charset="0"/>
                <a:cs typeface="Times New Roman" pitchFamily="18" charset="0"/>
              </a:rPr>
              <a:t>BE</a:t>
            </a:r>
            <a:r>
              <a:rPr lang="en-US" sz="2400" dirty="0" smtClean="0">
                <a:latin typeface="Times New Roman" pitchFamily="18" charset="0"/>
                <a:cs typeface="Times New Roman" pitchFamily="18" charset="0"/>
              </a:rPr>
              <a:t> levels are then plotted to give the common-emitter input Characteristics.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p:cNvPicPr>
            <a:picLocks noChangeAspect="1" noChangeArrowheads="1"/>
          </p:cNvPicPr>
          <p:nvPr/>
        </p:nvPicPr>
        <p:blipFill>
          <a:blip r:embed="rId3"/>
          <a:srcRect/>
          <a:stretch>
            <a:fillRect/>
          </a:stretch>
        </p:blipFill>
        <p:spPr bwMode="auto">
          <a:xfrm>
            <a:off x="373063" y="552450"/>
            <a:ext cx="8399462" cy="575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b="1" dirty="0" smtClean="0">
                <a:latin typeface="Times New Roman" pitchFamily="18" charset="0"/>
                <a:cs typeface="Times New Roman" pitchFamily="18" charset="0"/>
              </a:rPr>
              <a:t>Common Emitter output characteristics</a:t>
            </a:r>
          </a:p>
        </p:txBody>
      </p:sp>
      <p:sp>
        <p:nvSpPr>
          <p:cNvPr id="35843" name="Rectangle 3"/>
          <p:cNvSpPr>
            <a:spLocks noGrp="1" noChangeArrowheads="1"/>
          </p:cNvSpPr>
          <p:nvPr>
            <p:ph idx="1"/>
          </p:nvPr>
        </p:nvSpPr>
        <p:spPr/>
        <p:txBody>
          <a:bodyPr>
            <a:normAutofit lnSpcReduction="10000"/>
          </a:bodyPr>
          <a:lstStyle/>
          <a:p>
            <a:pPr algn="just" eaLnBrk="1" hangingPunct="1">
              <a:lnSpc>
                <a:spcPct val="150000"/>
              </a:lnSpc>
            </a:pPr>
            <a:r>
              <a:rPr lang="en-US" sz="2400" dirty="0" smtClean="0">
                <a:latin typeface="Times New Roman" pitchFamily="18" charset="0"/>
                <a:cs typeface="Times New Roman" pitchFamily="18" charset="0"/>
              </a:rPr>
              <a:t>To investigate output characteristics, the input current (I</a:t>
            </a:r>
            <a:r>
              <a:rPr lang="en-US" sz="2400" baseline="-25000"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is kept constant, and V</a:t>
            </a:r>
            <a:r>
              <a:rPr lang="en-US" sz="2400" baseline="-25000" dirty="0" smtClean="0">
                <a:latin typeface="Times New Roman" pitchFamily="18" charset="0"/>
                <a:cs typeface="Times New Roman" pitchFamily="18" charset="0"/>
              </a:rPr>
              <a:t>CE</a:t>
            </a:r>
            <a:r>
              <a:rPr lang="en-US" sz="2400" dirty="0" smtClean="0">
                <a:latin typeface="Times New Roman" pitchFamily="18" charset="0"/>
                <a:cs typeface="Times New Roman" pitchFamily="18" charset="0"/>
              </a:rPr>
              <a:t> is adjusted in convenient steps, and the corresponding values of I</a:t>
            </a:r>
            <a:r>
              <a:rPr lang="en-US" sz="2400" baseline="-250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are recorded.</a:t>
            </a:r>
          </a:p>
          <a:p>
            <a:pPr algn="just" eaLnBrk="1" hangingPunct="1">
              <a:lnSpc>
                <a:spcPct val="150000"/>
              </a:lnSpc>
            </a:pPr>
            <a:r>
              <a:rPr lang="en-US" sz="2400" dirty="0" smtClean="0">
                <a:latin typeface="Times New Roman" pitchFamily="18" charset="0"/>
                <a:cs typeface="Times New Roman" pitchFamily="18" charset="0"/>
              </a:rPr>
              <a:t>The corresponding IC and VCE levels obtained when IB was held constant at 10 µ A are potted, and the resultant characteristic is identified  as IB=10 µ A. Similarly other characteristics are potted for IB equal to 20 µ A, 30 µ A, and so 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780288"/>
          </a:xfrm>
        </p:spPr>
        <p:txBody>
          <a:bodyPr/>
          <a:lstStyle/>
          <a:p>
            <a:r>
              <a:rPr lang="en-US" sz="3600" b="1" dirty="0" smtClean="0">
                <a:latin typeface="Times New Roman" pitchFamily="18" charset="0"/>
                <a:cs typeface="Times New Roman" pitchFamily="18" charset="0"/>
              </a:rPr>
              <a:t>Contents: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24000"/>
            <a:ext cx="6347012" cy="4525963"/>
          </a:xfrm>
        </p:spPr>
        <p:txBody>
          <a:bodyPr/>
          <a:lstStyle/>
          <a:p>
            <a:pPr>
              <a:lnSpc>
                <a:spcPct val="150000"/>
              </a:lnSpc>
              <a:buNone/>
            </a:pPr>
            <a:r>
              <a:rPr lang="en-US" sz="2400" b="1" u="sng" dirty="0" smtClean="0">
                <a:latin typeface="Times New Roman" pitchFamily="18" charset="0"/>
                <a:cs typeface="Times New Roman" pitchFamily="18" charset="0"/>
              </a:rPr>
              <a:t>Biasing Methods: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Base Bias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Collector to Base Bias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Voltage Divider Bias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Comparison of basic Bias Circuits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3"/>
          <a:srcRect/>
          <a:stretch>
            <a:fillRect/>
          </a:stretch>
        </p:blipFill>
        <p:spPr bwMode="auto">
          <a:xfrm>
            <a:off x="325438" y="1023938"/>
            <a:ext cx="8494712"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667000"/>
            <a:ext cx="87630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6. COMMON COLLECTOR CHARACTERISTICS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447800"/>
            <a:ext cx="8382000" cy="4524315"/>
          </a:xfrm>
          <a:prstGeom prst="rect">
            <a:avLst/>
          </a:prstGeom>
        </p:spPr>
        <p:txBody>
          <a:bodyPr wrap="square">
            <a:spAutoFit/>
          </a:bodyPr>
          <a:lstStyle/>
          <a:p>
            <a:pPr algn="just">
              <a:lnSpc>
                <a:spcPct val="150000"/>
              </a:lnSpc>
              <a:buFont typeface="Wingdings" pitchFamily="2" charset="2"/>
              <a:buChar char="Ø"/>
            </a:pPr>
            <a:r>
              <a:rPr lang="en-US" sz="2400" dirty="0" smtClean="0">
                <a:latin typeface="Times New Roman" pitchFamily="18" charset="0"/>
                <a:cs typeface="Times New Roman" pitchFamily="18" charset="0"/>
              </a:rPr>
              <a:t>In this circuit the base terminal of the transistor serves as the input, the emitter is the output, and the collector is common to both.</a:t>
            </a:r>
          </a:p>
          <a:p>
            <a:pPr algn="just">
              <a:lnSpc>
                <a:spcPct val="150000"/>
              </a:lnSpc>
              <a:buFont typeface="Wingdings" pitchFamily="2" charset="2"/>
              <a:buChar char="Ø"/>
            </a:pPr>
            <a:r>
              <a:rPr lang="en-US" sz="2400" dirty="0" smtClean="0">
                <a:latin typeface="Times New Roman" pitchFamily="18" charset="0"/>
                <a:cs typeface="Times New Roman" pitchFamily="18" charset="0"/>
              </a:rPr>
              <a:t>Signal input between base and common collector. </a:t>
            </a:r>
          </a:p>
          <a:p>
            <a:pPr algn="just">
              <a:lnSpc>
                <a:spcPct val="150000"/>
              </a:lnSpc>
              <a:buFont typeface="Wingdings" pitchFamily="2" charset="2"/>
              <a:buChar char="Ø"/>
            </a:pPr>
            <a:r>
              <a:rPr lang="en-US" sz="2400" dirty="0" smtClean="0">
                <a:latin typeface="Times New Roman" pitchFamily="18" charset="0"/>
                <a:cs typeface="Times New Roman" pitchFamily="18" charset="0"/>
              </a:rPr>
              <a:t>Signal output between emitter and common collector. </a:t>
            </a:r>
          </a:p>
          <a:p>
            <a:pPr algn="just">
              <a:lnSpc>
                <a:spcPct val="150000"/>
              </a:lnSpc>
              <a:buFont typeface="Wingdings" pitchFamily="2" charset="2"/>
              <a:buChar char="Ø"/>
            </a:pPr>
            <a:r>
              <a:rPr lang="en-US" sz="2400" dirty="0" smtClean="0">
                <a:latin typeface="Times New Roman" pitchFamily="18" charset="0"/>
                <a:cs typeface="Times New Roman" pitchFamily="18" charset="0"/>
              </a:rPr>
              <a:t>The CC circuit is also known as an emitter follower since the output voltage at the emitter follows the input voltage at the base.</a:t>
            </a:r>
          </a:p>
          <a:p>
            <a:pPr algn="just">
              <a:lnSpc>
                <a:spcPct val="150000"/>
              </a:lnSpc>
              <a:buFont typeface="Wingdings" pitchFamily="2" charset="2"/>
              <a:buChar char="Ø"/>
            </a:pPr>
            <a:r>
              <a:rPr lang="en-US" sz="2400" dirty="0" smtClean="0">
                <a:latin typeface="Times New Roman" pitchFamily="18" charset="0"/>
                <a:cs typeface="Times New Roman" pitchFamily="18" charset="0"/>
              </a:rPr>
              <a:t>It has voltage gain slightly less than unity.</a:t>
            </a:r>
          </a:p>
        </p:txBody>
      </p:sp>
      <p:sp>
        <p:nvSpPr>
          <p:cNvPr id="4" name="TextBox 3"/>
          <p:cNvSpPr txBox="1"/>
          <p:nvPr/>
        </p:nvSpPr>
        <p:spPr>
          <a:xfrm>
            <a:off x="228600" y="609600"/>
            <a:ext cx="8763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COMMON COLLECTOR CHARACTERISTICS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1466850"/>
            <a:ext cx="71913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032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09600"/>
            <a:ext cx="8763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Common Collector Input Characteristics</a:t>
            </a:r>
            <a:endParaRPr lang="en-US" sz="3200" b="1" dirty="0">
              <a:latin typeface="Times New Roman" pitchFamily="18" charset="0"/>
              <a:cs typeface="Times New Roman" pitchFamily="18" charset="0"/>
            </a:endParaRPr>
          </a:p>
        </p:txBody>
      </p:sp>
      <p:pic>
        <p:nvPicPr>
          <p:cNvPr id="106498" name="Picture 2"/>
          <p:cNvPicPr>
            <a:picLocks noChangeAspect="1" noChangeArrowheads="1"/>
          </p:cNvPicPr>
          <p:nvPr/>
        </p:nvPicPr>
        <p:blipFill>
          <a:blip r:embed="rId2"/>
          <a:srcRect/>
          <a:stretch>
            <a:fillRect/>
          </a:stretch>
        </p:blipFill>
        <p:spPr bwMode="auto">
          <a:xfrm>
            <a:off x="5705475" y="1924050"/>
            <a:ext cx="2676525" cy="2495550"/>
          </a:xfrm>
          <a:prstGeom prst="rect">
            <a:avLst/>
          </a:prstGeom>
          <a:noFill/>
          <a:ln w="9525">
            <a:noFill/>
            <a:miter lim="800000"/>
            <a:headEnd/>
            <a:tailEnd/>
          </a:ln>
          <a:effectLst/>
        </p:spPr>
      </p:pic>
      <p:sp>
        <p:nvSpPr>
          <p:cNvPr id="5" name="Rectangle 4"/>
          <p:cNvSpPr/>
          <p:nvPr/>
        </p:nvSpPr>
        <p:spPr>
          <a:xfrm>
            <a:off x="457200" y="1676400"/>
            <a:ext cx="4953000" cy="3323987"/>
          </a:xfrm>
          <a:prstGeom prst="rect">
            <a:avLst/>
          </a:prstGeom>
        </p:spPr>
        <p:txBody>
          <a:bodyPr wrap="square">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The CC input characteristics are quite different from CB &amp; CE characteristics.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This is because input voltage VBC is largely determined by output voltage VEC</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EB</a:t>
            </a:r>
            <a:r>
              <a:rPr lang="en-US" sz="2000" dirty="0" smtClean="0">
                <a:latin typeface="Times New Roman" pitchFamily="18" charset="0"/>
                <a:cs typeface="Times New Roman" pitchFamily="18" charset="0"/>
              </a:rPr>
              <a:t> =V </a:t>
            </a:r>
            <a:r>
              <a:rPr lang="en-US" sz="2000" baseline="-25000" dirty="0" smtClean="0">
                <a:latin typeface="Times New Roman" pitchFamily="18" charset="0"/>
                <a:cs typeface="Times New Roman" pitchFamily="18" charset="0"/>
              </a:rPr>
              <a:t>EC </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BC</a:t>
            </a:r>
            <a:r>
              <a:rPr lang="en-US" sz="2000" dirty="0" smtClean="0">
                <a:latin typeface="Times New Roman" pitchFamily="18" charset="0"/>
                <a:cs typeface="Times New Roman" pitchFamily="18" charset="0"/>
              </a:rPr>
              <a:t>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As VBC increases with VEC constant VEB decreases hence IB decreases.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09600"/>
            <a:ext cx="8763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Common Collector Output Characteristics</a:t>
            </a:r>
            <a:endParaRPr lang="en-US" sz="3200" b="1" dirty="0">
              <a:latin typeface="Times New Roman" pitchFamily="18" charset="0"/>
              <a:cs typeface="Times New Roman" pitchFamily="18" charset="0"/>
            </a:endParaRPr>
          </a:p>
        </p:txBody>
      </p:sp>
      <p:pic>
        <p:nvPicPr>
          <p:cNvPr id="107522" name="Picture 2"/>
          <p:cNvPicPr>
            <a:picLocks noChangeAspect="1" noChangeArrowheads="1"/>
          </p:cNvPicPr>
          <p:nvPr/>
        </p:nvPicPr>
        <p:blipFill>
          <a:blip r:embed="rId2"/>
          <a:srcRect/>
          <a:stretch>
            <a:fillRect/>
          </a:stretch>
        </p:blipFill>
        <p:spPr bwMode="auto">
          <a:xfrm>
            <a:off x="5791200" y="1371600"/>
            <a:ext cx="2895600" cy="3048000"/>
          </a:xfrm>
          <a:prstGeom prst="rect">
            <a:avLst/>
          </a:prstGeom>
          <a:noFill/>
          <a:ln w="9525">
            <a:noFill/>
            <a:miter lim="800000"/>
            <a:headEnd/>
            <a:tailEnd/>
          </a:ln>
          <a:effectLst/>
        </p:spPr>
      </p:pic>
      <p:sp>
        <p:nvSpPr>
          <p:cNvPr id="5" name="Rectangle 4"/>
          <p:cNvSpPr/>
          <p:nvPr/>
        </p:nvSpPr>
        <p:spPr>
          <a:xfrm>
            <a:off x="304800" y="1447800"/>
            <a:ext cx="5486400" cy="3903954"/>
          </a:xfrm>
          <a:prstGeom prst="rect">
            <a:avLst/>
          </a:prstGeom>
        </p:spPr>
        <p:txBody>
          <a:bodyPr wrap="square">
            <a:spAutoFit/>
          </a:bodyPr>
          <a:lstStyle/>
          <a:p>
            <a:pPr algn="just">
              <a:lnSpc>
                <a:spcPct val="150000"/>
              </a:lnSpc>
              <a:buFont typeface="Wingdings" pitchFamily="2" charset="2"/>
              <a:buChar char="Ø"/>
            </a:pPr>
            <a:r>
              <a:rPr lang="en-US" sz="2400" dirty="0" smtClean="0">
                <a:latin typeface="Times New Roman" pitchFamily="18" charset="0"/>
                <a:cs typeface="Times New Roman" pitchFamily="18" charset="0"/>
              </a:rPr>
              <a:t>Here VCE increases IE also increases.</a:t>
            </a:r>
          </a:p>
          <a:p>
            <a:pPr algn="just">
              <a:lnSpc>
                <a:spcPct val="150000"/>
              </a:lnSpc>
              <a:buFont typeface="Wingdings" pitchFamily="2" charset="2"/>
              <a:buChar char="Ø"/>
            </a:pPr>
            <a:r>
              <a:rPr lang="en-US" sz="2400" dirty="0" smtClean="0">
                <a:latin typeface="Times New Roman" pitchFamily="18" charset="0"/>
                <a:cs typeface="Times New Roman" pitchFamily="18" charset="0"/>
              </a:rPr>
              <a:t>Just as in common emitter output characteristics IC increases with increasing IB ,so IE also increases here with increasing IB.</a:t>
            </a:r>
          </a:p>
          <a:p>
            <a:pPr algn="just">
              <a:lnSpc>
                <a:spcPct val="150000"/>
              </a:lnSpc>
              <a:buFont typeface="Wingdings" pitchFamily="2" charset="2"/>
              <a:buChar char="Ø"/>
            </a:pPr>
            <a:r>
              <a:rPr lang="en-US" sz="2400" dirty="0" smtClean="0">
                <a:latin typeface="Times New Roman" pitchFamily="18" charset="0"/>
                <a:cs typeface="Times New Roman" pitchFamily="18" charset="0"/>
              </a:rPr>
              <a:t>Hence for constant VEC, IE increases with IB</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 </a:t>
            </a:r>
            <a:endParaRPr lang="el-GR" smtClean="0">
              <a:cs typeface="Arial" charset="0"/>
            </a:endParaRPr>
          </a:p>
        </p:txBody>
      </p:sp>
      <p:sp>
        <p:nvSpPr>
          <p:cNvPr id="21507" name="Rectangle 3"/>
          <p:cNvSpPr>
            <a:spLocks noGrp="1" noChangeArrowheads="1"/>
          </p:cNvSpPr>
          <p:nvPr>
            <p:ph idx="1"/>
          </p:nvPr>
        </p:nvSpPr>
        <p:spPr>
          <a:xfrm>
            <a:off x="457200" y="609601"/>
            <a:ext cx="8229600" cy="4572000"/>
          </a:xfrm>
        </p:spPr>
        <p:txBody>
          <a:bodyPr/>
          <a:lstStyle/>
          <a:p>
            <a:pPr eaLnBrk="1" hangingPunct="1">
              <a:buFont typeface="Wingdings" pitchFamily="2" charset="2"/>
              <a:buNone/>
            </a:pPr>
            <a:r>
              <a:rPr lang="en-US" sz="2800" dirty="0" smtClean="0">
                <a:latin typeface="Times New Roman" pitchFamily="18" charset="0"/>
                <a:cs typeface="Times New Roman" pitchFamily="18" charset="0"/>
              </a:rPr>
              <a:t>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is common base current gain</a:t>
            </a:r>
          </a:p>
          <a:p>
            <a:pPr eaLnBrk="1" hangingPunct="1">
              <a:buFont typeface="Wingdings" pitchFamily="2" charset="2"/>
              <a:buNone/>
            </a:pPr>
            <a:r>
              <a:rPr lang="en-US" sz="2800" dirty="0" smtClean="0">
                <a:latin typeface="Times New Roman" pitchFamily="18" charset="0"/>
                <a:cs typeface="Times New Roman" pitchFamily="18" charset="0"/>
              </a:rPr>
              <a:t>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dc  = IC / IE</a:t>
            </a:r>
          </a:p>
          <a:p>
            <a:pPr eaLnBrk="1" hangingPunct="1">
              <a:buFont typeface="Wingdings" pitchFamily="2" charset="2"/>
              <a:buNone/>
            </a:pPr>
            <a:r>
              <a:rPr lang="en-US" sz="2800" dirty="0" smtClean="0">
                <a:latin typeface="Times New Roman" pitchFamily="18" charset="0"/>
                <a:cs typeface="Times New Roman" pitchFamily="18" charset="0"/>
              </a:rPr>
              <a:t> </a:t>
            </a:r>
            <a:r>
              <a:rPr lang="el-GR" sz="2800" dirty="0" smtClean="0">
                <a:latin typeface="Times New Roman" pitchFamily="18" charset="0"/>
                <a:cs typeface="Times New Roman" pitchFamily="18" charset="0"/>
              </a:rPr>
              <a:t>β</a:t>
            </a:r>
            <a:r>
              <a:rPr lang="en-US" sz="2800" dirty="0" smtClean="0">
                <a:latin typeface="Times New Roman" pitchFamily="18" charset="0"/>
                <a:cs typeface="Times New Roman" pitchFamily="18" charset="0"/>
              </a:rPr>
              <a:t> is common emitter current gain</a:t>
            </a:r>
          </a:p>
          <a:p>
            <a:pPr eaLnBrk="1" hangingPunct="1">
              <a:buFont typeface="Wingdings" pitchFamily="2" charset="2"/>
              <a:buNone/>
            </a:pPr>
            <a:r>
              <a:rPr lang="en-US" sz="2800" dirty="0" smtClean="0">
                <a:latin typeface="Times New Roman" pitchFamily="18" charset="0"/>
                <a:cs typeface="Times New Roman" pitchFamily="18" charset="0"/>
              </a:rPr>
              <a:t>             </a:t>
            </a:r>
            <a:r>
              <a:rPr lang="el-GR" sz="2800" dirty="0" smtClean="0">
                <a:latin typeface="Times New Roman" pitchFamily="18" charset="0"/>
                <a:cs typeface="Times New Roman" pitchFamily="18" charset="0"/>
              </a:rPr>
              <a:t>β</a:t>
            </a:r>
            <a:r>
              <a:rPr lang="en-US" sz="2800" dirty="0" smtClean="0">
                <a:latin typeface="Times New Roman" pitchFamily="18" charset="0"/>
                <a:cs typeface="Times New Roman" pitchFamily="18" charset="0"/>
              </a:rPr>
              <a:t> = IC / IB</a:t>
            </a:r>
          </a:p>
          <a:p>
            <a:pPr eaLnBrk="1" hangingPunct="1">
              <a:buFont typeface="Wingdings" pitchFamily="2" charset="2"/>
              <a:buNone/>
            </a:pPr>
            <a:r>
              <a:rPr lang="en-US" sz="2800" dirty="0" smtClean="0">
                <a:latin typeface="Times New Roman" pitchFamily="18" charset="0"/>
                <a:cs typeface="Times New Roman" pitchFamily="18" charset="0"/>
              </a:rPr>
              <a:t>                  IC =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dc ( IC + IB)</a:t>
            </a:r>
          </a:p>
          <a:p>
            <a:pPr eaLnBrk="1" hangingPunct="1">
              <a:buFont typeface="Wingdings" pitchFamily="2" charset="2"/>
              <a:buNone/>
            </a:pPr>
            <a:r>
              <a:rPr lang="en-US" sz="2800" dirty="0" smtClean="0">
                <a:latin typeface="Times New Roman" pitchFamily="18" charset="0"/>
                <a:cs typeface="Times New Roman" pitchFamily="18" charset="0"/>
              </a:rPr>
              <a:t>                  IC =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dc  IB / 1-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dc </a:t>
            </a:r>
          </a:p>
          <a:p>
            <a:pPr eaLnBrk="1" hangingPunct="1">
              <a:buFont typeface="Wingdings" pitchFamily="2" charset="2"/>
              <a:buNone/>
            </a:pPr>
            <a:r>
              <a:rPr lang="en-US" sz="2800" dirty="0" smtClean="0">
                <a:latin typeface="Times New Roman" pitchFamily="18" charset="0"/>
                <a:cs typeface="Times New Roman" pitchFamily="18" charset="0"/>
              </a:rPr>
              <a:t>                    IC = </a:t>
            </a:r>
            <a:r>
              <a:rPr lang="el-GR" sz="2800" dirty="0" smtClean="0">
                <a:latin typeface="Times New Roman" pitchFamily="18" charset="0"/>
                <a:cs typeface="Times New Roman" pitchFamily="18" charset="0"/>
              </a:rPr>
              <a:t>β</a:t>
            </a:r>
            <a:r>
              <a:rPr lang="en-US" sz="2800" dirty="0" smtClean="0">
                <a:latin typeface="Times New Roman" pitchFamily="18" charset="0"/>
                <a:cs typeface="Times New Roman" pitchFamily="18" charset="0"/>
              </a:rPr>
              <a:t> dc IB</a:t>
            </a:r>
          </a:p>
          <a:p>
            <a:pPr eaLnBrk="1" hangingPunct="1">
              <a:buFont typeface="Wingdings" pitchFamily="2" charset="2"/>
              <a:buNone/>
            </a:pPr>
            <a:r>
              <a:rPr lang="en-US" sz="2800" dirty="0" smtClean="0">
                <a:latin typeface="Times New Roman" pitchFamily="18" charset="0"/>
                <a:cs typeface="Times New Roman" pitchFamily="18" charset="0"/>
              </a:rPr>
              <a:t>                  </a:t>
            </a:r>
            <a:r>
              <a:rPr lang="el-GR" sz="2800" dirty="0" smtClean="0">
                <a:latin typeface="Times New Roman" pitchFamily="18" charset="0"/>
                <a:cs typeface="Times New Roman" pitchFamily="18" charset="0"/>
              </a:rPr>
              <a:t>β</a:t>
            </a:r>
            <a:r>
              <a:rPr lang="en-US" sz="2800" dirty="0" smtClean="0">
                <a:latin typeface="Times New Roman" pitchFamily="18" charset="0"/>
                <a:cs typeface="Times New Roman" pitchFamily="18" charset="0"/>
              </a:rPr>
              <a:t> =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dc / 1- </a:t>
            </a:r>
            <a:r>
              <a:rPr lang="el-GR" sz="2800" dirty="0" smtClean="0">
                <a:latin typeface="Times New Roman" pitchFamily="18" charset="0"/>
                <a:cs typeface="Times New Roman" pitchFamily="18" charset="0"/>
              </a:rPr>
              <a:t>α</a:t>
            </a:r>
            <a:r>
              <a:rPr lang="en-US" sz="2800" dirty="0" smtClean="0">
                <a:latin typeface="Times New Roman" pitchFamily="18" charset="0"/>
                <a:cs typeface="Times New Roman" pitchFamily="18" charset="0"/>
              </a:rPr>
              <a:t> dc </a:t>
            </a:r>
          </a:p>
        </p:txBody>
      </p:sp>
    </p:spTree>
    <p:extLst>
      <p:ext uri="{BB962C8B-B14F-4D97-AF65-F5344CB8AC3E}">
        <p14:creationId xmlns:p14="http://schemas.microsoft.com/office/powerpoint/2010/main" val="2860772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solidFill>
                  <a:srgbClr val="FF0000"/>
                </a:solidFill>
                <a:latin typeface="Times New Roman" pitchFamily="18" charset="0"/>
                <a:cs typeface="Times New Roman" pitchFamily="18" charset="0"/>
              </a:rPr>
              <a:t>Early Effect</a:t>
            </a:r>
          </a:p>
        </p:txBody>
      </p:sp>
      <p:sp>
        <p:nvSpPr>
          <p:cNvPr id="38915" name="Rectangle 3"/>
          <p:cNvSpPr>
            <a:spLocks noGrp="1" noChangeArrowheads="1"/>
          </p:cNvSpPr>
          <p:nvPr>
            <p:ph idx="1"/>
          </p:nvPr>
        </p:nvSpPr>
        <p:spPr/>
        <p:txBody>
          <a:bodyPr/>
          <a:lstStyle/>
          <a:p>
            <a:pPr algn="just" eaLnBrk="1" hangingPunct="1">
              <a:lnSpc>
                <a:spcPct val="150000"/>
              </a:lnSpc>
            </a:pPr>
            <a:r>
              <a:rPr lang="en-US" sz="2800" dirty="0" smtClean="0">
                <a:latin typeface="Times New Roman" pitchFamily="18" charset="0"/>
                <a:cs typeface="Times New Roman" pitchFamily="18" charset="0"/>
              </a:rPr>
              <a:t>An increase in magnitude of collector voltage increases (reverse bias) the space charge width increase at the output junction diode (C-B junction). Such action causes the  effective base width ‘W’ to decreases. This phenomenon is known as ‘</a:t>
            </a:r>
            <a:r>
              <a:rPr lang="en-US" sz="2800" dirty="0" smtClean="0">
                <a:solidFill>
                  <a:srgbClr val="FF0000"/>
                </a:solidFill>
                <a:latin typeface="Times New Roman" pitchFamily="18" charset="0"/>
                <a:cs typeface="Times New Roman" pitchFamily="18" charset="0"/>
              </a:rPr>
              <a:t>Early Effect</a:t>
            </a:r>
            <a:r>
              <a:rPr lang="en-US" sz="2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304800"/>
            <a:ext cx="8229600" cy="1143000"/>
          </a:xfrm>
        </p:spPr>
        <p:txBody>
          <a:bodyPr/>
          <a:lstStyle/>
          <a:p>
            <a:pPr eaLnBrk="1" hangingPunct="1"/>
            <a:r>
              <a:rPr lang="en-US" sz="3600" dirty="0" smtClean="0">
                <a:solidFill>
                  <a:srgbClr val="FF3300"/>
                </a:solidFill>
                <a:latin typeface="Times New Roman" pitchFamily="18" charset="0"/>
                <a:cs typeface="Times New Roman" pitchFamily="18" charset="0"/>
              </a:rPr>
              <a:t>Punch-through (or) Reach -through</a:t>
            </a:r>
          </a:p>
        </p:txBody>
      </p:sp>
      <p:sp>
        <p:nvSpPr>
          <p:cNvPr id="39939" name="Rectangle 3"/>
          <p:cNvSpPr>
            <a:spLocks noGrp="1" noChangeArrowheads="1"/>
          </p:cNvSpPr>
          <p:nvPr>
            <p:ph idx="1"/>
          </p:nvPr>
        </p:nvSpPr>
        <p:spPr>
          <a:xfrm>
            <a:off x="457200" y="1524000"/>
            <a:ext cx="8229600" cy="4419600"/>
          </a:xfrm>
        </p:spPr>
        <p:txBody>
          <a:bodyPr/>
          <a:lstStyle/>
          <a:p>
            <a:pPr algn="just" eaLnBrk="1" hangingPunct="1">
              <a:lnSpc>
                <a:spcPct val="150000"/>
              </a:lnSpc>
              <a:buFont typeface="Wingdings" pitchFamily="2" charset="2"/>
              <a:buNone/>
            </a:pPr>
            <a:r>
              <a:rPr lang="en-US" sz="2000" dirty="0" smtClean="0">
                <a:latin typeface="Times New Roman" pitchFamily="18" charset="0"/>
                <a:cs typeface="Times New Roman" pitchFamily="18" charset="0"/>
              </a:rPr>
              <a:t>If an excessive reverse-bias voltage is applied to the collector-base junction, the device breakdown may occur.</a:t>
            </a:r>
          </a:p>
          <a:p>
            <a:pPr algn="just" eaLnBrk="1" hangingPunct="1">
              <a:lnSpc>
                <a:spcPct val="150000"/>
              </a:lnSpc>
              <a:buFont typeface="Wingdings" pitchFamily="2" charset="2"/>
              <a:buNone/>
            </a:pPr>
            <a:r>
              <a:rPr lang="en-US" sz="2000" dirty="0" smtClean="0">
                <a:latin typeface="Times New Roman" pitchFamily="18" charset="0"/>
                <a:cs typeface="Times New Roman" pitchFamily="18" charset="0"/>
              </a:rPr>
              <a:t>Breakdown can also result from the collector-base depletion region penetrating into the base (as the reverse bias increases) until it makes contact with emitter-base depletion region.</a:t>
            </a:r>
          </a:p>
          <a:p>
            <a:pPr algn="just" eaLnBrk="1" hangingPunct="1">
              <a:lnSpc>
                <a:spcPct val="150000"/>
              </a:lnSpc>
              <a:buFont typeface="Wingdings" pitchFamily="2" charset="2"/>
              <a:buNone/>
            </a:pPr>
            <a:r>
              <a:rPr lang="en-US" sz="2000" dirty="0" smtClean="0">
                <a:latin typeface="Times New Roman" pitchFamily="18" charset="0"/>
                <a:cs typeface="Times New Roman" pitchFamily="18" charset="0"/>
              </a:rPr>
              <a:t>This condition is known as </a:t>
            </a:r>
            <a:r>
              <a:rPr lang="en-US" sz="2000" b="1" u="sng" dirty="0" smtClean="0">
                <a:latin typeface="Times New Roman" pitchFamily="18" charset="0"/>
                <a:cs typeface="Times New Roman" pitchFamily="18" charset="0"/>
              </a:rPr>
              <a:t>punch through or reach through </a:t>
            </a:r>
          </a:p>
          <a:p>
            <a:pPr algn="just" eaLnBrk="1" hangingPunct="1">
              <a:lnSpc>
                <a:spcPct val="150000"/>
              </a:lnSpc>
              <a:buFont typeface="Wingdings" pitchFamily="2" charset="2"/>
              <a:buNone/>
            </a:pPr>
            <a:r>
              <a:rPr lang="en-US" sz="2000" dirty="0" smtClean="0">
                <a:latin typeface="Times New Roman" pitchFamily="18" charset="0"/>
                <a:cs typeface="Times New Roman" pitchFamily="18" charset="0"/>
              </a:rPr>
              <a:t>A Very large currents can flow when it occurs, possible destroying the device.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Grp="1" noChangeAspect="1" noChangeArrowheads="1"/>
          </p:cNvPicPr>
          <p:nvPr>
            <p:ph idx="1"/>
          </p:nvPr>
        </p:nvPicPr>
        <p:blipFill>
          <a:blip r:embed="rId2"/>
          <a:srcRect/>
          <a:stretch>
            <a:fillRect/>
          </a:stretch>
        </p:blipFill>
        <p:spPr bwMode="auto">
          <a:xfrm>
            <a:off x="152400" y="457200"/>
            <a:ext cx="88392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1981200"/>
            <a:ext cx="8229600" cy="1828800"/>
          </a:xfrm>
        </p:spPr>
        <p:txBody>
          <a:bodyPr/>
          <a:lstStyle/>
          <a:p>
            <a:pPr algn="ctr" eaLnBrk="1" hangingPunct="1">
              <a:buFont typeface="Wingdings 2" pitchFamily="18" charset="2"/>
              <a:buNone/>
            </a:pPr>
            <a:r>
              <a:rPr lang="en-US" sz="4400" dirty="0" smtClean="0">
                <a:latin typeface="Times New Roman" pitchFamily="18" charset="0"/>
                <a:cs typeface="Times New Roman" pitchFamily="18" charset="0"/>
              </a:rPr>
              <a:t>1. Bipolar junction Transistor (BJT)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362200"/>
            <a:ext cx="7772400" cy="1470025"/>
          </a:xfrm>
        </p:spPr>
        <p:txBody>
          <a:bodyPr/>
          <a:lstStyle/>
          <a:p>
            <a:r>
              <a:rPr lang="en-US" b="1" dirty="0" smtClean="0">
                <a:latin typeface="Tmes new roman"/>
              </a:rPr>
              <a:t>Thermal run away</a:t>
            </a:r>
            <a:endParaRPr lang="en-US" dirty="0"/>
          </a:p>
        </p:txBody>
      </p:sp>
    </p:spTree>
    <p:extLst>
      <p:ext uri="{BB962C8B-B14F-4D97-AF65-F5344CB8AC3E}">
        <p14:creationId xmlns:p14="http://schemas.microsoft.com/office/powerpoint/2010/main" val="827926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p:txBody>
          <a:bodyPr/>
          <a:lstStyle/>
          <a:p>
            <a:r>
              <a:rPr lang="en-US" b="1" dirty="0" smtClean="0">
                <a:latin typeface="Tmes new roman"/>
              </a:rPr>
              <a:t>Thermal run away</a:t>
            </a:r>
            <a:endParaRPr lang="en-US" dirty="0" smtClean="0"/>
          </a:p>
        </p:txBody>
      </p:sp>
      <p:sp>
        <p:nvSpPr>
          <p:cNvPr id="3" name="Content Placeholder 2"/>
          <p:cNvSpPr>
            <a:spLocks noGrp="1"/>
          </p:cNvSpPr>
          <p:nvPr>
            <p:ph idx="1"/>
          </p:nvPr>
        </p:nvSpPr>
        <p:spPr/>
        <p:txBody>
          <a:bodyPr rtlCol="0">
            <a:normAutofit/>
          </a:bodyPr>
          <a:lstStyle/>
          <a:p>
            <a:pPr algn="just"/>
            <a:r>
              <a:rPr lang="en-US" sz="3000" dirty="0" smtClean="0">
                <a:latin typeface="Tmes new roman"/>
              </a:rPr>
              <a:t>The Junction temperature may rise either because of the ambient temperature or because of self heating. </a:t>
            </a:r>
          </a:p>
          <a:p>
            <a:pPr algn="just"/>
            <a:r>
              <a:rPr lang="en-US" sz="3000" dirty="0" smtClean="0">
                <a:latin typeface="Tmes new roman"/>
              </a:rPr>
              <a:t>As the junction temperature increases, </a:t>
            </a:r>
            <a:r>
              <a:rPr lang="en-US" sz="3000" dirty="0" err="1" smtClean="0">
                <a:latin typeface="Tmes new roman"/>
              </a:rPr>
              <a:t>Ico</a:t>
            </a:r>
            <a:r>
              <a:rPr lang="en-US" sz="3000" dirty="0" smtClean="0">
                <a:latin typeface="Tmes new roman"/>
              </a:rPr>
              <a:t> increases which will further increase </a:t>
            </a:r>
            <a:r>
              <a:rPr lang="en-US" sz="3000" dirty="0" err="1" smtClean="0">
                <a:latin typeface="Tmes new roman"/>
              </a:rPr>
              <a:t>I</a:t>
            </a:r>
            <a:r>
              <a:rPr lang="en-US" sz="3000" baseline="-25000" dirty="0" err="1" smtClean="0">
                <a:latin typeface="Tmes new roman"/>
              </a:rPr>
              <a:t>c</a:t>
            </a:r>
            <a:r>
              <a:rPr lang="en-US" sz="3000" baseline="-25000" dirty="0" smtClean="0">
                <a:latin typeface="Tmes new roman"/>
              </a:rPr>
              <a:t> . Again </a:t>
            </a:r>
            <a:r>
              <a:rPr lang="en-US" sz="3000" dirty="0" smtClean="0">
                <a:latin typeface="Tmes new roman"/>
              </a:rPr>
              <a:t>heat dissipates causing the temperature to increase.</a:t>
            </a:r>
          </a:p>
          <a:p>
            <a:pPr algn="just"/>
            <a:r>
              <a:rPr lang="en-US" sz="3000" dirty="0" smtClean="0">
                <a:latin typeface="Tmes new roman"/>
              </a:rPr>
              <a:t>It is a cumulative process Which will cause the transistor to burn out.</a:t>
            </a:r>
          </a:p>
          <a:p>
            <a:pPr fontAlgn="auto">
              <a:spcAft>
                <a:spcPts val="0"/>
              </a:spcAft>
              <a:defRPr/>
            </a:pPr>
            <a:endParaRPr lang="en-US" sz="3000" dirty="0" smtClean="0">
              <a:latin typeface="Tmes new roman"/>
            </a:endParaRPr>
          </a:p>
          <a:p>
            <a:pPr fontAlgn="auto">
              <a:spcAft>
                <a:spcPts val="0"/>
              </a:spcAft>
              <a:defRPr/>
            </a:pPr>
            <a:endParaRPr lang="en-US" dirty="0" smtClean="0"/>
          </a:p>
        </p:txBody>
      </p:sp>
    </p:spTree>
    <p:extLst>
      <p:ext uri="{BB962C8B-B14F-4D97-AF65-F5344CB8AC3E}">
        <p14:creationId xmlns:p14="http://schemas.microsoft.com/office/powerpoint/2010/main" val="330256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latin typeface="Tmes new roman"/>
              </a:rPr>
              <a:t>Transistor as a switching</a:t>
            </a:r>
            <a:br>
              <a:rPr lang="en-US" b="1" dirty="0" smtClean="0">
                <a:latin typeface="Tmes new roman"/>
              </a:rPr>
            </a:br>
            <a:endParaRPr lang="en-US" dirty="0" smtClean="0"/>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US" sz="4000" dirty="0" smtClean="0">
                <a:latin typeface="Tmes new roman"/>
              </a:rPr>
              <a:t>Transistor can be used as a switch</a:t>
            </a:r>
          </a:p>
          <a:p>
            <a:pPr fontAlgn="auto">
              <a:spcAft>
                <a:spcPts val="0"/>
              </a:spcAft>
              <a:defRPr/>
            </a:pPr>
            <a:r>
              <a:rPr lang="en-US" sz="4000" dirty="0" smtClean="0">
                <a:latin typeface="Tmes new roman"/>
              </a:rPr>
              <a:t>For obtaining switching characteristics saturation and cutoff regions are taken into consideration.</a:t>
            </a:r>
          </a:p>
          <a:p>
            <a:pPr fontAlgn="auto">
              <a:spcAft>
                <a:spcPts val="0"/>
              </a:spcAft>
              <a:defRPr/>
            </a:pPr>
            <a:r>
              <a:rPr lang="en-US" sz="4000" dirty="0" smtClean="0">
                <a:latin typeface="Tmes new roman"/>
              </a:rPr>
              <a:t>Saturation region is known as on condition of a switch.</a:t>
            </a:r>
          </a:p>
          <a:p>
            <a:pPr fontAlgn="auto">
              <a:spcAft>
                <a:spcPts val="0"/>
              </a:spcAft>
              <a:defRPr/>
            </a:pPr>
            <a:r>
              <a:rPr lang="en-US" sz="4000" dirty="0" smtClean="0">
                <a:latin typeface="Tmes new roman"/>
              </a:rPr>
              <a:t>cutoff region is known as off condition of a switch.</a:t>
            </a:r>
          </a:p>
          <a:p>
            <a:pPr fontAlgn="auto">
              <a:spcAft>
                <a:spcPts val="0"/>
              </a:spcAft>
              <a:defRPr/>
            </a:pPr>
            <a:endParaRPr lang="en-US" dirty="0" smtClean="0"/>
          </a:p>
          <a:p>
            <a:pPr fontAlgn="auto">
              <a:spcAft>
                <a:spcPts val="0"/>
              </a:spcAft>
              <a:defRPr/>
            </a:pPr>
            <a:endParaRPr lang="en-US" dirty="0" smtClean="0"/>
          </a:p>
        </p:txBody>
      </p:sp>
    </p:spTree>
    <p:extLst>
      <p:ext uri="{BB962C8B-B14F-4D97-AF65-F5344CB8AC3E}">
        <p14:creationId xmlns:p14="http://schemas.microsoft.com/office/powerpoint/2010/main" val="2471106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199"/>
            <a:ext cx="6096000" cy="281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140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smtClean="0"/>
              <a:t>Transistor Switching timings</a:t>
            </a:r>
            <a:endParaRPr lang="en-US" dirty="0"/>
          </a:p>
        </p:txBody>
      </p:sp>
    </p:spTree>
    <p:extLst>
      <p:ext uri="{BB962C8B-B14F-4D97-AF65-F5344CB8AC3E}">
        <p14:creationId xmlns:p14="http://schemas.microsoft.com/office/powerpoint/2010/main" val="41950959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35242"/>
            <a:ext cx="8229600" cy="425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4673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p:txBody>
          <a:bodyPr/>
          <a:lstStyle/>
          <a:p>
            <a:r>
              <a:rPr lang="en-US" smtClean="0">
                <a:latin typeface="Tmes new roman"/>
              </a:rPr>
              <a:t>Transistor switching timings</a:t>
            </a:r>
            <a:endParaRPr lang="en-US" smtClean="0"/>
          </a:p>
        </p:txBody>
      </p:sp>
      <p:sp>
        <p:nvSpPr>
          <p:cNvPr id="3" name="Content Placeholder 2"/>
          <p:cNvSpPr>
            <a:spLocks noGrp="1"/>
          </p:cNvSpPr>
          <p:nvPr>
            <p:ph idx="1"/>
          </p:nvPr>
        </p:nvSpPr>
        <p:spPr/>
        <p:txBody>
          <a:bodyPr rtlCol="0">
            <a:normAutofit lnSpcReduction="10000"/>
          </a:bodyPr>
          <a:lstStyle/>
          <a:p>
            <a:pPr fontAlgn="auto">
              <a:spcAft>
                <a:spcPts val="0"/>
              </a:spcAft>
              <a:defRPr/>
            </a:pPr>
            <a:r>
              <a:rPr lang="en-US" sz="2800" dirty="0" smtClean="0">
                <a:latin typeface="Tmes new roman"/>
              </a:rPr>
              <a:t>Current does not Respond to input signal. There exists certain time delay.</a:t>
            </a:r>
          </a:p>
          <a:p>
            <a:pPr marL="0" indent="0" fontAlgn="auto">
              <a:spcAft>
                <a:spcPts val="0"/>
              </a:spcAft>
              <a:buNone/>
              <a:defRPr/>
            </a:pPr>
            <a:r>
              <a:rPr lang="en-US" sz="2800" u="sng" dirty="0" smtClean="0">
                <a:latin typeface="Tmes new roman"/>
              </a:rPr>
              <a:t> Delay time t</a:t>
            </a:r>
            <a:r>
              <a:rPr lang="en-US" sz="2800" u="sng" baseline="-25000" dirty="0" smtClean="0">
                <a:latin typeface="Tmes new roman"/>
              </a:rPr>
              <a:t>d</a:t>
            </a:r>
            <a:endParaRPr lang="en-US" sz="2800" u="sng" dirty="0" smtClean="0">
              <a:latin typeface="Tmes new roman"/>
            </a:endParaRPr>
          </a:p>
          <a:p>
            <a:pPr fontAlgn="auto">
              <a:spcAft>
                <a:spcPts val="0"/>
              </a:spcAft>
              <a:defRPr/>
            </a:pPr>
            <a:r>
              <a:rPr lang="en-US" sz="2800" dirty="0" smtClean="0">
                <a:latin typeface="Tmes new roman"/>
              </a:rPr>
              <a:t>The delay time that elapses with the time required for the current to rise 10 % of maximum value is called delay time.</a:t>
            </a:r>
          </a:p>
          <a:p>
            <a:pPr marL="0" indent="0">
              <a:buNone/>
            </a:pPr>
            <a:r>
              <a:rPr lang="en-US" sz="2800" u="sng" dirty="0" smtClean="0">
                <a:latin typeface="Tmes new roman"/>
              </a:rPr>
              <a:t>Rise time </a:t>
            </a:r>
            <a:r>
              <a:rPr lang="en-US" sz="2800" dirty="0" err="1" smtClean="0">
                <a:latin typeface="Tmes new roman"/>
              </a:rPr>
              <a:t>t</a:t>
            </a:r>
            <a:r>
              <a:rPr lang="en-US" sz="2800" baseline="-25000" dirty="0" err="1" smtClean="0">
                <a:latin typeface="Tmes new roman"/>
              </a:rPr>
              <a:t>r</a:t>
            </a:r>
            <a:endParaRPr lang="en-US" sz="2800" baseline="-25000" dirty="0" smtClean="0">
              <a:latin typeface="Tmes new roman"/>
            </a:endParaRPr>
          </a:p>
          <a:p>
            <a:r>
              <a:rPr lang="en-US" sz="2800" dirty="0" smtClean="0">
                <a:latin typeface="Tmes new roman"/>
              </a:rPr>
              <a:t>IT is the time required for the current to rise from 10 % of its maximum value to 90 % of its maximum value.</a:t>
            </a:r>
            <a:endParaRPr lang="en-US" sz="2800" baseline="-25000" dirty="0" smtClean="0">
              <a:latin typeface="Tmes new roman"/>
            </a:endParaRPr>
          </a:p>
          <a:p>
            <a:pPr fontAlgn="auto">
              <a:spcAft>
                <a:spcPts val="0"/>
              </a:spcAft>
              <a:defRPr/>
            </a:pPr>
            <a:endParaRPr lang="en-US" sz="2800" u="sng" baseline="-25000" dirty="0" smtClean="0">
              <a:latin typeface="Tmes new roman"/>
            </a:endParaRPr>
          </a:p>
          <a:p>
            <a:pPr fontAlgn="auto">
              <a:spcAft>
                <a:spcPts val="0"/>
              </a:spcAft>
              <a:defRPr/>
            </a:pPr>
            <a:endParaRPr lang="en-US" u="sng" dirty="0" smtClean="0"/>
          </a:p>
        </p:txBody>
      </p:sp>
    </p:spTree>
    <p:extLst>
      <p:ext uri="{BB962C8B-B14F-4D97-AF65-F5344CB8AC3E}">
        <p14:creationId xmlns:p14="http://schemas.microsoft.com/office/powerpoint/2010/main" val="46543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a:xfrm>
            <a:off x="457200" y="23446"/>
            <a:ext cx="8229600" cy="1143000"/>
          </a:xfrm>
        </p:spPr>
        <p:txBody>
          <a:bodyPr>
            <a:normAutofit/>
          </a:bodyPr>
          <a:lstStyle/>
          <a:p>
            <a:r>
              <a:rPr lang="en-US" sz="2400" dirty="0" smtClean="0">
                <a:latin typeface="Tmes new roman"/>
              </a:rPr>
              <a:t>Transistor switching timings</a:t>
            </a:r>
            <a:endParaRPr lang="en-US" sz="2400" dirty="0" smtClean="0"/>
          </a:p>
        </p:txBody>
      </p:sp>
      <p:sp>
        <p:nvSpPr>
          <p:cNvPr id="3" name="Content Placeholder 2"/>
          <p:cNvSpPr>
            <a:spLocks noGrp="1"/>
          </p:cNvSpPr>
          <p:nvPr>
            <p:ph idx="1"/>
          </p:nvPr>
        </p:nvSpPr>
        <p:spPr>
          <a:xfrm>
            <a:off x="457200" y="838200"/>
            <a:ext cx="8229600" cy="5638800"/>
          </a:xfrm>
        </p:spPr>
        <p:txBody>
          <a:bodyPr rtlCol="0">
            <a:normAutofit/>
          </a:bodyPr>
          <a:lstStyle/>
          <a:p>
            <a:pPr marL="0" indent="0" algn="just" fontAlgn="auto">
              <a:spcAft>
                <a:spcPts val="0"/>
              </a:spcAft>
              <a:buNone/>
              <a:defRPr/>
            </a:pPr>
            <a:endParaRPr lang="en-US" sz="2800" baseline="-25000" dirty="0" smtClean="0">
              <a:latin typeface="Tmes new roman"/>
            </a:endParaRPr>
          </a:p>
          <a:p>
            <a:pPr marL="0" indent="0" algn="just" fontAlgn="auto">
              <a:spcAft>
                <a:spcPts val="0"/>
              </a:spcAft>
              <a:buNone/>
              <a:defRPr/>
            </a:pPr>
            <a:r>
              <a:rPr lang="en-US" sz="2800" dirty="0" smtClean="0">
                <a:latin typeface="Tmes new roman"/>
              </a:rPr>
              <a:t>     Storage time </a:t>
            </a:r>
            <a:r>
              <a:rPr lang="en-US" sz="2800" dirty="0" err="1" smtClean="0">
                <a:latin typeface="Tmes new roman"/>
              </a:rPr>
              <a:t>t</a:t>
            </a:r>
            <a:r>
              <a:rPr lang="en-US" sz="2800" baseline="-25000" dirty="0" err="1" smtClean="0">
                <a:latin typeface="Tmes new roman"/>
              </a:rPr>
              <a:t>s</a:t>
            </a:r>
            <a:r>
              <a:rPr lang="en-US" sz="2800" baseline="-25000" dirty="0" smtClean="0">
                <a:latin typeface="Tmes new roman"/>
              </a:rPr>
              <a:t> </a:t>
            </a:r>
            <a:r>
              <a:rPr lang="en-US" sz="2800" dirty="0" smtClean="0">
                <a:latin typeface="Tmes new roman"/>
              </a:rPr>
              <a:t>:</a:t>
            </a:r>
          </a:p>
          <a:p>
            <a:pPr marL="0" indent="0" algn="just">
              <a:buNone/>
              <a:defRPr/>
            </a:pPr>
            <a:r>
              <a:rPr lang="en-US" sz="2800" dirty="0" smtClean="0">
                <a:latin typeface="Tmes new roman"/>
              </a:rPr>
              <a:t>       </a:t>
            </a:r>
            <a:r>
              <a:rPr lang="en-US" sz="2400" dirty="0" smtClean="0">
                <a:latin typeface="Tmes new roman"/>
              </a:rPr>
              <a:t>The interval Which elapses the transition of input wave form and </a:t>
            </a:r>
            <a:r>
              <a:rPr lang="en-US" sz="2400" dirty="0">
                <a:latin typeface="Tmes new roman"/>
              </a:rPr>
              <a:t>The time when I</a:t>
            </a:r>
            <a:r>
              <a:rPr lang="en-US" sz="2400" baseline="-25000" dirty="0">
                <a:latin typeface="Tmes new roman"/>
              </a:rPr>
              <a:t>C </a:t>
            </a:r>
            <a:r>
              <a:rPr lang="en-US" sz="2400" dirty="0">
                <a:latin typeface="Tmes new roman"/>
              </a:rPr>
              <a:t>has dropped to 90% of maximum value is called storage time </a:t>
            </a:r>
            <a:r>
              <a:rPr lang="en-US" sz="2400" dirty="0" err="1">
                <a:latin typeface="Tmes new roman"/>
              </a:rPr>
              <a:t>t</a:t>
            </a:r>
            <a:r>
              <a:rPr lang="en-US" sz="2400" baseline="-25000" dirty="0" err="1">
                <a:latin typeface="Tmes new roman"/>
              </a:rPr>
              <a:t>s</a:t>
            </a:r>
            <a:r>
              <a:rPr lang="en-US" sz="2400" baseline="-25000" dirty="0">
                <a:latin typeface="Tmes new roman"/>
              </a:rPr>
              <a:t> </a:t>
            </a:r>
            <a:r>
              <a:rPr lang="en-US" sz="2400" baseline="-25000" dirty="0" smtClean="0">
                <a:latin typeface="Tmes new roman"/>
              </a:rPr>
              <a:t>.</a:t>
            </a:r>
          </a:p>
          <a:p>
            <a:pPr marL="0" indent="0" algn="just">
              <a:buNone/>
              <a:defRPr/>
            </a:pPr>
            <a:endParaRPr lang="en-US" sz="2400" baseline="-25000" dirty="0">
              <a:latin typeface="Tmes new roman"/>
            </a:endParaRPr>
          </a:p>
          <a:p>
            <a:pPr marL="0" indent="0" algn="just">
              <a:buNone/>
              <a:defRPr/>
            </a:pPr>
            <a:r>
              <a:rPr lang="en-US" sz="2400" b="1" dirty="0" smtClean="0">
                <a:latin typeface="Tmes new roman"/>
              </a:rPr>
              <a:t>      Fall </a:t>
            </a:r>
            <a:r>
              <a:rPr lang="en-US" sz="2400" b="1" dirty="0">
                <a:latin typeface="Tmes new roman"/>
              </a:rPr>
              <a:t>time </a:t>
            </a:r>
            <a:r>
              <a:rPr lang="en-US" sz="2400" dirty="0" err="1">
                <a:latin typeface="Tmes new roman"/>
              </a:rPr>
              <a:t>t</a:t>
            </a:r>
            <a:r>
              <a:rPr lang="en-US" sz="2400" baseline="-25000" dirty="0" err="1">
                <a:latin typeface="Tmes new roman"/>
              </a:rPr>
              <a:t>f</a:t>
            </a:r>
            <a:r>
              <a:rPr lang="en-US" sz="2400" baseline="-25000" dirty="0">
                <a:latin typeface="Tmes new roman"/>
              </a:rPr>
              <a:t> </a:t>
            </a:r>
            <a:r>
              <a:rPr lang="en-US" sz="2400" dirty="0">
                <a:latin typeface="Tmes new roman"/>
              </a:rPr>
              <a:t>: </a:t>
            </a:r>
            <a:endParaRPr lang="en-US" sz="2400" dirty="0" smtClean="0">
              <a:latin typeface="Tmes new roman"/>
            </a:endParaRPr>
          </a:p>
          <a:p>
            <a:pPr marL="0" indent="0" algn="just">
              <a:buNone/>
              <a:defRPr/>
            </a:pPr>
            <a:r>
              <a:rPr lang="en-US" sz="2400" dirty="0">
                <a:latin typeface="Tmes new roman"/>
              </a:rPr>
              <a:t> </a:t>
            </a:r>
            <a:r>
              <a:rPr lang="en-US" sz="2400" dirty="0" smtClean="0">
                <a:latin typeface="Tmes new roman"/>
              </a:rPr>
              <a:t>        The </a:t>
            </a:r>
            <a:r>
              <a:rPr lang="en-US" sz="2400" dirty="0">
                <a:latin typeface="Tmes new roman"/>
              </a:rPr>
              <a:t>time required to fall from 90% of its maximum value to 10% of maximum value is known as fall time </a:t>
            </a:r>
            <a:r>
              <a:rPr lang="en-US" sz="2400" dirty="0" err="1">
                <a:latin typeface="Tmes new roman"/>
              </a:rPr>
              <a:t>t</a:t>
            </a:r>
            <a:r>
              <a:rPr lang="en-US" sz="2400" baseline="-25000" dirty="0" err="1">
                <a:latin typeface="Tmes new roman"/>
              </a:rPr>
              <a:t>f</a:t>
            </a:r>
            <a:r>
              <a:rPr lang="en-US" sz="2400" dirty="0">
                <a:latin typeface="Tmes new roman"/>
              </a:rPr>
              <a:t> .</a:t>
            </a:r>
          </a:p>
          <a:p>
            <a:pPr marL="0" indent="0" algn="just" fontAlgn="auto">
              <a:spcAft>
                <a:spcPts val="0"/>
              </a:spcAft>
              <a:buNone/>
              <a:defRPr/>
            </a:pPr>
            <a:endParaRPr lang="en-US" sz="2400" dirty="0" smtClean="0">
              <a:latin typeface="Tmes new roman"/>
            </a:endParaRPr>
          </a:p>
        </p:txBody>
      </p:sp>
    </p:spTree>
    <p:extLst>
      <p:ext uri="{BB962C8B-B14F-4D97-AF65-F5344CB8AC3E}">
        <p14:creationId xmlns:p14="http://schemas.microsoft.com/office/powerpoint/2010/main" val="186218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a:xfrm>
            <a:off x="381000" y="152400"/>
            <a:ext cx="8229600" cy="1143000"/>
          </a:xfrm>
        </p:spPr>
        <p:txBody>
          <a:bodyPr>
            <a:normAutofit/>
          </a:bodyPr>
          <a:lstStyle/>
          <a:p>
            <a:r>
              <a:rPr lang="en-US" sz="2400" dirty="0" smtClean="0">
                <a:latin typeface="Tmes new roman"/>
              </a:rPr>
              <a:t>Transistor switching timings:</a:t>
            </a:r>
            <a:endParaRPr lang="en-US" sz="2400" dirty="0" smtClean="0"/>
          </a:p>
        </p:txBody>
      </p:sp>
      <p:sp>
        <p:nvSpPr>
          <p:cNvPr id="161795" name="Content Placeholder 2"/>
          <p:cNvSpPr>
            <a:spLocks noGrp="1"/>
          </p:cNvSpPr>
          <p:nvPr>
            <p:ph idx="1"/>
          </p:nvPr>
        </p:nvSpPr>
        <p:spPr>
          <a:xfrm>
            <a:off x="388961" y="1524000"/>
            <a:ext cx="8229600" cy="4983163"/>
          </a:xfrm>
        </p:spPr>
        <p:txBody>
          <a:bodyPr>
            <a:normAutofit/>
          </a:bodyPr>
          <a:lstStyle/>
          <a:p>
            <a:pPr marL="0" indent="0">
              <a:buNone/>
            </a:pPr>
            <a:r>
              <a:rPr lang="en-US" sz="2400" dirty="0" smtClean="0">
                <a:latin typeface="Tmes new roman"/>
              </a:rPr>
              <a:t>Transistor switching timings are </a:t>
            </a:r>
          </a:p>
          <a:p>
            <a:pPr marL="0" indent="0">
              <a:buNone/>
            </a:pPr>
            <a:r>
              <a:rPr lang="en-US" sz="2400" dirty="0" smtClean="0">
                <a:latin typeface="Tmes new roman"/>
              </a:rPr>
              <a:t>   Delay time (t</a:t>
            </a:r>
            <a:r>
              <a:rPr lang="en-US" sz="2000" dirty="0" smtClean="0">
                <a:latin typeface="Tmes new roman"/>
              </a:rPr>
              <a:t>d</a:t>
            </a:r>
            <a:r>
              <a:rPr lang="en-US" sz="2400" dirty="0" smtClean="0">
                <a:latin typeface="Tmes new roman"/>
              </a:rPr>
              <a:t>)</a:t>
            </a:r>
          </a:p>
          <a:p>
            <a:pPr marL="0" indent="0">
              <a:buNone/>
            </a:pPr>
            <a:r>
              <a:rPr lang="en-US" sz="2400" dirty="0" smtClean="0">
                <a:latin typeface="Tmes new roman"/>
              </a:rPr>
              <a:t>   Rise time (</a:t>
            </a:r>
            <a:r>
              <a:rPr lang="en-US" sz="2400" dirty="0" err="1" smtClean="0">
                <a:latin typeface="Tmes new roman"/>
              </a:rPr>
              <a:t>t</a:t>
            </a:r>
            <a:r>
              <a:rPr lang="en-US" sz="2000" dirty="0" err="1" smtClean="0">
                <a:latin typeface="Tmes new roman"/>
              </a:rPr>
              <a:t>r</a:t>
            </a:r>
            <a:r>
              <a:rPr lang="en-US" sz="2400" dirty="0" smtClean="0">
                <a:latin typeface="Tmes new roman"/>
              </a:rPr>
              <a:t>)</a:t>
            </a:r>
          </a:p>
          <a:p>
            <a:pPr marL="0" indent="0" algn="just">
              <a:buNone/>
              <a:defRPr/>
            </a:pPr>
            <a:r>
              <a:rPr lang="en-US" sz="2400" dirty="0" smtClean="0">
                <a:latin typeface="Tmes new roman"/>
              </a:rPr>
              <a:t>   </a:t>
            </a:r>
            <a:r>
              <a:rPr lang="en-US" sz="2400" b="1" dirty="0" smtClean="0">
                <a:latin typeface="Tmes new roman"/>
              </a:rPr>
              <a:t>Turn on time (t</a:t>
            </a:r>
            <a:r>
              <a:rPr lang="en-US" sz="2000" b="1" dirty="0" smtClean="0">
                <a:latin typeface="Tmes new roman"/>
              </a:rPr>
              <a:t>on</a:t>
            </a:r>
            <a:r>
              <a:rPr lang="en-US" sz="2400" b="1" dirty="0" smtClean="0">
                <a:latin typeface="Tmes new roman"/>
              </a:rPr>
              <a:t>)</a:t>
            </a:r>
            <a:r>
              <a:rPr lang="en-US" sz="2800" b="1" dirty="0">
                <a:latin typeface="Tmes new roman"/>
              </a:rPr>
              <a:t> </a:t>
            </a:r>
            <a:r>
              <a:rPr lang="en-US" sz="2800" dirty="0" smtClean="0">
                <a:latin typeface="Tmes new roman"/>
              </a:rPr>
              <a:t>:       (</a:t>
            </a:r>
            <a:r>
              <a:rPr lang="en-US" sz="2800" dirty="0">
                <a:latin typeface="Tmes new roman"/>
              </a:rPr>
              <a:t>t</a:t>
            </a:r>
            <a:r>
              <a:rPr lang="en-US" sz="2400" dirty="0">
                <a:latin typeface="Tmes new roman"/>
              </a:rPr>
              <a:t>on</a:t>
            </a:r>
            <a:r>
              <a:rPr lang="en-US" sz="2800" dirty="0">
                <a:latin typeface="Tmes new roman"/>
              </a:rPr>
              <a:t>) = (t</a:t>
            </a:r>
            <a:r>
              <a:rPr lang="en-US" sz="2400" dirty="0">
                <a:latin typeface="Tmes new roman"/>
              </a:rPr>
              <a:t>d</a:t>
            </a:r>
            <a:r>
              <a:rPr lang="en-US" sz="2800" dirty="0">
                <a:latin typeface="Tmes new roman"/>
              </a:rPr>
              <a:t>)+ (</a:t>
            </a:r>
            <a:r>
              <a:rPr lang="en-US" sz="2800" dirty="0" err="1">
                <a:latin typeface="Tmes new roman"/>
              </a:rPr>
              <a:t>t</a:t>
            </a:r>
            <a:r>
              <a:rPr lang="en-US" sz="2400" dirty="0" err="1">
                <a:latin typeface="Tmes new roman"/>
              </a:rPr>
              <a:t>r</a:t>
            </a:r>
            <a:r>
              <a:rPr lang="en-US" sz="2800" dirty="0" smtClean="0">
                <a:latin typeface="Tmes new roman"/>
              </a:rPr>
              <a:t>)</a:t>
            </a:r>
            <a:endParaRPr lang="en-US" sz="2800" dirty="0">
              <a:latin typeface="Tmes new roman"/>
            </a:endParaRPr>
          </a:p>
          <a:p>
            <a:pPr marL="0" indent="0" algn="just" fontAlgn="auto">
              <a:spcAft>
                <a:spcPts val="0"/>
              </a:spcAft>
              <a:buNone/>
              <a:defRPr/>
            </a:pPr>
            <a:r>
              <a:rPr lang="en-US" sz="2800" dirty="0">
                <a:latin typeface="Tmes new roman"/>
              </a:rPr>
              <a:t>      </a:t>
            </a:r>
            <a:r>
              <a:rPr lang="en-US" sz="2800" dirty="0" smtClean="0">
                <a:latin typeface="Tmes new roman"/>
              </a:rPr>
              <a:t>                </a:t>
            </a:r>
            <a:r>
              <a:rPr lang="en-US" sz="1800" dirty="0" smtClean="0">
                <a:latin typeface="Tmes new roman"/>
              </a:rPr>
              <a:t>It </a:t>
            </a:r>
            <a:r>
              <a:rPr lang="en-US" sz="1800" dirty="0">
                <a:latin typeface="Tmes new roman"/>
              </a:rPr>
              <a:t>is the sum of delay time and rise time</a:t>
            </a:r>
            <a:r>
              <a:rPr lang="en-US" sz="2400" dirty="0">
                <a:latin typeface="Tmes new roman"/>
              </a:rPr>
              <a:t>.</a:t>
            </a:r>
          </a:p>
          <a:p>
            <a:pPr marL="0" indent="0">
              <a:buNone/>
            </a:pPr>
            <a:r>
              <a:rPr lang="en-US" sz="2400" dirty="0" smtClean="0">
                <a:latin typeface="Tmes new roman"/>
              </a:rPr>
              <a:t> </a:t>
            </a:r>
            <a:r>
              <a:rPr lang="en-US" sz="2400" b="1" dirty="0" smtClean="0">
                <a:latin typeface="Tmes new roman"/>
              </a:rPr>
              <a:t>Turn off time (t </a:t>
            </a:r>
            <a:r>
              <a:rPr lang="en-US" sz="2000" b="1" dirty="0" smtClean="0">
                <a:latin typeface="Tmes new roman"/>
              </a:rPr>
              <a:t>off</a:t>
            </a:r>
            <a:r>
              <a:rPr lang="en-US" sz="2400" b="1" dirty="0" smtClean="0">
                <a:latin typeface="Tmes new roman"/>
              </a:rPr>
              <a:t>)</a:t>
            </a:r>
            <a:r>
              <a:rPr lang="en-US" sz="2400" dirty="0" smtClean="0">
                <a:latin typeface="Tmes new roman"/>
              </a:rPr>
              <a:t>:           (</a:t>
            </a:r>
            <a:r>
              <a:rPr lang="en-US" sz="2400" dirty="0" err="1" smtClean="0">
                <a:latin typeface="Tmes new roman"/>
              </a:rPr>
              <a:t>t</a:t>
            </a:r>
            <a:r>
              <a:rPr lang="en-US" sz="2000" dirty="0" err="1" smtClean="0">
                <a:latin typeface="Tmes new roman"/>
              </a:rPr>
              <a:t>off</a:t>
            </a:r>
            <a:r>
              <a:rPr lang="en-US" sz="2400" dirty="0" smtClean="0">
                <a:latin typeface="Tmes new roman"/>
              </a:rPr>
              <a:t>)= (</a:t>
            </a:r>
            <a:r>
              <a:rPr lang="en-US" sz="2400" dirty="0" err="1" smtClean="0">
                <a:latin typeface="Tmes new roman"/>
              </a:rPr>
              <a:t>t</a:t>
            </a:r>
            <a:r>
              <a:rPr lang="en-US" sz="2000" dirty="0" err="1" smtClean="0">
                <a:latin typeface="Tmes new roman"/>
              </a:rPr>
              <a:t>s</a:t>
            </a:r>
            <a:r>
              <a:rPr lang="en-US" sz="2400" dirty="0" smtClean="0">
                <a:latin typeface="Tmes new roman"/>
              </a:rPr>
              <a:t>)+ (</a:t>
            </a:r>
            <a:r>
              <a:rPr lang="en-US" sz="2400" dirty="0" err="1" smtClean="0">
                <a:latin typeface="Tmes new roman"/>
              </a:rPr>
              <a:t>t</a:t>
            </a:r>
            <a:r>
              <a:rPr lang="en-US" sz="2000" dirty="0" err="1" smtClean="0">
                <a:latin typeface="Tmes new roman"/>
              </a:rPr>
              <a:t>f</a:t>
            </a:r>
            <a:r>
              <a:rPr lang="en-US" sz="2400" dirty="0" smtClean="0">
                <a:latin typeface="Tmes new roman"/>
              </a:rPr>
              <a:t>)  </a:t>
            </a:r>
          </a:p>
          <a:p>
            <a:pPr marL="0" indent="0">
              <a:buNone/>
            </a:pPr>
            <a:r>
              <a:rPr lang="en-US" sz="2400" dirty="0" smtClean="0">
                <a:latin typeface="Tmes new roman"/>
              </a:rPr>
              <a:t>    Storage time (</a:t>
            </a:r>
            <a:r>
              <a:rPr lang="en-US" sz="2400" dirty="0" err="1" smtClean="0">
                <a:latin typeface="Tmes new roman"/>
              </a:rPr>
              <a:t>t</a:t>
            </a:r>
            <a:r>
              <a:rPr lang="en-US" sz="2000" dirty="0" err="1" smtClean="0">
                <a:latin typeface="Tmes new roman"/>
              </a:rPr>
              <a:t>s</a:t>
            </a:r>
            <a:r>
              <a:rPr lang="en-US" sz="2400" dirty="0" smtClean="0">
                <a:latin typeface="Tmes new roman"/>
              </a:rPr>
              <a:t>)</a:t>
            </a:r>
          </a:p>
          <a:p>
            <a:pPr marL="0" indent="0">
              <a:buNone/>
            </a:pPr>
            <a:r>
              <a:rPr lang="en-US" sz="2400" dirty="0">
                <a:latin typeface="Tmes new roman"/>
              </a:rPr>
              <a:t> </a:t>
            </a:r>
            <a:r>
              <a:rPr lang="en-US" sz="2400" dirty="0" smtClean="0">
                <a:latin typeface="Tmes new roman"/>
              </a:rPr>
              <a:t>   Fall time   (</a:t>
            </a:r>
            <a:r>
              <a:rPr lang="en-US" sz="2400" dirty="0" err="1" smtClean="0">
                <a:latin typeface="Tmes new roman"/>
              </a:rPr>
              <a:t>t</a:t>
            </a:r>
            <a:r>
              <a:rPr lang="en-US" sz="2000" dirty="0" err="1" smtClean="0">
                <a:latin typeface="Tmes new roman"/>
              </a:rPr>
              <a:t>f</a:t>
            </a:r>
            <a:r>
              <a:rPr lang="en-US" sz="2400" dirty="0" smtClean="0">
                <a:latin typeface="Tmes new roman"/>
              </a:rPr>
              <a:t>)</a:t>
            </a:r>
          </a:p>
          <a:p>
            <a:pPr marL="0" indent="0">
              <a:buNone/>
            </a:pPr>
            <a:r>
              <a:rPr lang="en-US" sz="1800" dirty="0" smtClean="0">
                <a:latin typeface="Tmes new roman"/>
              </a:rPr>
              <a:t>                  Turn off time is the combination storage time and fall time</a:t>
            </a:r>
          </a:p>
        </p:txBody>
      </p:sp>
    </p:spTree>
    <p:extLst>
      <p:ext uri="{BB962C8B-B14F-4D97-AF65-F5344CB8AC3E}">
        <p14:creationId xmlns:p14="http://schemas.microsoft.com/office/powerpoint/2010/main" val="3238327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152400"/>
            <a:ext cx="8229600" cy="762000"/>
          </a:xfrm>
        </p:spPr>
        <p:txBody>
          <a:bodyPr/>
          <a:lstStyle/>
          <a:p>
            <a:pPr eaLnBrk="1" hangingPunct="1"/>
            <a:r>
              <a:rPr lang="en-US" altLang="en-US" sz="3200" b="1" u="sng" dirty="0" smtClean="0">
                <a:latin typeface="Times New Roman" pitchFamily="18" charset="0"/>
                <a:cs typeface="Times New Roman" pitchFamily="18" charset="0"/>
              </a:rPr>
              <a:t>Transistor Biasing</a:t>
            </a:r>
          </a:p>
        </p:txBody>
      </p:sp>
      <p:sp>
        <p:nvSpPr>
          <p:cNvPr id="4100" name="Rectangle 3"/>
          <p:cNvSpPr>
            <a:spLocks noGrp="1" noChangeArrowheads="1"/>
          </p:cNvSpPr>
          <p:nvPr>
            <p:ph idx="1"/>
          </p:nvPr>
        </p:nvSpPr>
        <p:spPr>
          <a:xfrm>
            <a:off x="381000" y="1219200"/>
            <a:ext cx="8229600" cy="5029200"/>
          </a:xfrm>
        </p:spPr>
        <p:txBody>
          <a:bodyPr/>
          <a:lstStyle/>
          <a:p>
            <a:pPr marL="609600" indent="-609600" algn="just" eaLnBrk="1" hangingPunct="1">
              <a:lnSpc>
                <a:spcPct val="150000"/>
              </a:lnSpc>
              <a:buFontTx/>
              <a:buNone/>
            </a:pPr>
            <a:r>
              <a:rPr lang="en-US" altLang="en-US" sz="2000" dirty="0" smtClean="0">
                <a:latin typeface="Times New Roman" pitchFamily="18" charset="0"/>
                <a:cs typeface="Times New Roman" pitchFamily="18" charset="0"/>
              </a:rPr>
              <a:t>	The basic function of transistor is amplification. The process of raising the strength of weak signal without any change in its general shape is referred as faithful amplification. For faithful amplification it is essential that:-</a:t>
            </a:r>
          </a:p>
          <a:p>
            <a:pPr marL="609600" indent="-609600" eaLnBrk="1" hangingPunct="1">
              <a:lnSpc>
                <a:spcPct val="150000"/>
              </a:lnSpc>
              <a:buFontTx/>
              <a:buAutoNum type="arabicPeriod"/>
            </a:pPr>
            <a:r>
              <a:rPr lang="en-US" altLang="en-US" sz="2000" dirty="0" smtClean="0">
                <a:latin typeface="Times New Roman" pitchFamily="18" charset="0"/>
                <a:cs typeface="Times New Roman" pitchFamily="18" charset="0"/>
              </a:rPr>
              <a:t>Emitter-Base junction is forward biased</a:t>
            </a:r>
          </a:p>
          <a:p>
            <a:pPr marL="609600" indent="-609600" eaLnBrk="1" hangingPunct="1">
              <a:lnSpc>
                <a:spcPct val="150000"/>
              </a:lnSpc>
              <a:buFontTx/>
              <a:buAutoNum type="arabicPeriod"/>
            </a:pPr>
            <a:r>
              <a:rPr lang="en-US" altLang="en-US" sz="2000" dirty="0" smtClean="0">
                <a:latin typeface="Times New Roman" pitchFamily="18" charset="0"/>
                <a:cs typeface="Times New Roman" pitchFamily="18" charset="0"/>
              </a:rPr>
              <a:t>Collector- Base junction is reversed biased</a:t>
            </a:r>
          </a:p>
          <a:p>
            <a:pPr marL="609600" indent="-609600" eaLnBrk="1" hangingPunct="1">
              <a:lnSpc>
                <a:spcPct val="150000"/>
              </a:lnSpc>
              <a:buFontTx/>
              <a:buAutoNum type="arabicPeriod"/>
            </a:pPr>
            <a:r>
              <a:rPr lang="en-US" altLang="en-US" sz="2000" dirty="0" smtClean="0">
                <a:latin typeface="Times New Roman" pitchFamily="18" charset="0"/>
                <a:cs typeface="Times New Roman" pitchFamily="18" charset="0"/>
              </a:rPr>
              <a:t>Proper zero signal collector current</a:t>
            </a:r>
          </a:p>
          <a:p>
            <a:pPr marL="609600" indent="-609600" algn="just" eaLnBrk="1" hangingPunct="1">
              <a:lnSpc>
                <a:spcPct val="150000"/>
              </a:lnSpc>
              <a:buFontTx/>
              <a:buNone/>
            </a:pPr>
            <a:r>
              <a:rPr lang="en-US" altLang="en-US" sz="2000" dirty="0" smtClean="0">
                <a:latin typeface="Times New Roman" pitchFamily="18" charset="0"/>
                <a:cs typeface="Times New Roman" pitchFamily="18" charset="0"/>
              </a:rPr>
              <a:t>	</a:t>
            </a:r>
            <a:r>
              <a:rPr lang="en-US" altLang="en-US" sz="2000" b="1" i="1" u="sng" dirty="0" smtClean="0">
                <a:latin typeface="Times New Roman" pitchFamily="18" charset="0"/>
                <a:cs typeface="Times New Roman" pitchFamily="18" charset="0"/>
              </a:rPr>
              <a:t>The proper flow of zero signal collector current and the maintenance of proper collector emitter voltage during the passage of signal is called transistor biasing.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457200" y="1600200"/>
            <a:ext cx="8229600" cy="4953000"/>
          </a:xfrm>
        </p:spPr>
        <p:txBody>
          <a:bodyPr/>
          <a:lstStyle/>
          <a:p>
            <a:pPr algn="just" eaLnBrk="1" hangingPunct="1">
              <a:lnSpc>
                <a:spcPct val="150000"/>
              </a:lnSpc>
            </a:pPr>
            <a:r>
              <a:rPr lang="en-US" sz="2400" dirty="0" smtClean="0">
                <a:latin typeface="Times New Roman" pitchFamily="18" charset="0"/>
                <a:cs typeface="Times New Roman" pitchFamily="18" charset="0"/>
              </a:rPr>
              <a:t>A bipolar transistor is a semiconductor device in which electric current flows due to electrons and holes </a:t>
            </a:r>
            <a:r>
              <a:rPr lang="en-US" sz="2400" dirty="0" smtClean="0">
                <a:solidFill>
                  <a:srgbClr val="FF0000"/>
                </a:solidFill>
                <a:latin typeface="Times New Roman" pitchFamily="18" charset="0"/>
                <a:cs typeface="Times New Roman" pitchFamily="18" charset="0"/>
              </a:rPr>
              <a:t>BOTH</a:t>
            </a:r>
            <a:r>
              <a:rPr lang="en-US" sz="2400" dirty="0" smtClean="0">
                <a:latin typeface="Times New Roman" pitchFamily="18" charset="0"/>
                <a:cs typeface="Times New Roman" pitchFamily="18" charset="0"/>
              </a:rPr>
              <a:t>, simultaneously. Thus both types of charges take part in the conduction of current through it. Hence it is called bipolar transistor.</a:t>
            </a:r>
          </a:p>
          <a:p>
            <a:pPr algn="just" eaLnBrk="1" hangingPunct="1">
              <a:lnSpc>
                <a:spcPct val="150000"/>
              </a:lnSpc>
            </a:pPr>
            <a:r>
              <a:rPr lang="en-US" sz="2400" dirty="0" smtClean="0">
                <a:latin typeface="Times New Roman" pitchFamily="18" charset="0"/>
                <a:cs typeface="Times New Roman" pitchFamily="18" charset="0"/>
              </a:rPr>
              <a:t>A bipolar junction transistor (BJT)  consists of </a:t>
            </a:r>
            <a:r>
              <a:rPr lang="en-US" sz="2400" dirty="0" smtClean="0">
                <a:solidFill>
                  <a:srgbClr val="FF0000"/>
                </a:solidFill>
                <a:latin typeface="Times New Roman" pitchFamily="18" charset="0"/>
                <a:cs typeface="Times New Roman" pitchFamily="18" charset="0"/>
              </a:rPr>
              <a:t>two PN </a:t>
            </a:r>
            <a:r>
              <a:rPr lang="en-US" sz="2400" dirty="0" smtClean="0">
                <a:latin typeface="Times New Roman" pitchFamily="18" charset="0"/>
                <a:cs typeface="Times New Roman" pitchFamily="18" charset="0"/>
              </a:rPr>
              <a:t>junctions formed by sandwiching either p-type or n-type semiconductor between a pair of opposite types.</a:t>
            </a:r>
          </a:p>
        </p:txBody>
      </p:sp>
      <p:sp>
        <p:nvSpPr>
          <p:cNvPr id="3" name="Content Placeholder 2"/>
          <p:cNvSpPr txBox="1">
            <a:spLocks/>
          </p:cNvSpPr>
          <p:nvPr/>
        </p:nvSpPr>
        <p:spPr bwMode="auto">
          <a:xfrm>
            <a:off x="533400" y="609600"/>
            <a:ext cx="82296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 typeface="Wingdings 2" pitchFamily="18" charset="2"/>
              <a:buNone/>
              <a:tabLst/>
              <a:defRPr/>
            </a:pPr>
            <a:r>
              <a:rPr kumimoji="0" lang="en-US" sz="4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Bipolar junction Transistor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09600" y="533400"/>
            <a:ext cx="8229600" cy="6019800"/>
          </a:xfrm>
        </p:spPr>
        <p:txBody>
          <a:bodyPr/>
          <a:lstStyle/>
          <a:p>
            <a:pPr algn="ctr" eaLnBrk="1" hangingPunct="1">
              <a:lnSpc>
                <a:spcPct val="150000"/>
              </a:lnSpc>
              <a:buFontTx/>
              <a:buNone/>
            </a:pPr>
            <a:r>
              <a:rPr lang="en-US" altLang="en-US" sz="2400" b="1" dirty="0" smtClean="0">
                <a:latin typeface="Times New Roman" pitchFamily="18" charset="0"/>
                <a:cs typeface="Times New Roman" pitchFamily="18" charset="0"/>
              </a:rPr>
              <a:t>WHY BIASING?</a:t>
            </a:r>
            <a:r>
              <a:rPr lang="en-US" altLang="en-US" sz="2400" dirty="0" smtClean="0">
                <a:latin typeface="Times New Roman" pitchFamily="18" charset="0"/>
                <a:cs typeface="Times New Roman" pitchFamily="18" charset="0"/>
              </a:rPr>
              <a:t>  </a:t>
            </a:r>
          </a:p>
          <a:p>
            <a:pPr algn="just" eaLnBrk="1" hangingPunct="1">
              <a:lnSpc>
                <a:spcPct val="150000"/>
              </a:lnSpc>
              <a:buFontTx/>
              <a:buNone/>
            </a:pPr>
            <a:r>
              <a:rPr lang="en-US" altLang="en-US" sz="2400" dirty="0" smtClean="0">
                <a:latin typeface="Times New Roman" pitchFamily="18" charset="0"/>
                <a:cs typeface="Times New Roman" pitchFamily="18" charset="0"/>
              </a:rPr>
              <a:t>	If the transistor is not biased properly, it would work inefficiently and produce distortion in output signal.</a:t>
            </a:r>
          </a:p>
          <a:p>
            <a:pPr algn="just" eaLnBrk="1" hangingPunct="1">
              <a:lnSpc>
                <a:spcPct val="150000"/>
              </a:lnSpc>
              <a:buFontTx/>
              <a:buNone/>
            </a:pPr>
            <a:endParaRPr lang="en-US" altLang="en-US" sz="2400" dirty="0" smtClean="0">
              <a:latin typeface="Times New Roman" pitchFamily="18" charset="0"/>
              <a:cs typeface="Times New Roman" pitchFamily="18" charset="0"/>
            </a:endParaRPr>
          </a:p>
          <a:p>
            <a:pPr algn="ctr" eaLnBrk="1" hangingPunct="1">
              <a:lnSpc>
                <a:spcPct val="150000"/>
              </a:lnSpc>
              <a:buFontTx/>
              <a:buNone/>
            </a:pPr>
            <a:r>
              <a:rPr lang="en-US" altLang="en-US" sz="2400" b="1" dirty="0" smtClean="0">
                <a:latin typeface="Times New Roman" pitchFamily="18" charset="0"/>
                <a:cs typeface="Times New Roman" pitchFamily="18" charset="0"/>
              </a:rPr>
              <a:t>HOW A TRANSISTOR CAN BE BIASED?</a:t>
            </a:r>
          </a:p>
          <a:p>
            <a:pPr algn="just" eaLnBrk="1" hangingPunct="1">
              <a:lnSpc>
                <a:spcPct val="150000"/>
              </a:lnSpc>
              <a:buFontTx/>
              <a:buNone/>
            </a:pPr>
            <a:r>
              <a:rPr lang="en-US" altLang="en-US" sz="2400" dirty="0" smtClean="0">
                <a:latin typeface="Times New Roman" pitchFamily="18" charset="0"/>
                <a:cs typeface="Times New Roman" pitchFamily="18" charset="0"/>
              </a:rPr>
              <a:t>	 A transistor is biased either with the help of battery or associating a circuit with the transistor. The later method is more efficient and is frequently used. The circuit used for transistor biasing is called the biasing circuit.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457200" y="242888"/>
            <a:ext cx="3040191" cy="523220"/>
          </a:xfrm>
          <a:prstGeom prst="rect">
            <a:avLst/>
          </a:prstGeom>
          <a:noFill/>
          <a:ln w="9525">
            <a:noFill/>
            <a:miter lim="800000"/>
            <a:headEnd/>
            <a:tailEnd/>
          </a:ln>
        </p:spPr>
        <p:txBody>
          <a:bodyPr wrap="none">
            <a:spAutoFit/>
          </a:bodyPr>
          <a:lstStyle/>
          <a:p>
            <a:pPr algn="just" eaLnBrk="1" hangingPunct="1"/>
            <a:r>
              <a:rPr lang="en-IN" altLang="en-US" sz="2800" b="1" u="sng" dirty="0">
                <a:latin typeface="Times New Roman" pitchFamily="18" charset="0"/>
                <a:cs typeface="Times New Roman" pitchFamily="18" charset="0"/>
              </a:rPr>
              <a:t>BIAS STABILITY</a:t>
            </a:r>
          </a:p>
        </p:txBody>
      </p:sp>
      <p:sp>
        <p:nvSpPr>
          <p:cNvPr id="6148" name="Rectangle 3"/>
          <p:cNvSpPr>
            <a:spLocks noChangeArrowheads="1"/>
          </p:cNvSpPr>
          <p:nvPr/>
        </p:nvSpPr>
        <p:spPr bwMode="auto">
          <a:xfrm>
            <a:off x="228600" y="847166"/>
            <a:ext cx="8358188" cy="5565947"/>
          </a:xfrm>
          <a:prstGeom prst="rect">
            <a:avLst/>
          </a:prstGeom>
          <a:noFill/>
          <a:ln w="9525">
            <a:noFill/>
            <a:miter lim="800000"/>
            <a:headEnd/>
            <a:tailEnd/>
          </a:ln>
        </p:spPr>
        <p:txBody>
          <a:bodyPr wrap="square">
            <a:spAutoFit/>
          </a:bodyPr>
          <a:lstStyle/>
          <a:p>
            <a:pPr algn="just" eaLnBrk="1" hangingPunct="1">
              <a:lnSpc>
                <a:spcPct val="150000"/>
              </a:lnSpc>
              <a:buClr>
                <a:srgbClr val="B45F07"/>
              </a:buClr>
            </a:pPr>
            <a:r>
              <a:rPr lang="en-IN" altLang="en-US" sz="2400" dirty="0" smtClean="0">
                <a:latin typeface="Times New Roman" pitchFamily="18" charset="0"/>
                <a:cs typeface="Times New Roman" pitchFamily="18" charset="0"/>
              </a:rPr>
              <a:t>Through </a:t>
            </a:r>
            <a:r>
              <a:rPr lang="en-IN" altLang="en-US" sz="2400" dirty="0">
                <a:latin typeface="Times New Roman" pitchFamily="18" charset="0"/>
                <a:cs typeface="Times New Roman" pitchFamily="18" charset="0"/>
              </a:rPr>
              <a:t>proper biasing, a desired quiescent operating point of the transistor amplifier in the active region (linear region) of the characteristics is obtained. It is desired that once selected the operating point should remain stable. The maintenance of operating point stable is called </a:t>
            </a:r>
            <a:r>
              <a:rPr lang="en-IN" altLang="en-US" sz="2400" b="1" i="1" dirty="0" smtClean="0">
                <a:solidFill>
                  <a:srgbClr val="FF0000"/>
                </a:solidFill>
                <a:latin typeface="Times New Roman" pitchFamily="18" charset="0"/>
                <a:cs typeface="Times New Roman" pitchFamily="18" charset="0"/>
              </a:rPr>
              <a:t>Stabilization</a:t>
            </a:r>
            <a:r>
              <a:rPr lang="en-IN" altLang="en-US" sz="2400" dirty="0" smtClean="0">
                <a:latin typeface="Times New Roman" pitchFamily="18" charset="0"/>
                <a:cs typeface="Times New Roman" pitchFamily="18" charset="0"/>
              </a:rPr>
              <a:t>.</a:t>
            </a:r>
          </a:p>
          <a:p>
            <a:pPr algn="just" eaLnBrk="1" hangingPunct="1">
              <a:lnSpc>
                <a:spcPct val="150000"/>
              </a:lnSpc>
              <a:buClr>
                <a:srgbClr val="B45F07"/>
              </a:buClr>
              <a:buFont typeface="Wingdings" pitchFamily="2" charset="2"/>
              <a:buChar char="v"/>
            </a:pPr>
            <a:endParaRPr lang="en-IN" altLang="en-US" sz="2400" dirty="0">
              <a:latin typeface="Times New Roman" pitchFamily="18" charset="0"/>
              <a:cs typeface="Times New Roman" pitchFamily="18" charset="0"/>
            </a:endParaRPr>
          </a:p>
          <a:p>
            <a:pPr algn="just" eaLnBrk="1" hangingPunct="1">
              <a:lnSpc>
                <a:spcPct val="150000"/>
              </a:lnSpc>
              <a:buClr>
                <a:srgbClr val="B45F07"/>
              </a:buClr>
              <a:buFont typeface="Wingdings" pitchFamily="2" charset="2"/>
              <a:buChar char="v"/>
            </a:pPr>
            <a:r>
              <a:rPr lang="en-IN" altLang="en-US" sz="2400" dirty="0">
                <a:latin typeface="Times New Roman" pitchFamily="18" charset="0"/>
                <a:cs typeface="Times New Roman" pitchFamily="18" charset="0"/>
              </a:rPr>
              <a:t> The operating point of a transistor amplifier shifts mainly with changes in temperature, since the transistor parameters — </a:t>
            </a:r>
            <a:r>
              <a:rPr lang="en-IN" altLang="en-US" sz="2400" i="1" dirty="0">
                <a:solidFill>
                  <a:srgbClr val="FF0000"/>
                </a:solidFill>
                <a:latin typeface="Times New Roman" pitchFamily="18" charset="0"/>
                <a:cs typeface="Times New Roman" pitchFamily="18" charset="0"/>
              </a:rPr>
              <a:t>β, I</a:t>
            </a:r>
            <a:r>
              <a:rPr lang="en-IN" altLang="en-US" sz="2400" i="1" baseline="-25000" dirty="0">
                <a:solidFill>
                  <a:srgbClr val="FF0000"/>
                </a:solidFill>
                <a:latin typeface="Times New Roman" pitchFamily="18" charset="0"/>
                <a:cs typeface="Times New Roman" pitchFamily="18" charset="0"/>
              </a:rPr>
              <a:t>CO</a:t>
            </a:r>
            <a:r>
              <a:rPr lang="en-IN" altLang="en-US" sz="2400" i="1" dirty="0">
                <a:solidFill>
                  <a:srgbClr val="FF0000"/>
                </a:solidFill>
                <a:latin typeface="Times New Roman" pitchFamily="18" charset="0"/>
                <a:cs typeface="Times New Roman" pitchFamily="18" charset="0"/>
              </a:rPr>
              <a:t> and V</a:t>
            </a:r>
            <a:r>
              <a:rPr lang="en-IN" altLang="en-US" sz="2400" i="1" baseline="-25000" dirty="0">
                <a:solidFill>
                  <a:srgbClr val="FF0000"/>
                </a:solidFill>
                <a:latin typeface="Times New Roman" pitchFamily="18" charset="0"/>
                <a:cs typeface="Times New Roman" pitchFamily="18" charset="0"/>
              </a:rPr>
              <a:t>BE</a:t>
            </a:r>
            <a:r>
              <a:rPr lang="en-IN" altLang="en-US" sz="2400" i="1" dirty="0">
                <a:solidFill>
                  <a:srgbClr val="FF0000"/>
                </a:solidFill>
                <a:latin typeface="Times New Roman" pitchFamily="18" charset="0"/>
                <a:cs typeface="Times New Roman" pitchFamily="18" charset="0"/>
              </a:rPr>
              <a:t> </a:t>
            </a:r>
            <a:r>
              <a:rPr lang="en-IN" altLang="en-US" sz="2400" i="1" dirty="0" smtClean="0">
                <a:latin typeface="Times New Roman" pitchFamily="18" charset="0"/>
                <a:cs typeface="Times New Roman" pitchFamily="18" charset="0"/>
              </a:rPr>
              <a:t>are </a:t>
            </a:r>
            <a:r>
              <a:rPr lang="en-IN" altLang="en-US" sz="2400" i="1" dirty="0">
                <a:latin typeface="Times New Roman" pitchFamily="18" charset="0"/>
                <a:cs typeface="Times New Roman" pitchFamily="18" charset="0"/>
              </a:rPr>
              <a:t>functions of </a:t>
            </a:r>
            <a:r>
              <a:rPr lang="en-IN" altLang="en-US" sz="2400" dirty="0">
                <a:latin typeface="Times New Roman" pitchFamily="18" charset="0"/>
                <a:cs typeface="Times New Roman" pitchFamily="18" charset="0"/>
              </a:rPr>
              <a:t>temperature.</a:t>
            </a:r>
          </a:p>
          <a:p>
            <a:pPr algn="just" eaLnBrk="1" hangingPunct="1">
              <a:lnSpc>
                <a:spcPct val="150000"/>
              </a:lnSpc>
              <a:buClr>
                <a:srgbClr val="B45F07"/>
              </a:buClr>
              <a:buFont typeface="Wingdings" pitchFamily="2" charset="2"/>
              <a:buChar char="v"/>
            </a:pPr>
            <a:endParaRPr lang="en-IN" altLang="en-US" sz="24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srcRect/>
          <a:stretch>
            <a:fillRect/>
          </a:stretch>
        </p:blipFill>
        <p:spPr bwMode="auto">
          <a:xfrm>
            <a:off x="304800" y="152400"/>
            <a:ext cx="86106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304800"/>
            <a:ext cx="8229600" cy="1143000"/>
          </a:xfrm>
        </p:spPr>
        <p:txBody>
          <a:bodyPr/>
          <a:lstStyle/>
          <a:p>
            <a:pPr eaLnBrk="1" hangingPunct="1"/>
            <a:r>
              <a:rPr lang="en-US" sz="4000" dirty="0" smtClean="0">
                <a:latin typeface="Times New Roman" pitchFamily="18" charset="0"/>
                <a:cs typeface="Times New Roman" pitchFamily="18" charset="0"/>
              </a:rPr>
              <a:t>7. A generic dc load line.</a:t>
            </a:r>
            <a:endParaRPr lang="th-TH" sz="4000" dirty="0" smtClean="0">
              <a:latin typeface="Times New Roman" pitchFamily="18" charset="0"/>
            </a:endParaRPr>
          </a:p>
        </p:txBody>
      </p:sp>
      <p:graphicFrame>
        <p:nvGraphicFramePr>
          <p:cNvPr id="5124" name="Object 3"/>
          <p:cNvGraphicFramePr>
            <a:graphicFrameLocks noChangeAspect="1"/>
          </p:cNvGraphicFramePr>
          <p:nvPr/>
        </p:nvGraphicFramePr>
        <p:xfrm>
          <a:off x="1371600" y="1600200"/>
          <a:ext cx="6400800" cy="3683000"/>
        </p:xfrm>
        <a:graphic>
          <a:graphicData uri="http://schemas.openxmlformats.org/presentationml/2006/ole">
            <mc:AlternateContent xmlns:mc="http://schemas.openxmlformats.org/markup-compatibility/2006">
              <mc:Choice xmlns:v="urn:schemas-microsoft-com:vml" Requires="v">
                <p:oleObj spid="_x0000_s1084" name="Visio" r:id="rId3" imgW="1749247" imgH="1007059" progId="">
                  <p:embed/>
                </p:oleObj>
              </mc:Choice>
              <mc:Fallback>
                <p:oleObj name="Visio" r:id="rId3" imgW="1749247" imgH="1007059"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00200"/>
                        <a:ext cx="64008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4"/>
          <p:cNvGraphicFramePr>
            <a:graphicFrameLocks noChangeAspect="1"/>
          </p:cNvGraphicFramePr>
          <p:nvPr/>
        </p:nvGraphicFramePr>
        <p:xfrm>
          <a:off x="4572000" y="1600200"/>
          <a:ext cx="1752600" cy="815975"/>
        </p:xfrm>
        <a:graphic>
          <a:graphicData uri="http://schemas.openxmlformats.org/presentationml/2006/ole">
            <mc:AlternateContent xmlns:mc="http://schemas.openxmlformats.org/markup-compatibility/2006">
              <mc:Choice xmlns:v="urn:schemas-microsoft-com:vml" Requires="v">
                <p:oleObj spid="_x0000_s1085" name="Equation" r:id="rId5" imgW="927100" imgH="431800" progId="">
                  <p:embed/>
                </p:oleObj>
              </mc:Choice>
              <mc:Fallback>
                <p:oleObj name="Equation" r:id="rId5" imgW="927100" imgH="4318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600200"/>
                        <a:ext cx="1752600" cy="815975"/>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76200"/>
            <a:ext cx="8229600" cy="1143000"/>
          </a:xfrm>
        </p:spPr>
        <p:txBody>
          <a:bodyPr/>
          <a:lstStyle/>
          <a:p>
            <a:pPr eaLnBrk="1" hangingPunct="1"/>
            <a:r>
              <a:rPr lang="en-US" sz="3600" dirty="0" smtClean="0">
                <a:latin typeface="Times New Roman" pitchFamily="18" charset="0"/>
                <a:cs typeface="Times New Roman" pitchFamily="18" charset="0"/>
              </a:rPr>
              <a:t>Example</a:t>
            </a:r>
            <a:endParaRPr lang="th-TH" sz="3600" dirty="0" smtClean="0">
              <a:latin typeface="Times New Roman" pitchFamily="18" charset="0"/>
            </a:endParaRPr>
          </a:p>
        </p:txBody>
      </p:sp>
      <p:graphicFrame>
        <p:nvGraphicFramePr>
          <p:cNvPr id="6148" name="Object 3"/>
          <p:cNvGraphicFramePr>
            <a:graphicFrameLocks noChangeAspect="1"/>
          </p:cNvGraphicFramePr>
          <p:nvPr/>
        </p:nvGraphicFramePr>
        <p:xfrm>
          <a:off x="457200" y="2373313"/>
          <a:ext cx="8229600" cy="4103687"/>
        </p:xfrm>
        <a:graphic>
          <a:graphicData uri="http://schemas.openxmlformats.org/presentationml/2006/ole">
            <mc:AlternateContent xmlns:mc="http://schemas.openxmlformats.org/markup-compatibility/2006">
              <mc:Choice xmlns:v="urn:schemas-microsoft-com:vml" Requires="v">
                <p:oleObj spid="_x0000_s2079" name="Visio" r:id="rId3" imgW="3435401" imgH="1713586" progId="">
                  <p:embed/>
                </p:oleObj>
              </mc:Choice>
              <mc:Fallback>
                <p:oleObj name="Visio" r:id="rId3" imgW="3435401" imgH="1713586"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73313"/>
                        <a:ext cx="8229600"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Text Box 4"/>
          <p:cNvSpPr txBox="1">
            <a:spLocks noChangeArrowheads="1"/>
          </p:cNvSpPr>
          <p:nvPr/>
        </p:nvSpPr>
        <p:spPr bwMode="auto">
          <a:xfrm>
            <a:off x="914400" y="1371600"/>
            <a:ext cx="7315200" cy="523220"/>
          </a:xfrm>
          <a:prstGeom prst="rect">
            <a:avLst/>
          </a:prstGeom>
          <a:solidFill>
            <a:schemeClr val="accent1"/>
          </a:solidFill>
          <a:ln w="9525">
            <a:noFill/>
            <a:miter lim="800000"/>
            <a:headEnd/>
            <a:tailEnd/>
          </a:ln>
          <a:effectLst/>
        </p:spPr>
        <p:txBody>
          <a:bodyPr>
            <a:spAutoFit/>
          </a:bodyPr>
          <a:lstStyle/>
          <a:p>
            <a:pPr algn="thaiDist">
              <a:spcBef>
                <a:spcPct val="50000"/>
              </a:spcBef>
            </a:pPr>
            <a:r>
              <a:rPr lang="en-US" dirty="0">
                <a:latin typeface="Times New Roman" pitchFamily="18" charset="0"/>
                <a:cs typeface="Times New Roman" pitchFamily="18" charset="0"/>
              </a:rPr>
              <a:t>Plot the dc load line for the circuit shown in </a:t>
            </a:r>
            <a:r>
              <a:rPr lang="en-US" dirty="0" smtClean="0">
                <a:latin typeface="Times New Roman" pitchFamily="18" charset="0"/>
                <a:cs typeface="Times New Roman" pitchFamily="18" charset="0"/>
              </a:rPr>
              <a:t>Fig</a:t>
            </a:r>
            <a:endParaRPr lang="th-TH" dirty="0">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76200"/>
            <a:ext cx="8229600" cy="1143000"/>
          </a:xfrm>
        </p:spPr>
        <p:txBody>
          <a:bodyPr/>
          <a:lstStyle/>
          <a:p>
            <a:pPr eaLnBrk="1" hangingPunct="1"/>
            <a:r>
              <a:rPr lang="en-US" dirty="0" smtClean="0"/>
              <a:t>Example</a:t>
            </a:r>
            <a:endParaRPr lang="th-TH" dirty="0" smtClean="0"/>
          </a:p>
        </p:txBody>
      </p:sp>
      <p:sp>
        <p:nvSpPr>
          <p:cNvPr id="7172" name="Text Box 4"/>
          <p:cNvSpPr txBox="1">
            <a:spLocks noChangeArrowheads="1"/>
          </p:cNvSpPr>
          <p:nvPr/>
        </p:nvSpPr>
        <p:spPr bwMode="auto">
          <a:xfrm>
            <a:off x="914400" y="1371600"/>
            <a:ext cx="7315200" cy="830997"/>
          </a:xfrm>
          <a:prstGeom prst="rect">
            <a:avLst/>
          </a:prstGeom>
          <a:solidFill>
            <a:schemeClr val="accent1"/>
          </a:solidFill>
          <a:ln w="9525">
            <a:noFill/>
            <a:miter lim="800000"/>
            <a:headEnd/>
            <a:tailEnd/>
          </a:ln>
          <a:effectLst/>
        </p:spPr>
        <p:txBody>
          <a:bodyPr>
            <a:spAutoFit/>
          </a:bodyPr>
          <a:lstStyle/>
          <a:p>
            <a:pPr algn="thaiDist">
              <a:spcBef>
                <a:spcPct val="50000"/>
              </a:spcBef>
            </a:pPr>
            <a:r>
              <a:rPr lang="en-US" sz="2400" dirty="0">
                <a:latin typeface="Times New Roman" pitchFamily="18" charset="0"/>
                <a:cs typeface="Times New Roman" pitchFamily="18" charset="0"/>
              </a:rPr>
              <a:t>Plot the dc load line for the circuit shown in Fig. </a:t>
            </a:r>
            <a:r>
              <a:rPr lang="en-US" sz="2400" dirty="0" smtClean="0">
                <a:latin typeface="Times New Roman" pitchFamily="18" charset="0"/>
                <a:cs typeface="Times New Roman" pitchFamily="18" charset="0"/>
              </a:rPr>
              <a:t>Then</a:t>
            </a:r>
            <a:r>
              <a:rPr lang="en-US" sz="2400" dirty="0">
                <a:latin typeface="Times New Roman" pitchFamily="18" charset="0"/>
                <a:cs typeface="Times New Roman" pitchFamily="18" charset="0"/>
              </a:rPr>
              <a:t>, find the values of </a:t>
            </a:r>
            <a:r>
              <a:rPr lang="en-US" sz="2400" i="1" dirty="0">
                <a:latin typeface="Times New Roman" pitchFamily="18" charset="0"/>
                <a:cs typeface="Times New Roman" pitchFamily="18" charset="0"/>
              </a:rPr>
              <a:t>V</a:t>
            </a:r>
            <a:r>
              <a:rPr lang="en-US" sz="2400" i="1" baseline="-25000" dirty="0">
                <a:latin typeface="Times New Roman" pitchFamily="18" charset="0"/>
                <a:cs typeface="Times New Roman" pitchFamily="18" charset="0"/>
              </a:rPr>
              <a:t>CE</a:t>
            </a:r>
            <a:r>
              <a:rPr lang="en-US" sz="2400" dirty="0">
                <a:latin typeface="Times New Roman" pitchFamily="18" charset="0"/>
                <a:cs typeface="Times New Roman" pitchFamily="18" charset="0"/>
              </a:rPr>
              <a:t> for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C</a:t>
            </a:r>
            <a:r>
              <a:rPr lang="en-US" sz="2400" dirty="0">
                <a:latin typeface="Times New Roman" pitchFamily="18" charset="0"/>
                <a:cs typeface="Times New Roman" pitchFamily="18" charset="0"/>
              </a:rPr>
              <a:t> = 1, 2, 5 </a:t>
            </a:r>
            <a:r>
              <a:rPr lang="en-US" sz="2400" dirty="0" err="1">
                <a:latin typeface="Times New Roman" pitchFamily="18" charset="0"/>
                <a:cs typeface="Times New Roman" pitchFamily="18" charset="0"/>
              </a:rPr>
              <a:t>mA</a:t>
            </a:r>
            <a:r>
              <a:rPr lang="en-US" sz="2400" dirty="0">
                <a:latin typeface="Times New Roman" pitchFamily="18" charset="0"/>
                <a:cs typeface="Times New Roman" pitchFamily="18" charset="0"/>
              </a:rPr>
              <a:t> respectively.</a:t>
            </a:r>
            <a:endParaRPr lang="th-TH" sz="2400" dirty="0">
              <a:latin typeface="Times New Roman" pitchFamily="18" charset="0"/>
            </a:endParaRPr>
          </a:p>
        </p:txBody>
      </p:sp>
      <p:graphicFrame>
        <p:nvGraphicFramePr>
          <p:cNvPr id="7173" name="Object 6"/>
          <p:cNvGraphicFramePr>
            <a:graphicFrameLocks noChangeAspect="1"/>
          </p:cNvGraphicFramePr>
          <p:nvPr/>
        </p:nvGraphicFramePr>
        <p:xfrm>
          <a:off x="304800" y="2667000"/>
          <a:ext cx="7010400" cy="3859213"/>
        </p:xfrm>
        <a:graphic>
          <a:graphicData uri="http://schemas.openxmlformats.org/presentationml/2006/ole">
            <mc:AlternateContent xmlns:mc="http://schemas.openxmlformats.org/markup-compatibility/2006">
              <mc:Choice xmlns:v="urn:schemas-microsoft-com:vml" Requires="v">
                <p:oleObj spid="_x0000_s3132" name="Visio" r:id="rId3" imgW="3111398" imgH="1713586" progId="">
                  <p:embed/>
                </p:oleObj>
              </mc:Choice>
              <mc:Fallback>
                <p:oleObj name="Visio" r:id="rId3" imgW="3111398" imgH="1713586"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701040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1" name="Group 27"/>
          <p:cNvGraphicFramePr>
            <a:graphicFrameLocks noGrp="1"/>
          </p:cNvGraphicFramePr>
          <p:nvPr/>
        </p:nvGraphicFramePr>
        <p:xfrm>
          <a:off x="5791200" y="3829050"/>
          <a:ext cx="2819400" cy="1584960"/>
        </p:xfrm>
        <a:graphic>
          <a:graphicData uri="http://schemas.openxmlformats.org/drawingml/2006/table">
            <a:tbl>
              <a:tblPr/>
              <a:tblGrid>
                <a:gridCol w="1409700"/>
                <a:gridCol w="1409700"/>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Verdana" pitchFamily="34" charset="0"/>
                          <a:cs typeface="Angsana New" pitchFamily="18" charset="-34"/>
                        </a:rPr>
                        <a:t>I</a:t>
                      </a:r>
                      <a:r>
                        <a:rPr kumimoji="0" lang="en-US" sz="2000" b="1" i="1" u="none" strike="noStrike" cap="none" normalizeH="0" baseline="-25000" smtClean="0">
                          <a:ln>
                            <a:noFill/>
                          </a:ln>
                          <a:solidFill>
                            <a:schemeClr val="tx1"/>
                          </a:solidFill>
                          <a:effectLst/>
                          <a:latin typeface="Verdana" pitchFamily="34" charset="0"/>
                          <a:cs typeface="Angsana New" pitchFamily="18" charset="-34"/>
                        </a:rPr>
                        <a:t>C</a:t>
                      </a:r>
                      <a:r>
                        <a:rPr kumimoji="0" lang="en-US" sz="2000" b="1" i="0" u="none" strike="noStrike" cap="none" normalizeH="0" baseline="0" smtClean="0">
                          <a:ln>
                            <a:noFill/>
                          </a:ln>
                          <a:solidFill>
                            <a:schemeClr val="tx1"/>
                          </a:solidFill>
                          <a:effectLst/>
                          <a:latin typeface="Verdana" pitchFamily="34" charset="0"/>
                          <a:cs typeface="Angsana New" pitchFamily="18" charset="-34"/>
                        </a:rPr>
                        <a:t> (mA)</a:t>
                      </a:r>
                      <a:endParaRPr kumimoji="0" lang="th-TH" sz="2000" b="1"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Verdana" pitchFamily="34" charset="0"/>
                          <a:cs typeface="Angsana New" pitchFamily="18" charset="-34"/>
                        </a:rPr>
                        <a:t>V</a:t>
                      </a:r>
                      <a:r>
                        <a:rPr kumimoji="0" lang="en-US" sz="2000" b="1" i="1" u="none" strike="noStrike" cap="none" normalizeH="0" baseline="-25000" smtClean="0">
                          <a:ln>
                            <a:noFill/>
                          </a:ln>
                          <a:solidFill>
                            <a:schemeClr val="tx1"/>
                          </a:solidFill>
                          <a:effectLst/>
                          <a:latin typeface="Verdana" pitchFamily="34" charset="0"/>
                          <a:cs typeface="Angsana New" pitchFamily="18" charset="-34"/>
                        </a:rPr>
                        <a:t>CE</a:t>
                      </a:r>
                      <a:r>
                        <a:rPr kumimoji="0" lang="en-US" sz="2000" b="1" i="0" u="none" strike="noStrike" cap="none" normalizeH="0" baseline="0" smtClean="0">
                          <a:ln>
                            <a:noFill/>
                          </a:ln>
                          <a:solidFill>
                            <a:schemeClr val="tx1"/>
                          </a:solidFill>
                          <a:effectLst/>
                          <a:latin typeface="Verdana" pitchFamily="34" charset="0"/>
                          <a:cs typeface="Angsana New" pitchFamily="18" charset="-34"/>
                        </a:rPr>
                        <a:t> (V)</a:t>
                      </a:r>
                      <a:endParaRPr kumimoji="0" lang="th-TH" sz="2000" b="1"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9</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2</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8</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5</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5</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91" name="Object 28"/>
          <p:cNvGraphicFramePr>
            <a:graphicFrameLocks noChangeAspect="1"/>
          </p:cNvGraphicFramePr>
          <p:nvPr/>
        </p:nvGraphicFramePr>
        <p:xfrm>
          <a:off x="6019800" y="3200400"/>
          <a:ext cx="2286000" cy="501650"/>
        </p:xfrm>
        <a:graphic>
          <a:graphicData uri="http://schemas.openxmlformats.org/presentationml/2006/ole">
            <mc:AlternateContent xmlns:mc="http://schemas.openxmlformats.org/markup-compatibility/2006">
              <mc:Choice xmlns:v="urn:schemas-microsoft-com:vml" Requires="v">
                <p:oleObj spid="_x0000_s3133" name="Equation" r:id="rId5" imgW="1040948" imgH="228501" progId="">
                  <p:embed/>
                </p:oleObj>
              </mc:Choice>
              <mc:Fallback>
                <p:oleObj name="Equation" r:id="rId5" imgW="1040948" imgH="228501" progId="">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200400"/>
                        <a:ext cx="2286000" cy="501650"/>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2"/>
          <p:cNvSpPr>
            <a:spLocks noChangeArrowheads="1"/>
          </p:cNvSpPr>
          <p:nvPr/>
        </p:nvSpPr>
        <p:spPr bwMode="auto">
          <a:xfrm>
            <a:off x="609600" y="0"/>
            <a:ext cx="7772400" cy="1143000"/>
          </a:xfrm>
          <a:prstGeom prst="rect">
            <a:avLst/>
          </a:prstGeom>
          <a:noFill/>
          <a:ln w="9525">
            <a:noFill/>
            <a:miter lim="800000"/>
            <a:headEnd/>
            <a:tailEnd/>
          </a:ln>
          <a:effectLst/>
        </p:spPr>
        <p:txBody>
          <a:bodyPr anchor="ctr"/>
          <a:lstStyle/>
          <a:p>
            <a:pPr eaLnBrk="1" hangingPunct="1"/>
            <a:r>
              <a:rPr lang="en-US" altLang="en-US" sz="2800" b="1" u="sng" dirty="0">
                <a:solidFill>
                  <a:schemeClr val="tx2"/>
                </a:solidFill>
                <a:latin typeface="Times New Roman" pitchFamily="18" charset="0"/>
                <a:cs typeface="Times New Roman" pitchFamily="18" charset="0"/>
              </a:rPr>
              <a:t>The DC Operating Point</a:t>
            </a:r>
          </a:p>
        </p:txBody>
      </p:sp>
      <p:sp>
        <p:nvSpPr>
          <p:cNvPr id="7172" name="Rectangle 13"/>
          <p:cNvSpPr>
            <a:spLocks noChangeArrowheads="1"/>
          </p:cNvSpPr>
          <p:nvPr/>
        </p:nvSpPr>
        <p:spPr bwMode="auto">
          <a:xfrm>
            <a:off x="596152" y="909918"/>
            <a:ext cx="8001000" cy="1876219"/>
          </a:xfrm>
          <a:prstGeom prst="rect">
            <a:avLst/>
          </a:prstGeom>
          <a:noFill/>
          <a:ln w="9525">
            <a:noFill/>
            <a:miter lim="800000"/>
            <a:headEnd/>
            <a:tailEnd/>
          </a:ln>
          <a:effectLst/>
        </p:spPr>
        <p:txBody>
          <a:bodyPr>
            <a:spAutoFit/>
          </a:bodyPr>
          <a:lstStyle/>
          <a:p>
            <a:pPr algn="just">
              <a:lnSpc>
                <a:spcPct val="150000"/>
              </a:lnSpc>
              <a:spcBef>
                <a:spcPct val="50000"/>
              </a:spcBef>
            </a:pPr>
            <a:r>
              <a:rPr lang="en-US" altLang="en-US" sz="2000" dirty="0">
                <a:latin typeface="Times New Roman" pitchFamily="18" charset="0"/>
                <a:cs typeface="Times New Roman" pitchFamily="18" charset="0"/>
              </a:rPr>
              <a:t>For a transistor circuit to amplify it must be properly biased with dc voltages. The dc operating point between saturation and cutoff is called the </a:t>
            </a:r>
            <a:r>
              <a:rPr lang="en-US" altLang="en-US" sz="2000" b="1" dirty="0">
                <a:latin typeface="Times New Roman" pitchFamily="18" charset="0"/>
                <a:cs typeface="Times New Roman" pitchFamily="18" charset="0"/>
              </a:rPr>
              <a:t>Q-point. </a:t>
            </a:r>
            <a:r>
              <a:rPr lang="en-US" altLang="en-US" sz="2000" dirty="0">
                <a:latin typeface="Times New Roman" pitchFamily="18" charset="0"/>
                <a:cs typeface="Times New Roman" pitchFamily="18" charset="0"/>
              </a:rPr>
              <a:t>The goal is to set the Q-point such that that it does not go into saturation or cutoff when an a ac signal is applied. </a:t>
            </a:r>
          </a:p>
        </p:txBody>
      </p:sp>
      <p:pic>
        <p:nvPicPr>
          <p:cNvPr id="7174" name="Picture 15"/>
          <p:cNvPicPr>
            <a:picLocks noChangeAspect="1" noChangeArrowheads="1"/>
          </p:cNvPicPr>
          <p:nvPr/>
        </p:nvPicPr>
        <p:blipFill>
          <a:blip r:embed="rId2"/>
          <a:srcRect/>
          <a:stretch>
            <a:fillRect/>
          </a:stretch>
        </p:blipFill>
        <p:spPr bwMode="auto">
          <a:xfrm>
            <a:off x="2120152" y="3124200"/>
            <a:ext cx="4953000" cy="35036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76200"/>
            <a:ext cx="8229600" cy="1143000"/>
          </a:xfrm>
        </p:spPr>
        <p:txBody>
          <a:bodyPr/>
          <a:lstStyle/>
          <a:p>
            <a:pPr marL="2233613" indent="-2233613" eaLnBrk="1" hangingPunct="1"/>
            <a:r>
              <a:rPr lang="en-US" sz="4000" b="1" dirty="0" smtClean="0">
                <a:latin typeface="Times New Roman" pitchFamily="18" charset="0"/>
                <a:cs typeface="Times New Roman" pitchFamily="18" charset="0"/>
              </a:rPr>
              <a:t>1. Base bias (fixed bias).</a:t>
            </a:r>
            <a:endParaRPr lang="th-TH" sz="4000" b="1" dirty="0" smtClean="0">
              <a:latin typeface="Times New Roman" pitchFamily="18" charset="0"/>
            </a:endParaRPr>
          </a:p>
        </p:txBody>
      </p:sp>
      <p:graphicFrame>
        <p:nvGraphicFramePr>
          <p:cNvPr id="9220" name="Object 7"/>
          <p:cNvGraphicFramePr>
            <a:graphicFrameLocks noChangeAspect="1"/>
          </p:cNvGraphicFramePr>
          <p:nvPr/>
        </p:nvGraphicFramePr>
        <p:xfrm>
          <a:off x="5791200" y="1600200"/>
          <a:ext cx="1905000" cy="898525"/>
        </p:xfrm>
        <a:graphic>
          <a:graphicData uri="http://schemas.openxmlformats.org/presentationml/2006/ole">
            <mc:AlternateContent xmlns:mc="http://schemas.openxmlformats.org/markup-compatibility/2006">
              <mc:Choice xmlns:v="urn:schemas-microsoft-com:vml" Requires="v">
                <p:oleObj spid="_x0000_s5238" name="Equation" r:id="rId3" imgW="914400" imgH="431800" progId="">
                  <p:embed/>
                </p:oleObj>
              </mc:Choice>
              <mc:Fallback>
                <p:oleObj name="Equation" r:id="rId3" imgW="914400" imgH="4318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600200"/>
                        <a:ext cx="1905000" cy="898525"/>
                      </a:xfrm>
                      <a:prstGeom prst="rect">
                        <a:avLst/>
                      </a:prstGeom>
                      <a:solidFill>
                        <a:srgbClr val="66FF66"/>
                      </a:solidFill>
                    </p:spPr>
                  </p:pic>
                </p:oleObj>
              </mc:Fallback>
            </mc:AlternateContent>
          </a:graphicData>
        </a:graphic>
      </p:graphicFrame>
      <p:graphicFrame>
        <p:nvGraphicFramePr>
          <p:cNvPr id="9221" name="Object 8"/>
          <p:cNvGraphicFramePr>
            <a:graphicFrameLocks noChangeAspect="1"/>
          </p:cNvGraphicFramePr>
          <p:nvPr/>
        </p:nvGraphicFramePr>
        <p:xfrm>
          <a:off x="5791200" y="2819400"/>
          <a:ext cx="1219200" cy="522288"/>
        </p:xfrm>
        <a:graphic>
          <a:graphicData uri="http://schemas.openxmlformats.org/presentationml/2006/ole">
            <mc:AlternateContent xmlns:mc="http://schemas.openxmlformats.org/markup-compatibility/2006">
              <mc:Choice xmlns:v="urn:schemas-microsoft-com:vml" Requires="v">
                <p:oleObj spid="_x0000_s5239" name="Equation" r:id="rId5" imgW="533169" imgH="228501" progId="">
                  <p:embed/>
                </p:oleObj>
              </mc:Choice>
              <mc:Fallback>
                <p:oleObj name="Equation" r:id="rId5" imgW="533169" imgH="228501"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2819400"/>
                        <a:ext cx="1219200" cy="522288"/>
                      </a:xfrm>
                      <a:prstGeom prst="rect">
                        <a:avLst/>
                      </a:prstGeom>
                      <a:solidFill>
                        <a:srgbClr val="66FF66"/>
                      </a:solidFill>
                    </p:spPr>
                  </p:pic>
                </p:oleObj>
              </mc:Fallback>
            </mc:AlternateContent>
          </a:graphicData>
        </a:graphic>
      </p:graphicFrame>
      <p:graphicFrame>
        <p:nvGraphicFramePr>
          <p:cNvPr id="9222" name="Object 9"/>
          <p:cNvGraphicFramePr>
            <a:graphicFrameLocks noChangeAspect="1"/>
          </p:cNvGraphicFramePr>
          <p:nvPr/>
        </p:nvGraphicFramePr>
        <p:xfrm>
          <a:off x="5791200" y="3810000"/>
          <a:ext cx="2362200" cy="519113"/>
        </p:xfrm>
        <a:graphic>
          <a:graphicData uri="http://schemas.openxmlformats.org/presentationml/2006/ole">
            <mc:AlternateContent xmlns:mc="http://schemas.openxmlformats.org/markup-compatibility/2006">
              <mc:Choice xmlns:v="urn:schemas-microsoft-com:vml" Requires="v">
                <p:oleObj spid="_x0000_s5240" name="Equation" r:id="rId7" imgW="1040948" imgH="228501" progId="">
                  <p:embed/>
                </p:oleObj>
              </mc:Choice>
              <mc:Fallback>
                <p:oleObj name="Equation" r:id="rId7" imgW="1040948" imgH="228501"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810000"/>
                        <a:ext cx="2362200" cy="519113"/>
                      </a:xfrm>
                      <a:prstGeom prst="rect">
                        <a:avLst/>
                      </a:prstGeom>
                      <a:solidFill>
                        <a:srgbClr val="66FF66"/>
                      </a:solidFill>
                    </p:spPr>
                  </p:pic>
                </p:oleObj>
              </mc:Fallback>
            </mc:AlternateContent>
          </a:graphicData>
        </a:graphic>
      </p:graphicFrame>
      <p:graphicFrame>
        <p:nvGraphicFramePr>
          <p:cNvPr id="9223" name="Object 10"/>
          <p:cNvGraphicFramePr>
            <a:graphicFrameLocks noChangeAspect="1"/>
          </p:cNvGraphicFramePr>
          <p:nvPr/>
        </p:nvGraphicFramePr>
        <p:xfrm>
          <a:off x="228600" y="1239838"/>
          <a:ext cx="5334000" cy="5084762"/>
        </p:xfrm>
        <a:graphic>
          <a:graphicData uri="http://schemas.openxmlformats.org/presentationml/2006/ole">
            <mc:AlternateContent xmlns:mc="http://schemas.openxmlformats.org/markup-compatibility/2006">
              <mc:Choice xmlns:v="urn:schemas-microsoft-com:vml" Requires="v">
                <p:oleObj spid="_x0000_s5241" name="Visio" r:id="rId9" imgW="1797406" imgH="1713586" progId="">
                  <p:embed/>
                </p:oleObj>
              </mc:Choice>
              <mc:Fallback>
                <p:oleObj name="Visio" r:id="rId9" imgW="1797406" imgH="1713586"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1239838"/>
                        <a:ext cx="5334000" cy="508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Text Box 11"/>
          <p:cNvSpPr txBox="1">
            <a:spLocks noChangeArrowheads="1"/>
          </p:cNvSpPr>
          <p:nvPr/>
        </p:nvSpPr>
        <p:spPr bwMode="auto">
          <a:xfrm>
            <a:off x="5105400" y="4914900"/>
            <a:ext cx="3657600" cy="495300"/>
          </a:xfrm>
          <a:prstGeom prst="rect">
            <a:avLst/>
          </a:prstGeom>
          <a:solidFill>
            <a:srgbClr val="FFFF00"/>
          </a:solidFill>
          <a:ln w="38100">
            <a:solidFill>
              <a:srgbClr val="FF3300"/>
            </a:solidFill>
            <a:miter lim="800000"/>
            <a:headEnd/>
            <a:tailEnd/>
          </a:ln>
          <a:effectLst/>
        </p:spPr>
        <p:txBody>
          <a:bodyPr>
            <a:spAutoFit/>
          </a:bodyPr>
          <a:lstStyle/>
          <a:p>
            <a:pPr>
              <a:spcBef>
                <a:spcPct val="50000"/>
              </a:spcBef>
            </a:pPr>
            <a:r>
              <a:rPr lang="en-US" sz="2400">
                <a:latin typeface="Symbol" pitchFamily="18" charset="2"/>
              </a:rPr>
              <a:t>b</a:t>
            </a:r>
            <a:r>
              <a:rPr lang="en-US" sz="2400"/>
              <a:t> = dc current gain = </a:t>
            </a:r>
            <a:r>
              <a:rPr lang="en-US" sz="2400" i="1"/>
              <a:t>h</a:t>
            </a:r>
            <a:r>
              <a:rPr lang="en-US" sz="2400" i="1" baseline="-25000"/>
              <a:t>FE</a:t>
            </a:r>
            <a:endParaRPr lang="th-TH" sz="2400" i="1" baseline="-250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marL="2233613" indent="-2233613" eaLnBrk="1" hangingPunct="1"/>
            <a:r>
              <a:rPr lang="en-US" sz="4000" dirty="0" smtClean="0">
                <a:latin typeface="Times New Roman" pitchFamily="18" charset="0"/>
                <a:cs typeface="Times New Roman" pitchFamily="18" charset="0"/>
              </a:rPr>
              <a:t>Example</a:t>
            </a:r>
            <a:endParaRPr lang="th-TH" sz="4000" dirty="0" smtClean="0">
              <a:latin typeface="Times New Roman" pitchFamily="18" charset="0"/>
            </a:endParaRPr>
          </a:p>
        </p:txBody>
      </p:sp>
      <p:graphicFrame>
        <p:nvGraphicFramePr>
          <p:cNvPr id="10244" name="Object 7"/>
          <p:cNvGraphicFramePr>
            <a:graphicFrameLocks noChangeAspect="1"/>
          </p:cNvGraphicFramePr>
          <p:nvPr/>
        </p:nvGraphicFramePr>
        <p:xfrm>
          <a:off x="457200" y="1600200"/>
          <a:ext cx="4454525" cy="4953000"/>
        </p:xfrm>
        <a:graphic>
          <a:graphicData uri="http://schemas.openxmlformats.org/presentationml/2006/ole">
            <mc:AlternateContent xmlns:mc="http://schemas.openxmlformats.org/markup-compatibility/2006">
              <mc:Choice xmlns:v="urn:schemas-microsoft-com:vml" Requires="v">
                <p:oleObj spid="_x0000_s6262" name="Visio" r:id="rId3" imgW="1519733" imgH="1689202" progId="">
                  <p:embed/>
                </p:oleObj>
              </mc:Choice>
              <mc:Fallback>
                <p:oleObj name="Visio" r:id="rId3" imgW="1519733" imgH="1689202"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44545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8"/>
          <p:cNvGraphicFramePr>
            <a:graphicFrameLocks noChangeAspect="1"/>
          </p:cNvGraphicFramePr>
          <p:nvPr/>
        </p:nvGraphicFramePr>
        <p:xfrm>
          <a:off x="5105400" y="1600200"/>
          <a:ext cx="3276600" cy="1189038"/>
        </p:xfrm>
        <a:graphic>
          <a:graphicData uri="http://schemas.openxmlformats.org/presentationml/2006/ole">
            <mc:AlternateContent xmlns:mc="http://schemas.openxmlformats.org/markup-compatibility/2006">
              <mc:Choice xmlns:v="urn:schemas-microsoft-com:vml" Requires="v">
                <p:oleObj spid="_x0000_s6263" name="Equation" r:id="rId5" imgW="1816100" imgH="660400" progId="">
                  <p:embed/>
                </p:oleObj>
              </mc:Choice>
              <mc:Fallback>
                <p:oleObj name="Equation" r:id="rId5" imgW="1816100" imgH="6604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600200"/>
                        <a:ext cx="3276600" cy="1189038"/>
                      </a:xfrm>
                      <a:prstGeom prst="rect">
                        <a:avLst/>
                      </a:prstGeom>
                      <a:solidFill>
                        <a:srgbClr val="66FF66"/>
                      </a:solidFill>
                    </p:spPr>
                  </p:pic>
                </p:oleObj>
              </mc:Fallback>
            </mc:AlternateContent>
          </a:graphicData>
        </a:graphic>
      </p:graphicFrame>
      <p:graphicFrame>
        <p:nvGraphicFramePr>
          <p:cNvPr id="10246" name="Object 9"/>
          <p:cNvGraphicFramePr>
            <a:graphicFrameLocks noChangeAspect="1"/>
          </p:cNvGraphicFramePr>
          <p:nvPr/>
        </p:nvGraphicFramePr>
        <p:xfrm>
          <a:off x="5105400" y="3095625"/>
          <a:ext cx="3429000" cy="809625"/>
        </p:xfrm>
        <a:graphic>
          <a:graphicData uri="http://schemas.openxmlformats.org/presentationml/2006/ole">
            <mc:AlternateContent xmlns:mc="http://schemas.openxmlformats.org/markup-compatibility/2006">
              <mc:Choice xmlns:v="urn:schemas-microsoft-com:vml" Requires="v">
                <p:oleObj spid="_x0000_s6264" name="Equation" r:id="rId7" imgW="1828800" imgH="431800" progId="">
                  <p:embed/>
                </p:oleObj>
              </mc:Choice>
              <mc:Fallback>
                <p:oleObj name="Equation" r:id="rId7" imgW="1828800" imgH="4318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095625"/>
                        <a:ext cx="3429000" cy="809625"/>
                      </a:xfrm>
                      <a:prstGeom prst="rect">
                        <a:avLst/>
                      </a:prstGeom>
                      <a:solidFill>
                        <a:srgbClr val="66FF66"/>
                      </a:solidFill>
                    </p:spPr>
                  </p:pic>
                </p:oleObj>
              </mc:Fallback>
            </mc:AlternateContent>
          </a:graphicData>
        </a:graphic>
      </p:graphicFrame>
      <p:graphicFrame>
        <p:nvGraphicFramePr>
          <p:cNvPr id="10247" name="Object 10"/>
          <p:cNvGraphicFramePr>
            <a:graphicFrameLocks noChangeAspect="1"/>
          </p:cNvGraphicFramePr>
          <p:nvPr/>
        </p:nvGraphicFramePr>
        <p:xfrm>
          <a:off x="5105400" y="4267200"/>
          <a:ext cx="3352800" cy="1243013"/>
        </p:xfrm>
        <a:graphic>
          <a:graphicData uri="http://schemas.openxmlformats.org/presentationml/2006/ole">
            <mc:AlternateContent xmlns:mc="http://schemas.openxmlformats.org/markup-compatibility/2006">
              <mc:Choice xmlns:v="urn:schemas-microsoft-com:vml" Requires="v">
                <p:oleObj spid="_x0000_s6265" name="Equation" r:id="rId9" imgW="1816100" imgH="673100" progId="">
                  <p:embed/>
                </p:oleObj>
              </mc:Choice>
              <mc:Fallback>
                <p:oleObj name="Equation" r:id="rId9" imgW="1816100" imgH="6731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267200"/>
                        <a:ext cx="3352800" cy="1243013"/>
                      </a:xfrm>
                      <a:prstGeom prst="rect">
                        <a:avLst/>
                      </a:prstGeom>
                      <a:solidFill>
                        <a:srgbClr val="66FF66"/>
                      </a:solidFill>
                    </p:spPr>
                  </p:pic>
                </p:oleObj>
              </mc:Fallback>
            </mc:AlternateContent>
          </a:graphicData>
        </a:graphic>
      </p:graphicFrame>
      <p:sp>
        <p:nvSpPr>
          <p:cNvPr id="10248" name="Text Box 11"/>
          <p:cNvSpPr txBox="1">
            <a:spLocks noChangeArrowheads="1"/>
          </p:cNvSpPr>
          <p:nvPr/>
        </p:nvSpPr>
        <p:spPr bwMode="auto">
          <a:xfrm>
            <a:off x="4953000" y="5715000"/>
            <a:ext cx="3657600" cy="366713"/>
          </a:xfrm>
          <a:prstGeom prst="rect">
            <a:avLst/>
          </a:prstGeom>
          <a:solidFill>
            <a:srgbClr val="FFFF00"/>
          </a:solidFill>
          <a:ln w="38100">
            <a:noFill/>
            <a:miter lim="800000"/>
            <a:headEnd/>
            <a:tailEnd/>
          </a:ln>
          <a:effectLst/>
        </p:spPr>
        <p:txBody>
          <a:bodyPr>
            <a:spAutoFit/>
          </a:bodyPr>
          <a:lstStyle/>
          <a:p>
            <a:pPr>
              <a:spcBef>
                <a:spcPct val="50000"/>
              </a:spcBef>
            </a:pPr>
            <a:r>
              <a:rPr lang="en-US" sz="1800">
                <a:latin typeface="Verdana" pitchFamily="34" charset="0"/>
              </a:rPr>
              <a:t>The circuit is midpoint biased.</a:t>
            </a:r>
            <a:endParaRPr lang="th-TH" sz="1800">
              <a:latin typeface="Verdana"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28600"/>
            <a:ext cx="8229600" cy="838200"/>
          </a:xfrm>
        </p:spPr>
        <p:txBody>
          <a:bodyPr/>
          <a:lstStyle/>
          <a:p>
            <a:pPr marL="2233613" indent="-2233613" eaLnBrk="1" hangingPunct="1"/>
            <a:r>
              <a:rPr lang="en-US" sz="4000" dirty="0" smtClean="0">
                <a:latin typeface="Times New Roman" pitchFamily="18" charset="0"/>
                <a:cs typeface="Times New Roman" pitchFamily="18" charset="0"/>
              </a:rPr>
              <a:t>Example</a:t>
            </a:r>
            <a:endParaRPr lang="th-TH" sz="4000" dirty="0" smtClean="0">
              <a:latin typeface="Times New Roman" pitchFamily="18" charset="0"/>
            </a:endParaRPr>
          </a:p>
        </p:txBody>
      </p:sp>
      <p:sp>
        <p:nvSpPr>
          <p:cNvPr id="11268" name="Text Box 7"/>
          <p:cNvSpPr txBox="1">
            <a:spLocks noChangeArrowheads="1"/>
          </p:cNvSpPr>
          <p:nvPr/>
        </p:nvSpPr>
        <p:spPr bwMode="auto">
          <a:xfrm>
            <a:off x="533400" y="1219200"/>
            <a:ext cx="8077200" cy="1477328"/>
          </a:xfrm>
          <a:prstGeom prst="rect">
            <a:avLst/>
          </a:prstGeom>
          <a:solidFill>
            <a:schemeClr val="accent1"/>
          </a:solidFill>
          <a:ln w="9525">
            <a:noFill/>
            <a:miter lim="800000"/>
            <a:headEnd/>
            <a:tailEnd/>
          </a:ln>
          <a:effectLst/>
        </p:spPr>
        <p:txBody>
          <a:bodyPr wrap="square">
            <a:spAutoFit/>
          </a:bodyPr>
          <a:lstStyle/>
          <a:p>
            <a:pPr algn="just">
              <a:lnSpc>
                <a:spcPct val="150000"/>
              </a:lnSpc>
              <a:spcBef>
                <a:spcPct val="50000"/>
              </a:spcBef>
            </a:pPr>
            <a:r>
              <a:rPr lang="en-US" sz="2000" dirty="0">
                <a:latin typeface="Times New Roman" pitchFamily="18" charset="0"/>
                <a:cs typeface="Times New Roman" pitchFamily="18" charset="0"/>
              </a:rPr>
              <a:t>Construct the dc load line for the circuit shown in </a:t>
            </a:r>
            <a:r>
              <a:rPr lang="en-US" sz="2000" dirty="0" smtClean="0">
                <a:latin typeface="Times New Roman" pitchFamily="18" charset="0"/>
                <a:cs typeface="Times New Roman" pitchFamily="18" charset="0"/>
              </a:rPr>
              <a:t>Fig and </a:t>
            </a:r>
            <a:r>
              <a:rPr lang="en-US" sz="2000" dirty="0">
                <a:latin typeface="Times New Roman" pitchFamily="18" charset="0"/>
                <a:cs typeface="Times New Roman" pitchFamily="18" charset="0"/>
              </a:rPr>
              <a:t>plot the Q-point from the values obtained in Example </a:t>
            </a:r>
            <a:r>
              <a:rPr lang="en-US" sz="2000" dirty="0" smtClean="0">
                <a:latin typeface="Times New Roman" pitchFamily="18" charset="0"/>
                <a:cs typeface="Times New Roman" pitchFamily="18" charset="0"/>
              </a:rPr>
              <a:t>.Determine </a:t>
            </a:r>
            <a:r>
              <a:rPr lang="en-US" sz="2000" dirty="0">
                <a:latin typeface="Times New Roman" pitchFamily="18" charset="0"/>
                <a:cs typeface="Times New Roman" pitchFamily="18" charset="0"/>
              </a:rPr>
              <a:t>whether the circuit is midpoint biased.</a:t>
            </a:r>
            <a:endParaRPr lang="th-TH" sz="2000" dirty="0">
              <a:latin typeface="Times New Roman" pitchFamily="18" charset="0"/>
            </a:endParaRPr>
          </a:p>
        </p:txBody>
      </p:sp>
      <p:graphicFrame>
        <p:nvGraphicFramePr>
          <p:cNvPr id="11269" name="Object 8"/>
          <p:cNvGraphicFramePr>
            <a:graphicFrameLocks noChangeAspect="1"/>
          </p:cNvGraphicFramePr>
          <p:nvPr/>
        </p:nvGraphicFramePr>
        <p:xfrm>
          <a:off x="457200" y="2667000"/>
          <a:ext cx="5257800" cy="3986213"/>
        </p:xfrm>
        <a:graphic>
          <a:graphicData uri="http://schemas.openxmlformats.org/presentationml/2006/ole">
            <mc:AlternateContent xmlns:mc="http://schemas.openxmlformats.org/markup-compatibility/2006">
              <mc:Choice xmlns:v="urn:schemas-microsoft-com:vml" Requires="v">
                <p:oleObj spid="_x0000_s7257" name="Visio" r:id="rId3" imgW="1654759" imgH="1253338" progId="">
                  <p:embed/>
                </p:oleObj>
              </mc:Choice>
              <mc:Fallback>
                <p:oleObj name="Visio" r:id="rId3" imgW="1654759" imgH="1253338"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67000"/>
                        <a:ext cx="5257800" cy="398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9"/>
          <p:cNvGraphicFramePr>
            <a:graphicFrameLocks noChangeAspect="1"/>
          </p:cNvGraphicFramePr>
          <p:nvPr/>
        </p:nvGraphicFramePr>
        <p:xfrm>
          <a:off x="4578350" y="2895600"/>
          <a:ext cx="3346450" cy="868363"/>
        </p:xfrm>
        <a:graphic>
          <a:graphicData uri="http://schemas.openxmlformats.org/presentationml/2006/ole">
            <mc:AlternateContent xmlns:mc="http://schemas.openxmlformats.org/markup-compatibility/2006">
              <mc:Choice xmlns:v="urn:schemas-microsoft-com:vml" Requires="v">
                <p:oleObj spid="_x0000_s7258" name="Equation" r:id="rId5" imgW="1663700" imgH="431800" progId="">
                  <p:embed/>
                </p:oleObj>
              </mc:Choice>
              <mc:Fallback>
                <p:oleObj name="Equation" r:id="rId5" imgW="1663700" imgH="4318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2895600"/>
                        <a:ext cx="3346450" cy="868363"/>
                      </a:xfrm>
                      <a:prstGeom prst="rect">
                        <a:avLst/>
                      </a:prstGeom>
                      <a:solidFill>
                        <a:srgbClr val="66FF66"/>
                      </a:solidFill>
                    </p:spPr>
                  </p:pic>
                </p:oleObj>
              </mc:Fallback>
            </mc:AlternateContent>
          </a:graphicData>
        </a:graphic>
      </p:graphicFrame>
      <p:graphicFrame>
        <p:nvGraphicFramePr>
          <p:cNvPr id="11271" name="Object 10"/>
          <p:cNvGraphicFramePr>
            <a:graphicFrameLocks noChangeAspect="1"/>
          </p:cNvGraphicFramePr>
          <p:nvPr/>
        </p:nvGraphicFramePr>
        <p:xfrm>
          <a:off x="4572000" y="4038600"/>
          <a:ext cx="2362200" cy="525463"/>
        </p:xfrm>
        <a:graphic>
          <a:graphicData uri="http://schemas.openxmlformats.org/presentationml/2006/ole">
            <mc:AlternateContent xmlns:mc="http://schemas.openxmlformats.org/markup-compatibility/2006">
              <mc:Choice xmlns:v="urn:schemas-microsoft-com:vml" Requires="v">
                <p:oleObj spid="_x0000_s7259" name="Equation" r:id="rId7" imgW="1143000" imgH="254000" progId="">
                  <p:embed/>
                </p:oleObj>
              </mc:Choice>
              <mc:Fallback>
                <p:oleObj name="Equation" r:id="rId7" imgW="1143000" imgH="25400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038600"/>
                        <a:ext cx="2362200" cy="525463"/>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p:txBody>
          <a:bodyPr/>
          <a:lstStyle/>
          <a:p>
            <a:pPr algn="ctr" eaLnBrk="1" hangingPunct="1">
              <a:buFont typeface="Wingdings 2" pitchFamily="18" charset="2"/>
              <a:buNone/>
            </a:pPr>
            <a:r>
              <a:rPr lang="en-US" sz="4400" dirty="0" smtClean="0">
                <a:latin typeface="Times New Roman" pitchFamily="18" charset="0"/>
                <a:cs typeface="Times New Roman" pitchFamily="18" charset="0"/>
              </a:rPr>
              <a:t>Bipolar junction Transistor</a:t>
            </a:r>
          </a:p>
        </p:txBody>
      </p:sp>
      <p:sp>
        <p:nvSpPr>
          <p:cNvPr id="3" name="Content Placeholder 2"/>
          <p:cNvSpPr>
            <a:spLocks noGrp="1"/>
          </p:cNvSpPr>
          <p:nvPr>
            <p:ph idx="1"/>
          </p:nvPr>
        </p:nvSpPr>
        <p:spPr/>
        <p:txBody>
          <a:bodyPr/>
          <a:lstStyle/>
          <a:p>
            <a:pPr algn="just" eaLnBrk="1" hangingPunct="1">
              <a:lnSpc>
                <a:spcPct val="150000"/>
              </a:lnSpc>
            </a:pPr>
            <a:r>
              <a:rPr lang="en-US" sz="2400" dirty="0" smtClean="0">
                <a:latin typeface="Times New Roman" pitchFamily="18" charset="0"/>
                <a:cs typeface="Times New Roman" pitchFamily="18" charset="0"/>
              </a:rPr>
              <a:t>These are two types 1. NPN 2. PNP transistor</a:t>
            </a:r>
          </a:p>
          <a:p>
            <a:pPr algn="just" eaLnBrk="1" hangingPunct="1">
              <a:lnSpc>
                <a:spcPct val="150000"/>
              </a:lnSpc>
            </a:pPr>
            <a:r>
              <a:rPr lang="en-US" sz="2400" dirty="0" smtClean="0">
                <a:latin typeface="Times New Roman" pitchFamily="18" charset="0"/>
                <a:cs typeface="Times New Roman" pitchFamily="18" charset="0"/>
              </a:rPr>
              <a:t>The outer layers of the </a:t>
            </a:r>
            <a:r>
              <a:rPr lang="en-US" sz="2400" dirty="0" err="1" smtClean="0">
                <a:latin typeface="Times New Roman" pitchFamily="18" charset="0"/>
                <a:cs typeface="Times New Roman" pitchFamily="18" charset="0"/>
              </a:rPr>
              <a:t>npn</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pnp</a:t>
            </a:r>
            <a:r>
              <a:rPr lang="en-US" sz="2400" dirty="0" smtClean="0">
                <a:latin typeface="Times New Roman" pitchFamily="18" charset="0"/>
                <a:cs typeface="Times New Roman" pitchFamily="18" charset="0"/>
              </a:rPr>
              <a:t> sandwich are called the</a:t>
            </a:r>
            <a:r>
              <a:rPr lang="en-US" sz="2400" b="1" dirty="0" smtClean="0">
                <a:latin typeface="Times New Roman" pitchFamily="18" charset="0"/>
                <a:cs typeface="Times New Roman" pitchFamily="18" charset="0"/>
              </a:rPr>
              <a:t> emitter </a:t>
            </a:r>
            <a:r>
              <a:rPr lang="en-US" sz="2400" dirty="0" smtClean="0">
                <a:latin typeface="Times New Roman" pitchFamily="18" charset="0"/>
                <a:cs typeface="Times New Roman" pitchFamily="18" charset="0"/>
              </a:rPr>
              <a:t>and the </a:t>
            </a:r>
            <a:r>
              <a:rPr lang="en-US" sz="2400" b="1" dirty="0" smtClean="0">
                <a:latin typeface="Times New Roman" pitchFamily="18" charset="0"/>
                <a:cs typeface="Times New Roman" pitchFamily="18" charset="0"/>
              </a:rPr>
              <a:t>collector</a:t>
            </a:r>
            <a:r>
              <a:rPr lang="en-US" sz="2400" dirty="0" smtClean="0">
                <a:latin typeface="Times New Roman" pitchFamily="18" charset="0"/>
                <a:cs typeface="Times New Roman" pitchFamily="18" charset="0"/>
              </a:rPr>
              <a:t>, and the centre layer is termed the </a:t>
            </a:r>
            <a:r>
              <a:rPr lang="en-US" sz="2400" b="1" dirty="0" smtClean="0">
                <a:latin typeface="Times New Roman" pitchFamily="18" charset="0"/>
                <a:cs typeface="Times New Roman" pitchFamily="18" charset="0"/>
              </a:rPr>
              <a:t>base.</a:t>
            </a:r>
          </a:p>
          <a:p>
            <a:pPr eaLnBrk="1" hangingPunct="1">
              <a:lnSpc>
                <a:spcPct val="150000"/>
              </a:lnSpc>
            </a:pPr>
            <a:r>
              <a:rPr lang="en-US" sz="2400" dirty="0" smtClean="0">
                <a:latin typeface="Times New Roman" pitchFamily="18" charset="0"/>
                <a:cs typeface="Times New Roman" pitchFamily="18" charset="0"/>
              </a:rPr>
              <a:t>Two </a:t>
            </a:r>
            <a:r>
              <a:rPr lang="en-US" sz="2400" dirty="0" err="1" smtClean="0">
                <a:latin typeface="Times New Roman" pitchFamily="18" charset="0"/>
                <a:cs typeface="Times New Roman" pitchFamily="18" charset="0"/>
              </a:rPr>
              <a:t>pn</a:t>
            </a:r>
            <a:r>
              <a:rPr lang="en-US" sz="2400" dirty="0" smtClean="0">
                <a:latin typeface="Times New Roman" pitchFamily="18" charset="0"/>
                <a:cs typeface="Times New Roman" pitchFamily="18" charset="0"/>
              </a:rPr>
              <a:t> junctions are formed with </a:t>
            </a:r>
            <a:r>
              <a:rPr lang="en-US" sz="2400" u="sng" dirty="0" smtClean="0">
                <a:latin typeface="Times New Roman" pitchFamily="18" charset="0"/>
                <a:cs typeface="Times New Roman" pitchFamily="18" charset="0"/>
              </a:rPr>
              <a:t>depletion regions</a:t>
            </a:r>
            <a:r>
              <a:rPr lang="en-US" sz="2400" dirty="0" smtClean="0">
                <a:latin typeface="Times New Roman" pitchFamily="18" charset="0"/>
                <a:cs typeface="Times New Roman" pitchFamily="18" charset="0"/>
              </a:rPr>
              <a:t> and </a:t>
            </a:r>
            <a:r>
              <a:rPr lang="en-US" sz="2400" u="sng" dirty="0" smtClean="0">
                <a:latin typeface="Times New Roman" pitchFamily="18" charset="0"/>
                <a:cs typeface="Times New Roman" pitchFamily="18" charset="0"/>
              </a:rPr>
              <a:t>barrier voltages</a:t>
            </a:r>
            <a:r>
              <a:rPr lang="en-US" sz="2400" dirty="0" smtClean="0">
                <a:latin typeface="Times New Roman" pitchFamily="18" charset="0"/>
                <a:cs typeface="Times New Roman" pitchFamily="18" charset="0"/>
              </a:rPr>
              <a:t> at each junction.</a:t>
            </a:r>
            <a:endParaRPr lang="en-US" sz="2400" dirty="0"/>
          </a:p>
        </p:txBody>
      </p:sp>
      <p:sp>
        <p:nvSpPr>
          <p:cNvPr id="4" name="Slide Number Placeholder 3"/>
          <p:cNvSpPr>
            <a:spLocks noGrp="1"/>
          </p:cNvSpPr>
          <p:nvPr>
            <p:ph type="sldNum" sz="quarter" idx="12"/>
          </p:nvPr>
        </p:nvSpPr>
        <p:spPr/>
        <p:txBody>
          <a:bodyPr/>
          <a:lstStyle/>
          <a:p>
            <a:pPr>
              <a:defRPr/>
            </a:pPr>
            <a:fld id="{EAA09F85-8F59-40AB-963D-35CB26B3D652}" type="slidenum">
              <a:rPr lang="en-US" smtClean="0"/>
              <a:pPr>
                <a:defRPr/>
              </a:pPr>
              <a:t>6</a:t>
            </a:fld>
            <a:endParaRPr lang="th-TH"/>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 y="274638"/>
            <a:ext cx="8763000" cy="1143000"/>
          </a:xfrm>
        </p:spPr>
        <p:txBody>
          <a:bodyPr/>
          <a:lstStyle/>
          <a:p>
            <a:pPr marL="2233613" indent="-2233613" eaLnBrk="1" hangingPunct="1"/>
            <a:r>
              <a:rPr lang="en-US" sz="3200" b="1" dirty="0" smtClean="0">
                <a:latin typeface="Times New Roman" pitchFamily="18" charset="0"/>
                <a:cs typeface="Times New Roman" pitchFamily="18" charset="0"/>
              </a:rPr>
              <a:t>Base bias characteristics.</a:t>
            </a:r>
            <a:endParaRPr lang="th-TH" sz="3200" b="1" dirty="0" smtClean="0">
              <a:latin typeface="Times New Roman" pitchFamily="18" charset="0"/>
            </a:endParaRPr>
          </a:p>
        </p:txBody>
      </p:sp>
      <p:graphicFrame>
        <p:nvGraphicFramePr>
          <p:cNvPr id="13316" name="Object 27"/>
          <p:cNvGraphicFramePr>
            <a:graphicFrameLocks noChangeAspect="1"/>
          </p:cNvGraphicFramePr>
          <p:nvPr/>
        </p:nvGraphicFramePr>
        <p:xfrm>
          <a:off x="76200" y="1371600"/>
          <a:ext cx="4648200" cy="4430713"/>
        </p:xfrm>
        <a:graphic>
          <a:graphicData uri="http://schemas.openxmlformats.org/presentationml/2006/ole">
            <mc:AlternateContent xmlns:mc="http://schemas.openxmlformats.org/markup-compatibility/2006">
              <mc:Choice xmlns:v="urn:schemas-microsoft-com:vml" Requires="v">
                <p:oleObj spid="_x0000_s9247" name="Visio" r:id="rId3" imgW="1797406" imgH="1713586" progId="">
                  <p:embed/>
                </p:oleObj>
              </mc:Choice>
              <mc:Fallback>
                <p:oleObj name="Visio" r:id="rId3" imgW="1797406" imgH="1713586"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4648200" cy="443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Text Box 28"/>
          <p:cNvSpPr txBox="1">
            <a:spLocks noChangeArrowheads="1"/>
          </p:cNvSpPr>
          <p:nvPr/>
        </p:nvSpPr>
        <p:spPr bwMode="auto">
          <a:xfrm>
            <a:off x="3657600" y="4175125"/>
            <a:ext cx="5334000" cy="1569660"/>
          </a:xfrm>
          <a:prstGeom prst="rect">
            <a:avLst/>
          </a:prstGeom>
          <a:solidFill>
            <a:srgbClr val="66FF66"/>
          </a:solidFill>
          <a:ln w="9525">
            <a:noFill/>
            <a:miter lim="800000"/>
            <a:headEnd/>
            <a:tailEnd/>
          </a:ln>
          <a:effectLst/>
        </p:spPr>
        <p:txBody>
          <a:bodyPr>
            <a:spAutoFit/>
          </a:bodyPr>
          <a:lstStyle/>
          <a:p>
            <a:pPr>
              <a:spcBef>
                <a:spcPct val="50000"/>
              </a:spcBef>
            </a:pPr>
            <a:r>
              <a:rPr lang="en-US" sz="2400" b="1" dirty="0">
                <a:latin typeface="Times New Roman" pitchFamily="18" charset="0"/>
                <a:cs typeface="Times New Roman" pitchFamily="18" charset="0"/>
              </a:rPr>
              <a:t>Advantage:</a:t>
            </a:r>
            <a:r>
              <a:rPr lang="en-US" sz="2400" dirty="0">
                <a:latin typeface="Times New Roman" pitchFamily="18" charset="0"/>
                <a:cs typeface="Times New Roman" pitchFamily="18" charset="0"/>
              </a:rPr>
              <a:t> Circuit simplicity.</a:t>
            </a:r>
          </a:p>
          <a:p>
            <a:pPr>
              <a:spcBef>
                <a:spcPct val="50000"/>
              </a:spcBef>
            </a:pPr>
            <a:r>
              <a:rPr lang="en-US" sz="2400" b="1" dirty="0">
                <a:latin typeface="Times New Roman" pitchFamily="18" charset="0"/>
                <a:cs typeface="Times New Roman" pitchFamily="18" charset="0"/>
              </a:rPr>
              <a:t>Disadvantage:</a:t>
            </a:r>
            <a:r>
              <a:rPr lang="en-US" sz="2400" dirty="0">
                <a:latin typeface="Times New Roman" pitchFamily="18" charset="0"/>
                <a:cs typeface="Times New Roman" pitchFamily="18" charset="0"/>
              </a:rPr>
              <a:t> Q-point shift with temp.</a:t>
            </a:r>
          </a:p>
          <a:p>
            <a:pPr>
              <a:spcBef>
                <a:spcPct val="50000"/>
              </a:spcBef>
            </a:pPr>
            <a:r>
              <a:rPr lang="en-US" sz="2400" b="1" dirty="0">
                <a:latin typeface="Times New Roman" pitchFamily="18" charset="0"/>
                <a:cs typeface="Times New Roman" pitchFamily="18" charset="0"/>
              </a:rPr>
              <a:t>Applications:</a:t>
            </a:r>
            <a:r>
              <a:rPr lang="en-US" sz="2400" dirty="0">
                <a:latin typeface="Times New Roman" pitchFamily="18" charset="0"/>
                <a:cs typeface="Times New Roman" pitchFamily="18" charset="0"/>
              </a:rPr>
              <a:t> Switching circuits only.</a:t>
            </a:r>
            <a:endParaRPr lang="th-TH" sz="2400" dirty="0">
              <a:latin typeface="Times New Roman" pitchFamily="18" charset="0"/>
            </a:endParaRPr>
          </a:p>
        </p:txBody>
      </p:sp>
      <p:sp>
        <p:nvSpPr>
          <p:cNvPr id="13318" name="Text Box 29"/>
          <p:cNvSpPr txBox="1">
            <a:spLocks noChangeArrowheads="1"/>
          </p:cNvSpPr>
          <p:nvPr/>
        </p:nvSpPr>
        <p:spPr bwMode="auto">
          <a:xfrm>
            <a:off x="3657600" y="1600200"/>
            <a:ext cx="5334000" cy="1708160"/>
          </a:xfrm>
          <a:prstGeom prst="rect">
            <a:avLst/>
          </a:prstGeom>
          <a:solidFill>
            <a:schemeClr val="accent1"/>
          </a:solidFill>
          <a:ln w="9525">
            <a:noFill/>
            <a:miter lim="800000"/>
            <a:headEnd/>
            <a:tailEnd/>
          </a:ln>
          <a:effectLst/>
        </p:spPr>
        <p:txBody>
          <a:bodyPr>
            <a:spAutoFit/>
          </a:bodyPr>
          <a:lstStyle/>
          <a:p>
            <a:pPr algn="just">
              <a:lnSpc>
                <a:spcPct val="150000"/>
              </a:lnSpc>
              <a:spcBef>
                <a:spcPct val="50000"/>
              </a:spcBef>
            </a:pPr>
            <a:r>
              <a:rPr lang="en-US" sz="2400" b="1" dirty="0">
                <a:latin typeface="Times New Roman" pitchFamily="18" charset="0"/>
                <a:cs typeface="Times New Roman" pitchFamily="18" charset="0"/>
              </a:rPr>
              <a:t>Circuit recognition:</a:t>
            </a:r>
            <a:r>
              <a:rPr lang="en-US" sz="2400" dirty="0">
                <a:latin typeface="Times New Roman" pitchFamily="18" charset="0"/>
                <a:cs typeface="Times New Roman" pitchFamily="18" charset="0"/>
              </a:rPr>
              <a:t> A single resistor (</a:t>
            </a:r>
            <a:r>
              <a:rPr lang="en-US" sz="2400" i="1" dirty="0">
                <a:latin typeface="Times New Roman" pitchFamily="18" charset="0"/>
                <a:cs typeface="Times New Roman" pitchFamily="18" charset="0"/>
              </a:rPr>
              <a:t>R</a:t>
            </a:r>
            <a:r>
              <a:rPr lang="en-US" sz="2400" i="1" baseline="-25000" dirty="0">
                <a:latin typeface="Times New Roman" pitchFamily="18" charset="0"/>
                <a:cs typeface="Times New Roman" pitchFamily="18" charset="0"/>
              </a:rPr>
              <a:t>B</a:t>
            </a:r>
            <a:r>
              <a:rPr lang="en-US" sz="2400" dirty="0">
                <a:latin typeface="Times New Roman" pitchFamily="18" charset="0"/>
                <a:cs typeface="Times New Roman" pitchFamily="18" charset="0"/>
              </a:rPr>
              <a:t>) between the base terminal and </a:t>
            </a:r>
            <a:r>
              <a:rPr lang="en-US" sz="2400" i="1" dirty="0">
                <a:latin typeface="Times New Roman" pitchFamily="18" charset="0"/>
                <a:cs typeface="Times New Roman" pitchFamily="18" charset="0"/>
              </a:rPr>
              <a:t>V</a:t>
            </a:r>
            <a:r>
              <a:rPr lang="en-US" sz="2400" i="1" baseline="-25000" dirty="0">
                <a:latin typeface="Times New Roman" pitchFamily="18" charset="0"/>
                <a:cs typeface="Times New Roman" pitchFamily="18" charset="0"/>
              </a:rPr>
              <a:t>CC</a:t>
            </a:r>
            <a:r>
              <a:rPr lang="en-US" sz="2400" dirty="0">
                <a:latin typeface="Times New Roman" pitchFamily="18" charset="0"/>
                <a:cs typeface="Times New Roman" pitchFamily="18" charset="0"/>
              </a:rPr>
              <a:t>.  No emitter resistor.</a:t>
            </a:r>
            <a:endParaRPr lang="th-TH" sz="2400" dirty="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28600" y="274638"/>
            <a:ext cx="8763000" cy="1143000"/>
          </a:xfrm>
        </p:spPr>
        <p:txBody>
          <a:bodyPr/>
          <a:lstStyle/>
          <a:p>
            <a:pPr marL="2233613" indent="-2233613" eaLnBrk="1" hangingPunct="1"/>
            <a:r>
              <a:rPr lang="en-US" sz="3200" b="1" dirty="0" smtClean="0">
                <a:latin typeface="Times New Roman" pitchFamily="18" charset="0"/>
                <a:cs typeface="Times New Roman" pitchFamily="18" charset="0"/>
              </a:rPr>
              <a:t>Base bias characteristics.</a:t>
            </a:r>
            <a:endParaRPr lang="th-TH" sz="3200" b="1" dirty="0" smtClean="0">
              <a:latin typeface="Times New Roman" pitchFamily="18" charset="0"/>
            </a:endParaRPr>
          </a:p>
        </p:txBody>
      </p:sp>
      <p:graphicFrame>
        <p:nvGraphicFramePr>
          <p:cNvPr id="14340" name="Object 3"/>
          <p:cNvGraphicFramePr>
            <a:graphicFrameLocks noChangeAspect="1"/>
          </p:cNvGraphicFramePr>
          <p:nvPr/>
        </p:nvGraphicFramePr>
        <p:xfrm>
          <a:off x="76200" y="1371600"/>
          <a:ext cx="4648200" cy="4430713"/>
        </p:xfrm>
        <a:graphic>
          <a:graphicData uri="http://schemas.openxmlformats.org/presentationml/2006/ole">
            <mc:AlternateContent xmlns:mc="http://schemas.openxmlformats.org/markup-compatibility/2006">
              <mc:Choice xmlns:v="urn:schemas-microsoft-com:vml" Requires="v">
                <p:oleObj spid="_x0000_s10329" name="Visio" r:id="rId3" imgW="1797406" imgH="1713586" progId="">
                  <p:embed/>
                </p:oleObj>
              </mc:Choice>
              <mc:Fallback>
                <p:oleObj name="Visio" r:id="rId3" imgW="1797406" imgH="1713586"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4648200" cy="443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6"/>
          <p:cNvGraphicFramePr>
            <a:graphicFrameLocks noChangeAspect="1"/>
          </p:cNvGraphicFramePr>
          <p:nvPr/>
        </p:nvGraphicFramePr>
        <p:xfrm>
          <a:off x="5486400" y="2209800"/>
          <a:ext cx="1600200" cy="1371600"/>
        </p:xfrm>
        <a:graphic>
          <a:graphicData uri="http://schemas.openxmlformats.org/presentationml/2006/ole">
            <mc:AlternateContent xmlns:mc="http://schemas.openxmlformats.org/markup-compatibility/2006">
              <mc:Choice xmlns:v="urn:schemas-microsoft-com:vml" Requires="v">
                <p:oleObj spid="_x0000_s10330" name="Equation" r:id="rId5" imgW="800100" imgH="685800" progId="">
                  <p:embed/>
                </p:oleObj>
              </mc:Choice>
              <mc:Fallback>
                <p:oleObj name="Equation" r:id="rId5" imgW="800100" imgH="6858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209800"/>
                        <a:ext cx="1600200" cy="1371600"/>
                      </a:xfrm>
                      <a:prstGeom prst="rect">
                        <a:avLst/>
                      </a:prstGeom>
                      <a:solidFill>
                        <a:srgbClr val="66FF66"/>
                      </a:solidFill>
                    </p:spPr>
                  </p:pic>
                </p:oleObj>
              </mc:Fallback>
            </mc:AlternateContent>
          </a:graphicData>
        </a:graphic>
      </p:graphicFrame>
      <p:sp>
        <p:nvSpPr>
          <p:cNvPr id="14342" name="Text Box 7"/>
          <p:cNvSpPr txBox="1">
            <a:spLocks noChangeArrowheads="1"/>
          </p:cNvSpPr>
          <p:nvPr/>
        </p:nvSpPr>
        <p:spPr bwMode="auto">
          <a:xfrm>
            <a:off x="4572000" y="1600200"/>
            <a:ext cx="3657600" cy="523220"/>
          </a:xfrm>
          <a:prstGeom prst="rect">
            <a:avLst/>
          </a:prstGeom>
          <a:solidFill>
            <a:schemeClr val="accent1"/>
          </a:solidFill>
          <a:ln w="9525">
            <a:noFill/>
            <a:miter lim="800000"/>
            <a:headEnd/>
            <a:tailEnd/>
          </a:ln>
          <a:effectLst/>
        </p:spPr>
        <p:txBody>
          <a:bodyPr>
            <a:spAutoFit/>
          </a:bodyPr>
          <a:lstStyle/>
          <a:p>
            <a:pPr>
              <a:spcBef>
                <a:spcPct val="50000"/>
              </a:spcBef>
            </a:pPr>
            <a:r>
              <a:rPr lang="en-US" dirty="0">
                <a:latin typeface="Times New Roman" pitchFamily="18" charset="0"/>
                <a:cs typeface="Times New Roman" pitchFamily="18" charset="0"/>
              </a:rPr>
              <a:t>Load line equations:</a:t>
            </a:r>
            <a:endParaRPr lang="th-TH" dirty="0">
              <a:latin typeface="Times New Roman" pitchFamily="18" charset="0"/>
            </a:endParaRPr>
          </a:p>
        </p:txBody>
      </p:sp>
      <p:sp>
        <p:nvSpPr>
          <p:cNvPr id="14343" name="Text Box 8"/>
          <p:cNvSpPr txBox="1">
            <a:spLocks noChangeArrowheads="1"/>
          </p:cNvSpPr>
          <p:nvPr/>
        </p:nvSpPr>
        <p:spPr bwMode="auto">
          <a:xfrm>
            <a:off x="4572000" y="3962400"/>
            <a:ext cx="3657600" cy="523220"/>
          </a:xfrm>
          <a:prstGeom prst="rect">
            <a:avLst/>
          </a:prstGeom>
          <a:solidFill>
            <a:schemeClr val="accent1"/>
          </a:solidFill>
          <a:ln w="9525">
            <a:noFill/>
            <a:miter lim="800000"/>
            <a:headEnd/>
            <a:tailEnd/>
          </a:ln>
          <a:effectLst/>
        </p:spPr>
        <p:txBody>
          <a:bodyPr>
            <a:spAutoFit/>
          </a:bodyPr>
          <a:lstStyle/>
          <a:p>
            <a:pPr>
              <a:spcBef>
                <a:spcPct val="50000"/>
              </a:spcBef>
            </a:pPr>
            <a:r>
              <a:rPr lang="en-US" dirty="0">
                <a:latin typeface="Times New Roman" pitchFamily="18" charset="0"/>
                <a:cs typeface="Times New Roman" pitchFamily="18" charset="0"/>
              </a:rPr>
              <a:t>Q-point equations:</a:t>
            </a:r>
            <a:endParaRPr lang="th-TH" dirty="0">
              <a:latin typeface="Times New Roman" pitchFamily="18" charset="0"/>
            </a:endParaRPr>
          </a:p>
        </p:txBody>
      </p:sp>
      <p:graphicFrame>
        <p:nvGraphicFramePr>
          <p:cNvPr id="14344" name="Object 9"/>
          <p:cNvGraphicFramePr>
            <a:graphicFrameLocks noChangeAspect="1"/>
          </p:cNvGraphicFramePr>
          <p:nvPr/>
        </p:nvGraphicFramePr>
        <p:xfrm>
          <a:off x="5486400" y="4572000"/>
          <a:ext cx="2133600" cy="1847850"/>
        </p:xfrm>
        <a:graphic>
          <a:graphicData uri="http://schemas.openxmlformats.org/presentationml/2006/ole">
            <mc:AlternateContent xmlns:mc="http://schemas.openxmlformats.org/markup-compatibility/2006">
              <mc:Choice xmlns:v="urn:schemas-microsoft-com:vml" Requires="v">
                <p:oleObj spid="_x0000_s10331" name="Equation" r:id="rId7" imgW="1040948" imgH="901309" progId="">
                  <p:embed/>
                </p:oleObj>
              </mc:Choice>
              <mc:Fallback>
                <p:oleObj name="Equation" r:id="rId7" imgW="1040948" imgH="901309"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572000"/>
                        <a:ext cx="2133600" cy="1847850"/>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Grp="1" noChangeAspect="1" noChangeArrowheads="1"/>
          </p:cNvPicPr>
          <p:nvPr>
            <p:ph idx="1"/>
          </p:nvPr>
        </p:nvPicPr>
        <p:blipFill>
          <a:blip r:embed="rId2"/>
          <a:srcRect/>
          <a:stretch>
            <a:fillRect/>
          </a:stretch>
        </p:blipFill>
        <p:spPr bwMode="auto">
          <a:xfrm>
            <a:off x="457200" y="609600"/>
            <a:ext cx="83820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81000" y="228600"/>
            <a:ext cx="8229600" cy="914400"/>
          </a:xfrm>
        </p:spPr>
        <p:txBody>
          <a:bodyPr/>
          <a:lstStyle/>
          <a:p>
            <a:pPr eaLnBrk="1" hangingPunct="1"/>
            <a:r>
              <a:rPr lang="en-US" sz="3600" b="1" dirty="0" smtClean="0">
                <a:latin typeface="Times New Roman" pitchFamily="18" charset="0"/>
                <a:cs typeface="Times New Roman" pitchFamily="18" charset="0"/>
              </a:rPr>
              <a:t>2. Collector-feedback bias.</a:t>
            </a:r>
            <a:endParaRPr lang="th-TH" sz="3600" b="1" dirty="0" smtClean="0">
              <a:latin typeface="Times New Roman" pitchFamily="18" charset="0"/>
            </a:endParaRPr>
          </a:p>
        </p:txBody>
      </p:sp>
      <p:graphicFrame>
        <p:nvGraphicFramePr>
          <p:cNvPr id="33796" name="Object 4"/>
          <p:cNvGraphicFramePr>
            <a:graphicFrameLocks noChangeAspect="1"/>
          </p:cNvGraphicFramePr>
          <p:nvPr/>
        </p:nvGraphicFramePr>
        <p:xfrm>
          <a:off x="152400" y="1600200"/>
          <a:ext cx="4419600" cy="4310063"/>
        </p:xfrm>
        <a:graphic>
          <a:graphicData uri="http://schemas.openxmlformats.org/presentationml/2006/ole">
            <mc:AlternateContent xmlns:mc="http://schemas.openxmlformats.org/markup-compatibility/2006">
              <mc:Choice xmlns:v="urn:schemas-microsoft-com:vml" Requires="v">
                <p:oleObj spid="_x0000_s11411" name="Visio" r:id="rId3" imgW="1459382" imgH="1423111" progId="">
                  <p:embed/>
                </p:oleObj>
              </mc:Choice>
              <mc:Fallback>
                <p:oleObj name="Visio" r:id="rId3" imgW="1459382" imgH="142311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00200"/>
                        <a:ext cx="44196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4854575" y="1574800"/>
          <a:ext cx="3908425" cy="520700"/>
        </p:xfrm>
        <a:graphic>
          <a:graphicData uri="http://schemas.openxmlformats.org/presentationml/2006/ole">
            <mc:AlternateContent xmlns:mc="http://schemas.openxmlformats.org/markup-compatibility/2006">
              <mc:Choice xmlns:v="urn:schemas-microsoft-com:vml" Requires="v">
                <p:oleObj spid="_x0000_s11412" name="Equation" r:id="rId5" imgW="1905000" imgH="254000" progId="">
                  <p:embed/>
                </p:oleObj>
              </mc:Choice>
              <mc:Fallback>
                <p:oleObj name="Equation" r:id="rId5" imgW="1905000" imgH="2540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575" y="1574800"/>
                        <a:ext cx="3908425" cy="520700"/>
                      </a:xfrm>
                      <a:prstGeom prst="rect">
                        <a:avLst/>
                      </a:prstGeom>
                      <a:solidFill>
                        <a:srgbClr val="66FF66"/>
                      </a:solidFill>
                    </p:spPr>
                  </p:pic>
                </p:oleObj>
              </mc:Fallback>
            </mc:AlternateContent>
          </a:graphicData>
        </a:graphic>
      </p:graphicFrame>
      <p:graphicFrame>
        <p:nvGraphicFramePr>
          <p:cNvPr id="33798" name="Object 6"/>
          <p:cNvGraphicFramePr>
            <a:graphicFrameLocks noChangeAspect="1"/>
          </p:cNvGraphicFramePr>
          <p:nvPr/>
        </p:nvGraphicFramePr>
        <p:xfrm>
          <a:off x="4887913" y="2209800"/>
          <a:ext cx="2732087" cy="884238"/>
        </p:xfrm>
        <a:graphic>
          <a:graphicData uri="http://schemas.openxmlformats.org/presentationml/2006/ole">
            <mc:AlternateContent xmlns:mc="http://schemas.openxmlformats.org/markup-compatibility/2006">
              <mc:Choice xmlns:v="urn:schemas-microsoft-com:vml" Requires="v">
                <p:oleObj spid="_x0000_s11413" name="Equation" r:id="rId7" imgW="1333500" imgH="431800" progId="">
                  <p:embed/>
                </p:oleObj>
              </mc:Choice>
              <mc:Fallback>
                <p:oleObj name="Equation" r:id="rId7" imgW="1333500" imgH="43180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7913" y="2209800"/>
                        <a:ext cx="2732087" cy="884238"/>
                      </a:xfrm>
                      <a:prstGeom prst="rect">
                        <a:avLst/>
                      </a:prstGeom>
                      <a:solidFill>
                        <a:srgbClr val="66FF66"/>
                      </a:solidFill>
                    </p:spPr>
                  </p:pic>
                </p:oleObj>
              </mc:Fallback>
            </mc:AlternateContent>
          </a:graphicData>
        </a:graphic>
      </p:graphicFrame>
      <p:graphicFrame>
        <p:nvGraphicFramePr>
          <p:cNvPr id="33799" name="Object 7"/>
          <p:cNvGraphicFramePr>
            <a:graphicFrameLocks noChangeAspect="1"/>
          </p:cNvGraphicFramePr>
          <p:nvPr/>
        </p:nvGraphicFramePr>
        <p:xfrm>
          <a:off x="4876800" y="3200400"/>
          <a:ext cx="1447800" cy="482600"/>
        </p:xfrm>
        <a:graphic>
          <a:graphicData uri="http://schemas.openxmlformats.org/presentationml/2006/ole">
            <mc:AlternateContent xmlns:mc="http://schemas.openxmlformats.org/markup-compatibility/2006">
              <mc:Choice xmlns:v="urn:schemas-microsoft-com:vml" Requires="v">
                <p:oleObj spid="_x0000_s11414" name="Equation" r:id="rId9" imgW="723586" imgH="241195" progId="">
                  <p:embed/>
                </p:oleObj>
              </mc:Choice>
              <mc:Fallback>
                <p:oleObj name="Equation" r:id="rId9" imgW="723586" imgH="241195"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3200400"/>
                        <a:ext cx="1447800" cy="482600"/>
                      </a:xfrm>
                      <a:prstGeom prst="rect">
                        <a:avLst/>
                      </a:prstGeom>
                      <a:solidFill>
                        <a:srgbClr val="66FF66"/>
                      </a:solidFill>
                    </p:spPr>
                  </p:pic>
                </p:oleObj>
              </mc:Fallback>
            </mc:AlternateContent>
          </a:graphicData>
        </a:graphic>
      </p:graphicFrame>
      <p:graphicFrame>
        <p:nvGraphicFramePr>
          <p:cNvPr id="33800" name="Object 8"/>
          <p:cNvGraphicFramePr>
            <a:graphicFrameLocks noChangeAspect="1"/>
          </p:cNvGraphicFramePr>
          <p:nvPr/>
        </p:nvGraphicFramePr>
        <p:xfrm>
          <a:off x="4876800" y="3810000"/>
          <a:ext cx="3352800" cy="1050925"/>
        </p:xfrm>
        <a:graphic>
          <a:graphicData uri="http://schemas.openxmlformats.org/presentationml/2006/ole">
            <mc:AlternateContent xmlns:mc="http://schemas.openxmlformats.org/markup-compatibility/2006">
              <mc:Choice xmlns:v="urn:schemas-microsoft-com:vml" Requires="v">
                <p:oleObj spid="_x0000_s11415" name="Equation" r:id="rId11" imgW="1625600" imgH="508000" progId="">
                  <p:embed/>
                </p:oleObj>
              </mc:Choice>
              <mc:Fallback>
                <p:oleObj name="Equation" r:id="rId11" imgW="1625600" imgH="508000" progId="">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3810000"/>
                        <a:ext cx="3352800" cy="1050925"/>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81000" y="228600"/>
            <a:ext cx="8229600" cy="1143000"/>
          </a:xfrm>
        </p:spPr>
        <p:txBody>
          <a:bodyPr/>
          <a:lstStyle/>
          <a:p>
            <a:pPr eaLnBrk="1" hangingPunct="1"/>
            <a:r>
              <a:rPr lang="en-US" sz="3600" dirty="0" smtClean="0">
                <a:latin typeface="Times New Roman" pitchFamily="18" charset="0"/>
                <a:cs typeface="Times New Roman" pitchFamily="18" charset="0"/>
              </a:rPr>
              <a:t>Example</a:t>
            </a:r>
            <a:endParaRPr lang="th-TH" sz="3600" dirty="0" smtClean="0">
              <a:latin typeface="Times New Roman" pitchFamily="18" charset="0"/>
            </a:endParaRPr>
          </a:p>
        </p:txBody>
      </p:sp>
      <p:sp>
        <p:nvSpPr>
          <p:cNvPr id="34820" name="Text Box 4"/>
          <p:cNvSpPr txBox="1">
            <a:spLocks noChangeArrowheads="1"/>
          </p:cNvSpPr>
          <p:nvPr/>
        </p:nvSpPr>
        <p:spPr bwMode="auto">
          <a:xfrm>
            <a:off x="3657600" y="1219200"/>
            <a:ext cx="5181600" cy="977191"/>
          </a:xfrm>
          <a:prstGeom prst="rect">
            <a:avLst/>
          </a:prstGeom>
          <a:solidFill>
            <a:schemeClr val="accent1"/>
          </a:solidFill>
          <a:ln w="9525">
            <a:noFill/>
            <a:miter lim="800000"/>
            <a:headEnd/>
            <a:tailEnd/>
          </a:ln>
          <a:effectLst/>
        </p:spPr>
        <p:txBody>
          <a:bodyPr>
            <a:spAutoFit/>
          </a:bodyPr>
          <a:lstStyle/>
          <a:p>
            <a:pPr>
              <a:lnSpc>
                <a:spcPct val="150000"/>
              </a:lnSpc>
              <a:spcBef>
                <a:spcPct val="50000"/>
              </a:spcBef>
            </a:pPr>
            <a:r>
              <a:rPr lang="en-US" sz="2000" dirty="0">
                <a:latin typeface="Times New Roman" pitchFamily="18" charset="0"/>
                <a:cs typeface="Times New Roman" pitchFamily="18" charset="0"/>
              </a:rPr>
              <a:t>Determine the values of </a:t>
            </a: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CQ</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V</a:t>
            </a:r>
            <a:r>
              <a:rPr lang="en-US" sz="2000" i="1" baseline="-25000" dirty="0">
                <a:latin typeface="Times New Roman" pitchFamily="18" charset="0"/>
                <a:cs typeface="Times New Roman" pitchFamily="18" charset="0"/>
              </a:rPr>
              <a:t>CEQ</a:t>
            </a:r>
            <a:r>
              <a:rPr lang="en-US" sz="2000" dirty="0">
                <a:latin typeface="Times New Roman" pitchFamily="18" charset="0"/>
                <a:cs typeface="Times New Roman" pitchFamily="18" charset="0"/>
              </a:rPr>
              <a:t> for the amplifier shown in Fig</a:t>
            </a:r>
            <a:r>
              <a:rPr lang="en-US" sz="2000" dirty="0" smtClean="0">
                <a:latin typeface="Times New Roman" pitchFamily="18" charset="0"/>
                <a:cs typeface="Times New Roman" pitchFamily="18" charset="0"/>
              </a:rPr>
              <a:t>.</a:t>
            </a:r>
            <a:endParaRPr lang="th-TH" sz="2000" dirty="0">
              <a:latin typeface="Times New Roman" pitchFamily="18" charset="0"/>
            </a:endParaRPr>
          </a:p>
        </p:txBody>
      </p:sp>
      <p:graphicFrame>
        <p:nvGraphicFramePr>
          <p:cNvPr id="34821" name="Object 5"/>
          <p:cNvGraphicFramePr>
            <a:graphicFrameLocks noChangeAspect="1"/>
          </p:cNvGraphicFramePr>
          <p:nvPr/>
        </p:nvGraphicFramePr>
        <p:xfrm>
          <a:off x="304800" y="1600200"/>
          <a:ext cx="3371850" cy="4648200"/>
        </p:xfrm>
        <a:graphic>
          <a:graphicData uri="http://schemas.openxmlformats.org/presentationml/2006/ole">
            <mc:AlternateContent xmlns:mc="http://schemas.openxmlformats.org/markup-compatibility/2006">
              <mc:Choice xmlns:v="urn:schemas-microsoft-com:vml" Requires="v">
                <p:oleObj spid="_x0000_s12406" name="Visio" r:id="rId3" imgW="1032053" imgH="1423111" progId="">
                  <p:embed/>
                </p:oleObj>
              </mc:Choice>
              <mc:Fallback>
                <p:oleObj name="Visio" r:id="rId3" imgW="1032053" imgH="1423111"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33718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3810000" y="2362200"/>
          <a:ext cx="4703763" cy="1774825"/>
        </p:xfrm>
        <a:graphic>
          <a:graphicData uri="http://schemas.openxmlformats.org/presentationml/2006/ole">
            <mc:AlternateContent xmlns:mc="http://schemas.openxmlformats.org/markup-compatibility/2006">
              <mc:Choice xmlns:v="urn:schemas-microsoft-com:vml" Requires="v">
                <p:oleObj spid="_x0000_s12407" name="Equation" r:id="rId5" imgW="2286000" imgH="863280" progId="">
                  <p:embed/>
                </p:oleObj>
              </mc:Choice>
              <mc:Fallback>
                <p:oleObj name="Equation" r:id="rId5" imgW="2286000" imgH="86328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362200"/>
                        <a:ext cx="4703763" cy="1774825"/>
                      </a:xfrm>
                      <a:prstGeom prst="rect">
                        <a:avLst/>
                      </a:prstGeom>
                      <a:solidFill>
                        <a:srgbClr val="66FF66"/>
                      </a:solidFill>
                    </p:spPr>
                  </p:pic>
                </p:oleObj>
              </mc:Fallback>
            </mc:AlternateContent>
          </a:graphicData>
        </a:graphic>
      </p:graphicFrame>
      <p:graphicFrame>
        <p:nvGraphicFramePr>
          <p:cNvPr id="34823" name="Object 7"/>
          <p:cNvGraphicFramePr>
            <a:graphicFrameLocks noChangeAspect="1"/>
          </p:cNvGraphicFramePr>
          <p:nvPr/>
        </p:nvGraphicFramePr>
        <p:xfrm>
          <a:off x="3810000" y="4222750"/>
          <a:ext cx="3581400" cy="882650"/>
        </p:xfrm>
        <a:graphic>
          <a:graphicData uri="http://schemas.openxmlformats.org/presentationml/2006/ole">
            <mc:AlternateContent xmlns:mc="http://schemas.openxmlformats.org/markup-compatibility/2006">
              <mc:Choice xmlns:v="urn:schemas-microsoft-com:vml" Requires="v">
                <p:oleObj spid="_x0000_s12408" name="Equation" r:id="rId7" imgW="1752600" imgH="431800" progId="">
                  <p:embed/>
                </p:oleObj>
              </mc:Choice>
              <mc:Fallback>
                <p:oleObj name="Equation" r:id="rId7" imgW="1752600" imgH="43180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4222750"/>
                        <a:ext cx="3581400" cy="882650"/>
                      </a:xfrm>
                      <a:prstGeom prst="rect">
                        <a:avLst/>
                      </a:prstGeom>
                      <a:solidFill>
                        <a:srgbClr val="66FF66"/>
                      </a:solidFill>
                    </p:spPr>
                  </p:pic>
                </p:oleObj>
              </mc:Fallback>
            </mc:AlternateContent>
          </a:graphicData>
        </a:graphic>
      </p:graphicFrame>
      <p:graphicFrame>
        <p:nvGraphicFramePr>
          <p:cNvPr id="34824" name="Object 8"/>
          <p:cNvGraphicFramePr>
            <a:graphicFrameLocks noChangeAspect="1"/>
          </p:cNvGraphicFramePr>
          <p:nvPr/>
        </p:nvGraphicFramePr>
        <p:xfrm>
          <a:off x="3810000" y="5207000"/>
          <a:ext cx="4495800" cy="1352550"/>
        </p:xfrm>
        <a:graphic>
          <a:graphicData uri="http://schemas.openxmlformats.org/presentationml/2006/ole">
            <mc:AlternateContent xmlns:mc="http://schemas.openxmlformats.org/markup-compatibility/2006">
              <mc:Choice xmlns:v="urn:schemas-microsoft-com:vml" Requires="v">
                <p:oleObj spid="_x0000_s12409" name="Equation" r:id="rId9" imgW="2197100" imgH="660400" progId="">
                  <p:embed/>
                </p:oleObj>
              </mc:Choice>
              <mc:Fallback>
                <p:oleObj name="Equation" r:id="rId9" imgW="2197100" imgH="66040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5207000"/>
                        <a:ext cx="4495800" cy="1352550"/>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152400"/>
            <a:ext cx="8229600" cy="1143000"/>
          </a:xfrm>
        </p:spPr>
        <p:txBody>
          <a:bodyPr/>
          <a:lstStyle/>
          <a:p>
            <a:pPr eaLnBrk="1" hangingPunct="1"/>
            <a:r>
              <a:rPr lang="en-US" sz="3600" b="1" dirty="0" smtClean="0">
                <a:solidFill>
                  <a:schemeClr val="accent2"/>
                </a:solidFill>
                <a:latin typeface="Times New Roman" pitchFamily="18" charset="0"/>
                <a:cs typeface="Times New Roman" pitchFamily="18" charset="0"/>
              </a:rPr>
              <a:t>Circuit Stability of</a:t>
            </a:r>
            <a:br>
              <a:rPr lang="en-US" sz="3600" b="1" dirty="0" smtClean="0">
                <a:solidFill>
                  <a:schemeClr val="accent2"/>
                </a:solidFill>
                <a:latin typeface="Times New Roman" pitchFamily="18" charset="0"/>
                <a:cs typeface="Times New Roman" pitchFamily="18" charset="0"/>
              </a:rPr>
            </a:br>
            <a:r>
              <a:rPr lang="en-US" sz="3600" b="1" dirty="0" smtClean="0">
                <a:solidFill>
                  <a:schemeClr val="accent2"/>
                </a:solidFill>
                <a:latin typeface="Times New Roman" pitchFamily="18" charset="0"/>
                <a:cs typeface="Times New Roman" pitchFamily="18" charset="0"/>
              </a:rPr>
              <a:t>Collector-Feedback Bias</a:t>
            </a:r>
            <a:endParaRPr lang="th-TH" sz="3600" b="1" dirty="0" smtClean="0">
              <a:solidFill>
                <a:schemeClr val="accent2"/>
              </a:solidFill>
              <a:latin typeface="Times New Roman" pitchFamily="18" charset="0"/>
            </a:endParaRPr>
          </a:p>
        </p:txBody>
      </p:sp>
      <p:graphicFrame>
        <p:nvGraphicFramePr>
          <p:cNvPr id="35844" name="Object 4"/>
          <p:cNvGraphicFramePr>
            <a:graphicFrameLocks noChangeAspect="1"/>
          </p:cNvGraphicFramePr>
          <p:nvPr/>
        </p:nvGraphicFramePr>
        <p:xfrm>
          <a:off x="228600" y="1600200"/>
          <a:ext cx="4191000" cy="4086225"/>
        </p:xfrm>
        <a:graphic>
          <a:graphicData uri="http://schemas.openxmlformats.org/presentationml/2006/ole">
            <mc:AlternateContent xmlns:mc="http://schemas.openxmlformats.org/markup-compatibility/2006">
              <mc:Choice xmlns:v="urn:schemas-microsoft-com:vml" Requires="v">
                <p:oleObj spid="_x0000_s13343" name="Visio" r:id="rId3" imgW="1459382" imgH="1423111" progId="">
                  <p:embed/>
                </p:oleObj>
              </mc:Choice>
              <mc:Fallback>
                <p:oleObj name="Visio" r:id="rId3" imgW="1459382" imgH="142311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0200"/>
                        <a:ext cx="41910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Text Box 5"/>
          <p:cNvSpPr txBox="1">
            <a:spLocks noChangeArrowheads="1"/>
          </p:cNvSpPr>
          <p:nvPr/>
        </p:nvSpPr>
        <p:spPr bwMode="auto">
          <a:xfrm>
            <a:off x="4572000" y="1477963"/>
            <a:ext cx="4114800" cy="4816475"/>
          </a:xfrm>
          <a:prstGeom prst="rect">
            <a:avLst/>
          </a:prstGeom>
          <a:solidFill>
            <a:schemeClr val="accent1"/>
          </a:solidFill>
          <a:ln w="9525">
            <a:noFill/>
            <a:miter lim="800000"/>
            <a:headEnd/>
            <a:tailEnd/>
          </a:ln>
          <a:effectLst/>
        </p:spPr>
        <p:txBody>
          <a:bodyPr>
            <a:spAutoFit/>
          </a:bodyPr>
          <a:lstStyle/>
          <a:p>
            <a:pPr algn="ctr">
              <a:spcBef>
                <a:spcPct val="50000"/>
              </a:spcBef>
            </a:pPr>
            <a:r>
              <a:rPr lang="en-US" sz="2000" i="1" dirty="0" err="1">
                <a:latin typeface="Times New Roman" pitchFamily="18" charset="0"/>
                <a:cs typeface="Times New Roman" pitchFamily="18" charset="0"/>
              </a:rPr>
              <a:t>h</a:t>
            </a:r>
            <a:r>
              <a:rPr lang="en-US" sz="2000" i="1" baseline="-25000" dirty="0" err="1">
                <a:latin typeface="Times New Roman" pitchFamily="18" charset="0"/>
                <a:cs typeface="Times New Roman" pitchFamily="18" charset="0"/>
              </a:rPr>
              <a:t>FE</a:t>
            </a:r>
            <a:r>
              <a:rPr lang="en-US" sz="2000" dirty="0">
                <a:latin typeface="Times New Roman" pitchFamily="18" charset="0"/>
                <a:cs typeface="Times New Roman" pitchFamily="18" charset="0"/>
              </a:rPr>
              <a:t> increases</a:t>
            </a:r>
          </a:p>
          <a:p>
            <a:pPr algn="ctr">
              <a:spcBef>
                <a:spcPct val="50000"/>
              </a:spcBef>
            </a:pPr>
            <a:endParaRPr lang="en-US" sz="2000" dirty="0">
              <a:latin typeface="Times New Roman" pitchFamily="18" charset="0"/>
              <a:cs typeface="Times New Roman" pitchFamily="18" charset="0"/>
            </a:endParaRPr>
          </a:p>
          <a:p>
            <a:pPr algn="ctr">
              <a:spcBef>
                <a:spcPct val="50000"/>
              </a:spcBef>
            </a:pP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C</a:t>
            </a:r>
            <a:r>
              <a:rPr lang="en-US" sz="2000" dirty="0">
                <a:latin typeface="Times New Roman" pitchFamily="18" charset="0"/>
                <a:cs typeface="Times New Roman" pitchFamily="18" charset="0"/>
              </a:rPr>
              <a:t> increases (if </a:t>
            </a: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B</a:t>
            </a:r>
            <a:r>
              <a:rPr lang="en-US" sz="2000" dirty="0">
                <a:latin typeface="Times New Roman" pitchFamily="18" charset="0"/>
                <a:cs typeface="Times New Roman" pitchFamily="18" charset="0"/>
              </a:rPr>
              <a:t> is the same) </a:t>
            </a:r>
          </a:p>
          <a:p>
            <a:pPr algn="ctr">
              <a:spcBef>
                <a:spcPct val="50000"/>
              </a:spcBef>
            </a:pPr>
            <a:endParaRPr lang="en-US" sz="2000" dirty="0">
              <a:latin typeface="Times New Roman" pitchFamily="18" charset="0"/>
              <a:cs typeface="Times New Roman" pitchFamily="18" charset="0"/>
            </a:endParaRPr>
          </a:p>
          <a:p>
            <a:pPr algn="ctr">
              <a:spcBef>
                <a:spcPct val="50000"/>
              </a:spcBef>
            </a:pPr>
            <a:r>
              <a:rPr lang="en-US" sz="2000" i="1" dirty="0">
                <a:latin typeface="Times New Roman" pitchFamily="18" charset="0"/>
                <a:cs typeface="Times New Roman" pitchFamily="18" charset="0"/>
              </a:rPr>
              <a:t>V</a:t>
            </a:r>
            <a:r>
              <a:rPr lang="en-US" sz="2000" i="1" baseline="-25000" dirty="0">
                <a:latin typeface="Times New Roman" pitchFamily="18" charset="0"/>
                <a:cs typeface="Times New Roman" pitchFamily="18" charset="0"/>
              </a:rPr>
              <a:t>CE</a:t>
            </a:r>
            <a:r>
              <a:rPr lang="en-US" sz="2000" dirty="0">
                <a:latin typeface="Times New Roman" pitchFamily="18" charset="0"/>
                <a:cs typeface="Times New Roman" pitchFamily="18" charset="0"/>
              </a:rPr>
              <a:t> decreases</a:t>
            </a:r>
          </a:p>
          <a:p>
            <a:pPr algn="ctr">
              <a:spcBef>
                <a:spcPct val="50000"/>
              </a:spcBef>
            </a:pPr>
            <a:endParaRPr lang="en-US" sz="2000" dirty="0">
              <a:latin typeface="Times New Roman" pitchFamily="18" charset="0"/>
              <a:cs typeface="Times New Roman" pitchFamily="18" charset="0"/>
            </a:endParaRPr>
          </a:p>
          <a:p>
            <a:pPr algn="ctr">
              <a:spcBef>
                <a:spcPct val="50000"/>
              </a:spcBef>
            </a:pP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B</a:t>
            </a:r>
            <a:r>
              <a:rPr lang="en-US" sz="2000" dirty="0">
                <a:latin typeface="Times New Roman" pitchFamily="18" charset="0"/>
                <a:cs typeface="Times New Roman" pitchFamily="18" charset="0"/>
              </a:rPr>
              <a:t> decreases</a:t>
            </a:r>
          </a:p>
          <a:p>
            <a:pPr algn="ctr">
              <a:spcBef>
                <a:spcPct val="50000"/>
              </a:spcBef>
            </a:pPr>
            <a:endParaRPr lang="en-US" sz="2000" dirty="0">
              <a:latin typeface="Times New Roman" pitchFamily="18" charset="0"/>
              <a:cs typeface="Times New Roman" pitchFamily="18" charset="0"/>
            </a:endParaRPr>
          </a:p>
          <a:p>
            <a:pPr algn="ctr">
              <a:spcBef>
                <a:spcPct val="50000"/>
              </a:spcBef>
            </a:pP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C</a:t>
            </a:r>
            <a:r>
              <a:rPr lang="en-US" sz="2000" dirty="0">
                <a:latin typeface="Times New Roman" pitchFamily="18" charset="0"/>
                <a:cs typeface="Times New Roman" pitchFamily="18" charset="0"/>
              </a:rPr>
              <a:t> does not increase that much.</a:t>
            </a:r>
          </a:p>
          <a:p>
            <a:pPr algn="ctr">
              <a:spcBef>
                <a:spcPct val="50000"/>
              </a:spcBef>
            </a:pPr>
            <a:r>
              <a:rPr lang="en-US" sz="2000" dirty="0">
                <a:solidFill>
                  <a:srgbClr val="FF3300"/>
                </a:solidFill>
                <a:latin typeface="Times New Roman" pitchFamily="18" charset="0"/>
                <a:cs typeface="Times New Roman" pitchFamily="18" charset="0"/>
              </a:rPr>
              <a:t>Good Stability.  Less dependent on </a:t>
            </a:r>
            <a:r>
              <a:rPr lang="en-US" sz="2000" i="1" dirty="0" err="1">
                <a:solidFill>
                  <a:srgbClr val="FF3300"/>
                </a:solidFill>
                <a:latin typeface="Times New Roman" pitchFamily="18" charset="0"/>
                <a:cs typeface="Times New Roman" pitchFamily="18" charset="0"/>
              </a:rPr>
              <a:t>h</a:t>
            </a:r>
            <a:r>
              <a:rPr lang="en-US" sz="2000" i="1" baseline="-25000" dirty="0" err="1">
                <a:solidFill>
                  <a:srgbClr val="FF3300"/>
                </a:solidFill>
                <a:latin typeface="Times New Roman" pitchFamily="18" charset="0"/>
                <a:cs typeface="Times New Roman" pitchFamily="18" charset="0"/>
              </a:rPr>
              <a:t>FE</a:t>
            </a:r>
            <a:r>
              <a:rPr lang="en-US" sz="2000" dirty="0">
                <a:solidFill>
                  <a:srgbClr val="FF3300"/>
                </a:solidFill>
                <a:latin typeface="Times New Roman" pitchFamily="18" charset="0"/>
                <a:cs typeface="Times New Roman" pitchFamily="18" charset="0"/>
              </a:rPr>
              <a:t> and temperature.</a:t>
            </a:r>
            <a:endParaRPr lang="th-TH" sz="2000" dirty="0">
              <a:solidFill>
                <a:srgbClr val="FF3300"/>
              </a:solidFill>
              <a:latin typeface="Times New Roman" pitchFamily="18" charset="0"/>
            </a:endParaRPr>
          </a:p>
        </p:txBody>
      </p:sp>
      <p:sp>
        <p:nvSpPr>
          <p:cNvPr id="35846" name="AutoShape 6"/>
          <p:cNvSpPr>
            <a:spLocks noChangeArrowheads="1"/>
          </p:cNvSpPr>
          <p:nvPr/>
        </p:nvSpPr>
        <p:spPr bwMode="auto">
          <a:xfrm>
            <a:off x="6400800" y="1905000"/>
            <a:ext cx="381000" cy="457200"/>
          </a:xfrm>
          <a:prstGeom prst="downArrow">
            <a:avLst>
              <a:gd name="adj1" fmla="val 50000"/>
              <a:gd name="adj2" fmla="val 30000"/>
            </a:avLst>
          </a:prstGeom>
          <a:solidFill>
            <a:srgbClr val="800080"/>
          </a:solidFill>
          <a:ln w="9525">
            <a:solidFill>
              <a:schemeClr val="tx1"/>
            </a:solidFill>
            <a:miter lim="800000"/>
            <a:headEnd/>
            <a:tailEnd/>
          </a:ln>
          <a:effectLst/>
        </p:spPr>
        <p:txBody>
          <a:bodyPr vert="eaVert" wrap="none" anchor="ctr"/>
          <a:lstStyle/>
          <a:p>
            <a:endParaRPr lang="en-US"/>
          </a:p>
        </p:txBody>
      </p:sp>
      <p:sp>
        <p:nvSpPr>
          <p:cNvPr id="35847" name="AutoShape 7"/>
          <p:cNvSpPr>
            <a:spLocks noChangeArrowheads="1"/>
          </p:cNvSpPr>
          <p:nvPr/>
        </p:nvSpPr>
        <p:spPr bwMode="auto">
          <a:xfrm>
            <a:off x="6400800" y="2895600"/>
            <a:ext cx="381000" cy="457200"/>
          </a:xfrm>
          <a:prstGeom prst="downArrow">
            <a:avLst>
              <a:gd name="adj1" fmla="val 50000"/>
              <a:gd name="adj2" fmla="val 30000"/>
            </a:avLst>
          </a:prstGeom>
          <a:solidFill>
            <a:srgbClr val="800080"/>
          </a:solidFill>
          <a:ln w="9525">
            <a:solidFill>
              <a:schemeClr val="tx1"/>
            </a:solidFill>
            <a:miter lim="800000"/>
            <a:headEnd/>
            <a:tailEnd/>
          </a:ln>
          <a:effectLst/>
        </p:spPr>
        <p:txBody>
          <a:bodyPr vert="eaVert" wrap="none" anchor="ctr"/>
          <a:lstStyle/>
          <a:p>
            <a:endParaRPr lang="en-US"/>
          </a:p>
        </p:txBody>
      </p:sp>
      <p:sp>
        <p:nvSpPr>
          <p:cNvPr id="35848" name="AutoShape 8"/>
          <p:cNvSpPr>
            <a:spLocks noChangeArrowheads="1"/>
          </p:cNvSpPr>
          <p:nvPr/>
        </p:nvSpPr>
        <p:spPr bwMode="auto">
          <a:xfrm>
            <a:off x="6400800" y="3810000"/>
            <a:ext cx="381000" cy="457200"/>
          </a:xfrm>
          <a:prstGeom prst="downArrow">
            <a:avLst>
              <a:gd name="adj1" fmla="val 50000"/>
              <a:gd name="adj2" fmla="val 30000"/>
            </a:avLst>
          </a:prstGeom>
          <a:solidFill>
            <a:srgbClr val="800080"/>
          </a:solidFill>
          <a:ln w="9525">
            <a:solidFill>
              <a:schemeClr val="tx1"/>
            </a:solidFill>
            <a:miter lim="800000"/>
            <a:headEnd/>
            <a:tailEnd/>
          </a:ln>
          <a:effectLst/>
        </p:spPr>
        <p:txBody>
          <a:bodyPr vert="eaVert" wrap="none" anchor="ctr"/>
          <a:lstStyle/>
          <a:p>
            <a:endParaRPr lang="en-US"/>
          </a:p>
        </p:txBody>
      </p:sp>
      <p:sp>
        <p:nvSpPr>
          <p:cNvPr id="35849" name="AutoShape 9"/>
          <p:cNvSpPr>
            <a:spLocks noChangeArrowheads="1"/>
          </p:cNvSpPr>
          <p:nvPr/>
        </p:nvSpPr>
        <p:spPr bwMode="auto">
          <a:xfrm>
            <a:off x="6400800" y="4724400"/>
            <a:ext cx="381000" cy="457200"/>
          </a:xfrm>
          <a:prstGeom prst="downArrow">
            <a:avLst>
              <a:gd name="adj1" fmla="val 50000"/>
              <a:gd name="adj2" fmla="val 30000"/>
            </a:avLst>
          </a:prstGeom>
          <a:solidFill>
            <a:srgbClr val="800080"/>
          </a:solidFill>
          <a:ln w="9525">
            <a:solidFill>
              <a:schemeClr val="tx1"/>
            </a:solidFill>
            <a:miter lim="800000"/>
            <a:headEnd/>
            <a:tailEnd/>
          </a:ln>
          <a:effectLst/>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z="3600" b="1" dirty="0" smtClean="0">
                <a:solidFill>
                  <a:schemeClr val="accent2"/>
                </a:solidFill>
                <a:latin typeface="Times New Roman" pitchFamily="18" charset="0"/>
                <a:cs typeface="Times New Roman" pitchFamily="18" charset="0"/>
              </a:rPr>
              <a:t>Collector-Feedback</a:t>
            </a:r>
            <a:br>
              <a:rPr lang="en-US" sz="3600" b="1" dirty="0" smtClean="0">
                <a:solidFill>
                  <a:schemeClr val="accent2"/>
                </a:solidFill>
                <a:latin typeface="Times New Roman" pitchFamily="18" charset="0"/>
                <a:cs typeface="Times New Roman" pitchFamily="18" charset="0"/>
              </a:rPr>
            </a:br>
            <a:r>
              <a:rPr lang="en-US" sz="3600" b="1" dirty="0" smtClean="0">
                <a:solidFill>
                  <a:schemeClr val="accent2"/>
                </a:solidFill>
                <a:latin typeface="Times New Roman" pitchFamily="18" charset="0"/>
                <a:cs typeface="Times New Roman" pitchFamily="18" charset="0"/>
              </a:rPr>
              <a:t>Characteristics</a:t>
            </a:r>
            <a:endParaRPr lang="th-TH" sz="3600" b="1" dirty="0" smtClean="0">
              <a:solidFill>
                <a:schemeClr val="accent2"/>
              </a:solidFill>
              <a:latin typeface="Times New Roman" pitchFamily="18" charset="0"/>
            </a:endParaRPr>
          </a:p>
        </p:txBody>
      </p:sp>
      <p:graphicFrame>
        <p:nvGraphicFramePr>
          <p:cNvPr id="37892" name="Object 3"/>
          <p:cNvGraphicFramePr>
            <a:graphicFrameLocks noChangeAspect="1"/>
          </p:cNvGraphicFramePr>
          <p:nvPr/>
        </p:nvGraphicFramePr>
        <p:xfrm>
          <a:off x="152400" y="1600200"/>
          <a:ext cx="4419600" cy="4310063"/>
        </p:xfrm>
        <a:graphic>
          <a:graphicData uri="http://schemas.openxmlformats.org/presentationml/2006/ole">
            <mc:AlternateContent xmlns:mc="http://schemas.openxmlformats.org/markup-compatibility/2006">
              <mc:Choice xmlns:v="urn:schemas-microsoft-com:vml" Requires="v">
                <p:oleObj spid="_x0000_s14454" name="Visio" r:id="rId3" imgW="1459382" imgH="1423111" progId="">
                  <p:embed/>
                </p:oleObj>
              </mc:Choice>
              <mc:Fallback>
                <p:oleObj name="Visio" r:id="rId3" imgW="1459382" imgH="1423111"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00200"/>
                        <a:ext cx="44196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Text Box 7"/>
          <p:cNvSpPr txBox="1">
            <a:spLocks noChangeArrowheads="1"/>
          </p:cNvSpPr>
          <p:nvPr/>
        </p:nvSpPr>
        <p:spPr bwMode="auto">
          <a:xfrm>
            <a:off x="4724400" y="1735138"/>
            <a:ext cx="3962400" cy="461665"/>
          </a:xfrm>
          <a:prstGeom prst="rect">
            <a:avLst/>
          </a:prstGeom>
          <a:solidFill>
            <a:schemeClr val="accent1"/>
          </a:solidFill>
          <a:ln w="9525">
            <a:noFill/>
            <a:miter lim="800000"/>
            <a:headEnd/>
            <a:tailEnd/>
          </a:ln>
          <a:effectLst/>
        </p:spPr>
        <p:txBody>
          <a:bodyPr>
            <a:spAutoFit/>
          </a:bodyPr>
          <a:lstStyle/>
          <a:p>
            <a:pPr>
              <a:spcBef>
                <a:spcPct val="50000"/>
              </a:spcBef>
            </a:pPr>
            <a:r>
              <a:rPr lang="en-US" sz="2400" dirty="0" smtClean="0">
                <a:latin typeface="Times New Roman" pitchFamily="18" charset="0"/>
                <a:cs typeface="Times New Roman" pitchFamily="18" charset="0"/>
              </a:rPr>
              <a:t>Q-point relationships:</a:t>
            </a:r>
            <a:endParaRPr lang="th-TH" sz="2400" dirty="0">
              <a:latin typeface="Times New Roman" pitchFamily="18" charset="0"/>
            </a:endParaRPr>
          </a:p>
        </p:txBody>
      </p:sp>
      <p:graphicFrame>
        <p:nvGraphicFramePr>
          <p:cNvPr id="37894" name="Object 8"/>
          <p:cNvGraphicFramePr>
            <a:graphicFrameLocks noChangeAspect="1"/>
          </p:cNvGraphicFramePr>
          <p:nvPr/>
        </p:nvGraphicFramePr>
        <p:xfrm>
          <a:off x="4887913" y="2268538"/>
          <a:ext cx="2606675" cy="838200"/>
        </p:xfrm>
        <a:graphic>
          <a:graphicData uri="http://schemas.openxmlformats.org/presentationml/2006/ole">
            <mc:AlternateContent xmlns:mc="http://schemas.openxmlformats.org/markup-compatibility/2006">
              <mc:Choice xmlns:v="urn:schemas-microsoft-com:vml" Requires="v">
                <p:oleObj spid="_x0000_s14455" name="Equation" r:id="rId5" imgW="1333500" imgH="431800" progId="">
                  <p:embed/>
                </p:oleObj>
              </mc:Choice>
              <mc:Fallback>
                <p:oleObj name="Equation" r:id="rId5" imgW="1333500" imgH="4318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7913" y="2268538"/>
                        <a:ext cx="2606675" cy="838200"/>
                      </a:xfrm>
                      <a:prstGeom prst="rect">
                        <a:avLst/>
                      </a:prstGeom>
                      <a:solidFill>
                        <a:srgbClr val="66FF66"/>
                      </a:solidFill>
                    </p:spPr>
                  </p:pic>
                </p:oleObj>
              </mc:Fallback>
            </mc:AlternateContent>
          </a:graphicData>
        </a:graphic>
      </p:graphicFrame>
      <p:graphicFrame>
        <p:nvGraphicFramePr>
          <p:cNvPr id="37895" name="Object 9"/>
          <p:cNvGraphicFramePr>
            <a:graphicFrameLocks noChangeAspect="1"/>
          </p:cNvGraphicFramePr>
          <p:nvPr/>
        </p:nvGraphicFramePr>
        <p:xfrm>
          <a:off x="4876800" y="3208338"/>
          <a:ext cx="1382713" cy="457200"/>
        </p:xfrm>
        <a:graphic>
          <a:graphicData uri="http://schemas.openxmlformats.org/presentationml/2006/ole">
            <mc:AlternateContent xmlns:mc="http://schemas.openxmlformats.org/markup-compatibility/2006">
              <mc:Choice xmlns:v="urn:schemas-microsoft-com:vml" Requires="v">
                <p:oleObj spid="_x0000_s14456" name="Equation" r:id="rId7" imgW="723586" imgH="241195" progId="">
                  <p:embed/>
                </p:oleObj>
              </mc:Choice>
              <mc:Fallback>
                <p:oleObj name="Equation" r:id="rId7" imgW="723586" imgH="241195"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3208338"/>
                        <a:ext cx="1382713" cy="457200"/>
                      </a:xfrm>
                      <a:prstGeom prst="rect">
                        <a:avLst/>
                      </a:prstGeom>
                      <a:solidFill>
                        <a:srgbClr val="66FF66"/>
                      </a:solidFill>
                    </p:spPr>
                  </p:pic>
                </p:oleObj>
              </mc:Fallback>
            </mc:AlternateContent>
          </a:graphicData>
        </a:graphic>
      </p:graphicFrame>
      <p:graphicFrame>
        <p:nvGraphicFramePr>
          <p:cNvPr id="37896" name="Object 10"/>
          <p:cNvGraphicFramePr>
            <a:graphicFrameLocks noChangeAspect="1"/>
          </p:cNvGraphicFramePr>
          <p:nvPr/>
        </p:nvGraphicFramePr>
        <p:xfrm>
          <a:off x="4876800" y="3792538"/>
          <a:ext cx="2300288" cy="474662"/>
        </p:xfrm>
        <a:graphic>
          <a:graphicData uri="http://schemas.openxmlformats.org/presentationml/2006/ole">
            <mc:AlternateContent xmlns:mc="http://schemas.openxmlformats.org/markup-compatibility/2006">
              <mc:Choice xmlns:v="urn:schemas-microsoft-com:vml" Requires="v">
                <p:oleObj spid="_x0000_s14457" name="Equation" r:id="rId9" imgW="1168400" imgH="241300" progId="">
                  <p:embed/>
                </p:oleObj>
              </mc:Choice>
              <mc:Fallback>
                <p:oleObj name="Equation" r:id="rId9" imgW="1168400" imgH="2413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3792538"/>
                        <a:ext cx="2300288" cy="474662"/>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81000" y="152400"/>
            <a:ext cx="8229600" cy="856488"/>
          </a:xfrm>
        </p:spPr>
        <p:txBody>
          <a:bodyPr/>
          <a:lstStyle/>
          <a:p>
            <a:pPr eaLnBrk="1" hangingPunct="1"/>
            <a:r>
              <a:rPr lang="en-US" sz="3600" b="1" dirty="0" smtClean="0">
                <a:solidFill>
                  <a:schemeClr val="accent2"/>
                </a:solidFill>
                <a:latin typeface="Times New Roman" pitchFamily="18" charset="0"/>
                <a:cs typeface="Times New Roman" pitchFamily="18" charset="0"/>
              </a:rPr>
              <a:t>Collector-Feedback Characteristics</a:t>
            </a:r>
            <a:endParaRPr lang="th-TH" sz="3600" b="1" dirty="0" smtClean="0">
              <a:solidFill>
                <a:schemeClr val="accent2"/>
              </a:solidFill>
              <a:latin typeface="Times New Roman" pitchFamily="18" charset="0"/>
            </a:endParaRPr>
          </a:p>
        </p:txBody>
      </p:sp>
      <p:graphicFrame>
        <p:nvGraphicFramePr>
          <p:cNvPr id="36868" name="Object 4"/>
          <p:cNvGraphicFramePr>
            <a:graphicFrameLocks noChangeAspect="1"/>
          </p:cNvGraphicFramePr>
          <p:nvPr/>
        </p:nvGraphicFramePr>
        <p:xfrm>
          <a:off x="152400" y="1600200"/>
          <a:ext cx="4419600" cy="4310063"/>
        </p:xfrm>
        <a:graphic>
          <a:graphicData uri="http://schemas.openxmlformats.org/presentationml/2006/ole">
            <mc:AlternateContent xmlns:mc="http://schemas.openxmlformats.org/markup-compatibility/2006">
              <mc:Choice xmlns:v="urn:schemas-microsoft-com:vml" Requires="v">
                <p:oleObj spid="_x0000_s15391" name="Visio" r:id="rId3" imgW="1459382" imgH="1423111" progId="">
                  <p:embed/>
                </p:oleObj>
              </mc:Choice>
              <mc:Fallback>
                <p:oleObj name="Visio" r:id="rId3" imgW="1459382" imgH="142311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00200"/>
                        <a:ext cx="44196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Text Box 5"/>
          <p:cNvSpPr txBox="1">
            <a:spLocks noChangeArrowheads="1"/>
          </p:cNvSpPr>
          <p:nvPr/>
        </p:nvSpPr>
        <p:spPr bwMode="auto">
          <a:xfrm>
            <a:off x="4267200" y="1143000"/>
            <a:ext cx="4724400" cy="2308324"/>
          </a:xfrm>
          <a:prstGeom prst="rect">
            <a:avLst/>
          </a:prstGeom>
          <a:solidFill>
            <a:schemeClr val="accent1"/>
          </a:solidFill>
          <a:ln w="9525">
            <a:noFill/>
            <a:miter lim="800000"/>
            <a:headEnd/>
            <a:tailEnd/>
          </a:ln>
          <a:effectLst/>
        </p:spPr>
        <p:txBody>
          <a:bodyPr wrap="square">
            <a:spAutoFit/>
          </a:bodyPr>
          <a:lstStyle/>
          <a:p>
            <a:pPr algn="just">
              <a:lnSpc>
                <a:spcPct val="150000"/>
              </a:lnSpc>
              <a:spcBef>
                <a:spcPct val="50000"/>
              </a:spcBef>
            </a:pPr>
            <a:r>
              <a:rPr lang="en-US" sz="2400" b="1" dirty="0">
                <a:latin typeface="Times New Roman" pitchFamily="18" charset="0"/>
                <a:cs typeface="Times New Roman" pitchFamily="18" charset="0"/>
              </a:rPr>
              <a:t>Circuit recognition:</a:t>
            </a:r>
            <a:r>
              <a:rPr lang="en-US" sz="2400" dirty="0">
                <a:latin typeface="Times New Roman" pitchFamily="18" charset="0"/>
                <a:cs typeface="Times New Roman" pitchFamily="18" charset="0"/>
              </a:rPr>
              <a:t> The base resistor is connected between the base and the collector terminals of the transistor.</a:t>
            </a:r>
            <a:endParaRPr lang="th-TH" sz="2400" dirty="0">
              <a:latin typeface="Times New Roman" pitchFamily="18" charset="0"/>
            </a:endParaRPr>
          </a:p>
        </p:txBody>
      </p:sp>
      <p:sp>
        <p:nvSpPr>
          <p:cNvPr id="36870" name="Text Box 6"/>
          <p:cNvSpPr txBox="1">
            <a:spLocks noChangeArrowheads="1"/>
          </p:cNvSpPr>
          <p:nvPr/>
        </p:nvSpPr>
        <p:spPr bwMode="auto">
          <a:xfrm>
            <a:off x="4572000" y="3581400"/>
            <a:ext cx="4343400" cy="3170099"/>
          </a:xfrm>
          <a:prstGeom prst="rect">
            <a:avLst/>
          </a:prstGeom>
          <a:solidFill>
            <a:srgbClr val="66FF66"/>
          </a:solidFill>
          <a:ln w="9525">
            <a:noFill/>
            <a:miter lim="800000"/>
            <a:headEnd/>
            <a:tailEnd/>
          </a:ln>
          <a:effectLst/>
        </p:spPr>
        <p:txBody>
          <a:bodyPr wrap="square">
            <a:spAutoFit/>
          </a:bodyPr>
          <a:lstStyle/>
          <a:p>
            <a:pPr algn="just">
              <a:lnSpc>
                <a:spcPct val="150000"/>
              </a:lnSpc>
              <a:spcBef>
                <a:spcPct val="50000"/>
              </a:spcBef>
            </a:pPr>
            <a:r>
              <a:rPr lang="en-US" sz="2000" b="1" dirty="0"/>
              <a:t>Advantage:</a:t>
            </a:r>
            <a:r>
              <a:rPr lang="en-US" sz="2000" dirty="0"/>
              <a:t> A simple circuit with relatively stable Q-point.</a:t>
            </a:r>
          </a:p>
          <a:p>
            <a:pPr algn="just">
              <a:lnSpc>
                <a:spcPct val="150000"/>
              </a:lnSpc>
              <a:spcBef>
                <a:spcPct val="50000"/>
              </a:spcBef>
            </a:pPr>
            <a:r>
              <a:rPr lang="en-US" sz="2000" b="1" dirty="0"/>
              <a:t>Disadvantage:</a:t>
            </a:r>
            <a:r>
              <a:rPr lang="en-US" sz="2000" dirty="0"/>
              <a:t> Relatively poor ac characteristics.</a:t>
            </a:r>
          </a:p>
          <a:p>
            <a:pPr algn="just">
              <a:lnSpc>
                <a:spcPct val="150000"/>
              </a:lnSpc>
              <a:spcBef>
                <a:spcPct val="50000"/>
              </a:spcBef>
            </a:pPr>
            <a:r>
              <a:rPr lang="en-US" sz="2000" b="1" dirty="0"/>
              <a:t>Applications:</a:t>
            </a:r>
            <a:r>
              <a:rPr lang="en-US" sz="2000" dirty="0"/>
              <a:t> Used primarily to bias linear amplifiers.</a:t>
            </a:r>
            <a:endParaRPr lang="th-TH"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1531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Thermal stability factor</a:t>
            </a:r>
            <a:br>
              <a:rPr lang="en-US" dirty="0" smtClean="0"/>
            </a:br>
            <a:r>
              <a:rPr lang="en-US" dirty="0" smtClean="0"/>
              <a:t>                       of</a:t>
            </a:r>
            <a:br>
              <a:rPr lang="en-US" dirty="0" smtClean="0"/>
            </a:br>
            <a:r>
              <a:rPr lang="en-US" dirty="0" smtClean="0"/>
              <a:t>        collector feedback bias</a:t>
            </a:r>
            <a:endParaRPr lang="en-US" dirty="0"/>
          </a:p>
        </p:txBody>
      </p:sp>
    </p:spTree>
    <p:extLst>
      <p:ext uri="{BB962C8B-B14F-4D97-AF65-F5344CB8AC3E}">
        <p14:creationId xmlns:p14="http://schemas.microsoft.com/office/powerpoint/2010/main" val="25773730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p:cNvSpPr txBox="1">
            <a:spLocks noGrp="1" noChangeArrowheads="1"/>
          </p:cNvSpPr>
          <p:nvPr>
            <p:ph idx="1"/>
          </p:nvPr>
        </p:nvSpPr>
        <p:spPr bwMode="auto">
          <a:xfrm>
            <a:off x="457200" y="3276600"/>
            <a:ext cx="8229600" cy="297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000" dirty="0" smtClean="0">
                <a:effectLst>
                  <a:outerShdw blurRad="38100" dist="38100" dir="2700000" algn="tl">
                    <a:srgbClr val="C0C0C0"/>
                  </a:outerShdw>
                </a:effectLst>
                <a:cs typeface="Times New Roman" panose="02020603050405020304" pitchFamily="18" charset="0"/>
              </a:rPr>
              <a:t>Applying KVL through base circuit </a:t>
            </a:r>
          </a:p>
          <a:p>
            <a:pPr algn="ctr" eaLnBrk="1" hangingPunct="1">
              <a:spcBef>
                <a:spcPct val="50000"/>
              </a:spcBef>
              <a:defRPr/>
            </a:pPr>
            <a:r>
              <a:rPr lang="en-US" altLang="en-US" sz="2000" dirty="0" smtClean="0">
                <a:effectLst>
                  <a:outerShdw blurRad="38100" dist="38100" dir="2700000" algn="tl">
                    <a:srgbClr val="C0C0C0"/>
                  </a:outerShdw>
                </a:effectLst>
                <a:cs typeface="Times New Roman" panose="02020603050405020304" pitchFamily="18" charset="0"/>
              </a:rPr>
              <a:t>we can write (</a:t>
            </a:r>
            <a:r>
              <a:rPr lang="en-US" altLang="en-US" sz="2000" dirty="0" err="1" smtClean="0">
                <a:effectLst>
                  <a:outerShdw blurRad="38100" dist="38100" dir="2700000" algn="tl">
                    <a:srgbClr val="C0C0C0"/>
                  </a:outerShdw>
                </a:effectLst>
                <a:cs typeface="Times New Roman" panose="02020603050405020304" pitchFamily="18" charset="0"/>
              </a:rPr>
              <a:t>I</a:t>
            </a:r>
            <a:r>
              <a:rPr lang="en-US" altLang="en-US" sz="2000" baseline="-25000" dirty="0" err="1" smtClean="0">
                <a:effectLst>
                  <a:outerShdw blurRad="38100" dist="38100" dir="2700000" algn="tl">
                    <a:srgbClr val="C0C0C0"/>
                  </a:outerShdw>
                </a:effectLst>
                <a:cs typeface="Times New Roman" panose="02020603050405020304" pitchFamily="18" charset="0"/>
              </a:rPr>
              <a:t>b</a:t>
            </a:r>
            <a:r>
              <a:rPr lang="en-US" altLang="en-US" sz="2000" dirty="0" smtClean="0">
                <a:effectLst>
                  <a:outerShdw blurRad="38100" dist="38100" dir="2700000" algn="tl">
                    <a:srgbClr val="C0C0C0"/>
                  </a:outerShdw>
                </a:effectLst>
                <a:cs typeface="Times New Roman" panose="02020603050405020304" pitchFamily="18" charset="0"/>
              </a:rPr>
              <a:t>+ I</a:t>
            </a:r>
            <a:r>
              <a:rPr lang="en-US" altLang="en-US" sz="2000" baseline="-25000" dirty="0" smtClean="0">
                <a:effectLst>
                  <a:outerShdw blurRad="38100" dist="38100" dir="2700000" algn="tl">
                    <a:srgbClr val="C0C0C0"/>
                  </a:outerShdw>
                </a:effectLst>
                <a:cs typeface="Times New Roman" panose="02020603050405020304" pitchFamily="18" charset="0"/>
              </a:rPr>
              <a:t>C</a:t>
            </a:r>
            <a:r>
              <a:rPr lang="en-US" altLang="en-US" sz="2000" dirty="0" smtClean="0">
                <a:effectLst>
                  <a:outerShdw blurRad="38100" dist="38100" dir="2700000" algn="tl">
                    <a:srgbClr val="C0C0C0"/>
                  </a:outerShdw>
                </a:effectLst>
                <a:cs typeface="Times New Roman" panose="02020603050405020304" pitchFamily="18" charset="0"/>
              </a:rPr>
              <a:t>) R</a:t>
            </a:r>
            <a:r>
              <a:rPr lang="en-US" altLang="en-US" sz="2000" baseline="-25000" dirty="0" smtClean="0">
                <a:effectLst>
                  <a:outerShdw blurRad="38100" dist="38100" dir="2700000" algn="tl">
                    <a:srgbClr val="C0C0C0"/>
                  </a:outerShdw>
                </a:effectLst>
                <a:cs typeface="Times New Roman" panose="02020603050405020304" pitchFamily="18" charset="0"/>
              </a:rPr>
              <a:t>C</a:t>
            </a:r>
            <a:r>
              <a:rPr lang="en-US" altLang="en-US" sz="2000" dirty="0" smtClean="0">
                <a:effectLst>
                  <a:outerShdw blurRad="38100" dist="38100" dir="2700000" algn="tl">
                    <a:srgbClr val="C0C0C0"/>
                  </a:outerShdw>
                </a:effectLst>
                <a:cs typeface="Times New Roman" panose="02020603050405020304" pitchFamily="18" charset="0"/>
              </a:rPr>
              <a:t> + </a:t>
            </a:r>
            <a:r>
              <a:rPr lang="en-US" altLang="en-US" sz="2000" dirty="0" err="1" smtClean="0">
                <a:effectLst>
                  <a:outerShdw blurRad="38100" dist="38100" dir="2700000" algn="tl">
                    <a:srgbClr val="C0C0C0"/>
                  </a:outerShdw>
                </a:effectLst>
                <a:cs typeface="Times New Roman" panose="02020603050405020304" pitchFamily="18" charset="0"/>
              </a:rPr>
              <a:t>I</a:t>
            </a:r>
            <a:r>
              <a:rPr lang="en-US" altLang="en-US" sz="2000" baseline="-25000" dirty="0" err="1" smtClean="0">
                <a:effectLst>
                  <a:outerShdw blurRad="38100" dist="38100" dir="2700000" algn="tl">
                    <a:srgbClr val="C0C0C0"/>
                  </a:outerShdw>
                </a:effectLst>
                <a:cs typeface="Times New Roman" panose="02020603050405020304" pitchFamily="18" charset="0"/>
              </a:rPr>
              <a:t>b</a:t>
            </a:r>
            <a:r>
              <a:rPr lang="en-US" altLang="en-US" sz="2000" baseline="-25000" dirty="0" smtClean="0">
                <a:effectLst>
                  <a:outerShdw blurRad="38100" dist="38100" dir="2700000" algn="tl">
                    <a:srgbClr val="C0C0C0"/>
                  </a:outerShdw>
                </a:effectLst>
                <a:cs typeface="Times New Roman" panose="02020603050405020304" pitchFamily="18" charset="0"/>
              </a:rPr>
              <a:t> </a:t>
            </a:r>
            <a:r>
              <a:rPr lang="en-US" altLang="en-US" sz="2000" dirty="0" err="1" smtClean="0">
                <a:effectLst>
                  <a:outerShdw blurRad="38100" dist="38100" dir="2700000" algn="tl">
                    <a:srgbClr val="C0C0C0"/>
                  </a:outerShdw>
                </a:effectLst>
                <a:cs typeface="Times New Roman" panose="02020603050405020304" pitchFamily="18" charset="0"/>
              </a:rPr>
              <a:t>R</a:t>
            </a:r>
            <a:r>
              <a:rPr lang="en-US" altLang="en-US" sz="2000" baseline="-25000" dirty="0" err="1">
                <a:effectLst>
                  <a:outerShdw blurRad="38100" dist="38100" dir="2700000" algn="tl">
                    <a:srgbClr val="C0C0C0"/>
                  </a:outerShdw>
                </a:effectLst>
                <a:cs typeface="Times New Roman" panose="02020603050405020304" pitchFamily="18" charset="0"/>
              </a:rPr>
              <a:t>b</a:t>
            </a:r>
            <a:r>
              <a:rPr lang="en-US" altLang="en-US" sz="2000" dirty="0" smtClean="0">
                <a:effectLst>
                  <a:outerShdw blurRad="38100" dist="38100" dir="2700000" algn="tl">
                    <a:srgbClr val="C0C0C0"/>
                  </a:outerShdw>
                </a:effectLst>
                <a:cs typeface="Times New Roman" panose="02020603050405020304" pitchFamily="18" charset="0"/>
              </a:rPr>
              <a:t>+ </a:t>
            </a:r>
            <a:r>
              <a:rPr lang="en-US" altLang="en-US" sz="2000" dirty="0" err="1" smtClean="0">
                <a:effectLst>
                  <a:outerShdw blurRad="38100" dist="38100" dir="2700000" algn="tl">
                    <a:srgbClr val="C0C0C0"/>
                  </a:outerShdw>
                </a:effectLst>
                <a:cs typeface="Times New Roman" panose="02020603050405020304" pitchFamily="18" charset="0"/>
              </a:rPr>
              <a:t>V</a:t>
            </a:r>
            <a:r>
              <a:rPr lang="en-US" altLang="en-US" sz="2000" baseline="-25000" dirty="0" err="1" smtClean="0">
                <a:effectLst>
                  <a:outerShdw blurRad="38100" dist="38100" dir="2700000" algn="tl">
                    <a:srgbClr val="C0C0C0"/>
                  </a:outerShdw>
                </a:effectLst>
                <a:cs typeface="Times New Roman" panose="02020603050405020304" pitchFamily="18" charset="0"/>
              </a:rPr>
              <a:t>be</a:t>
            </a:r>
            <a:r>
              <a:rPr lang="en-US" altLang="en-US" sz="2000" dirty="0" smtClean="0">
                <a:effectLst>
                  <a:outerShdw blurRad="38100" dist="38100" dir="2700000" algn="tl">
                    <a:srgbClr val="C0C0C0"/>
                  </a:outerShdw>
                </a:effectLst>
                <a:cs typeface="Times New Roman" panose="02020603050405020304" pitchFamily="18" charset="0"/>
              </a:rPr>
              <a:t>= </a:t>
            </a:r>
            <a:r>
              <a:rPr lang="en-US" altLang="en-US" sz="2000" dirty="0" err="1" smtClean="0">
                <a:effectLst>
                  <a:outerShdw blurRad="38100" dist="38100" dir="2700000" algn="tl">
                    <a:srgbClr val="C0C0C0"/>
                  </a:outerShdw>
                </a:effectLst>
                <a:cs typeface="Times New Roman" panose="02020603050405020304" pitchFamily="18" charset="0"/>
              </a:rPr>
              <a:t>V</a:t>
            </a:r>
            <a:r>
              <a:rPr lang="en-US" altLang="en-US" sz="2000" baseline="-25000" dirty="0" err="1" smtClean="0">
                <a:effectLst>
                  <a:outerShdw blurRad="38100" dist="38100" dir="2700000" algn="tl">
                    <a:srgbClr val="C0C0C0"/>
                  </a:outerShdw>
                </a:effectLst>
                <a:cs typeface="Times New Roman" panose="02020603050405020304" pitchFamily="18" charset="0"/>
              </a:rPr>
              <a:t>cc</a:t>
            </a:r>
            <a:endParaRPr lang="en-US" altLang="en-US" sz="2000" baseline="-25000" dirty="0" smtClean="0">
              <a:effectLst>
                <a:outerShdw blurRad="38100" dist="38100" dir="2700000" algn="tl">
                  <a:srgbClr val="C0C0C0"/>
                </a:outerShdw>
              </a:effectLst>
              <a:cs typeface="Times New Roman" panose="02020603050405020304" pitchFamily="18" charset="0"/>
            </a:endParaRPr>
          </a:p>
          <a:p>
            <a:pPr algn="ctr" eaLnBrk="1" hangingPunct="1">
              <a:spcBef>
                <a:spcPct val="20000"/>
              </a:spcBef>
              <a:defRPr/>
            </a:pPr>
            <a:r>
              <a:rPr lang="en-US" altLang="en-US" sz="2000" dirty="0" smtClean="0">
                <a:effectLst>
                  <a:outerShdw blurRad="38100" dist="38100" dir="2700000" algn="tl">
                    <a:srgbClr val="C0C0C0"/>
                  </a:outerShdw>
                </a:effectLst>
              </a:rPr>
              <a:t>Diff. w. r. t. I</a:t>
            </a:r>
            <a:r>
              <a:rPr lang="en-US" altLang="en-US" sz="2000" baseline="-25000" dirty="0" smtClean="0">
                <a:effectLst>
                  <a:outerShdw blurRad="38100" dist="38100" dir="2700000" algn="tl">
                    <a:srgbClr val="C0C0C0"/>
                  </a:outerShdw>
                </a:effectLst>
              </a:rPr>
              <a:t>C</a:t>
            </a:r>
            <a:r>
              <a:rPr lang="en-US" altLang="en-US" sz="2000" dirty="0" smtClean="0">
                <a:effectLst>
                  <a:outerShdw blurRad="38100" dist="38100" dir="2700000" algn="tl">
                    <a:srgbClr val="C0C0C0"/>
                  </a:outerShdw>
                </a:effectLst>
              </a:rPr>
              <a:t> we get </a:t>
            </a:r>
          </a:p>
          <a:p>
            <a:pPr algn="ctr" eaLnBrk="1" hangingPunct="1">
              <a:spcBef>
                <a:spcPct val="20000"/>
              </a:spcBef>
              <a:defRPr/>
            </a:pPr>
            <a:r>
              <a:rPr lang="en-US" altLang="en-US" sz="2000" dirty="0" smtClean="0">
                <a:effectLst>
                  <a:outerShdw blurRad="38100" dist="38100" dir="2700000" algn="tl">
                    <a:srgbClr val="C0C0C0"/>
                  </a:outerShdw>
                </a:effectLst>
              </a:rPr>
              <a:t>(</a:t>
            </a:r>
            <a:r>
              <a:rPr lang="el-GR" altLang="en-US" sz="2000" dirty="0" smtClean="0">
                <a:effectLst>
                  <a:outerShdw blurRad="38100" dist="38100" dir="2700000" algn="tl">
                    <a:srgbClr val="C0C0C0"/>
                  </a:outerShdw>
                </a:effectLst>
              </a:rPr>
              <a:t>∂</a:t>
            </a:r>
            <a:r>
              <a:rPr lang="en-US" altLang="en-US" sz="2000" dirty="0" err="1" smtClean="0">
                <a:effectLst>
                  <a:outerShdw blurRad="38100" dist="38100" dir="2700000" algn="tl">
                    <a:srgbClr val="C0C0C0"/>
                  </a:outerShdw>
                </a:effectLst>
              </a:rPr>
              <a:t>I</a:t>
            </a:r>
            <a:r>
              <a:rPr lang="en-US" altLang="en-US" sz="2000" baseline="-25000" dirty="0" err="1" smtClean="0">
                <a:effectLst>
                  <a:outerShdw blurRad="38100" dist="38100" dir="2700000" algn="tl">
                    <a:srgbClr val="C0C0C0"/>
                  </a:outerShdw>
                </a:effectLst>
              </a:rPr>
              <a:t>b</a:t>
            </a:r>
            <a:r>
              <a:rPr lang="en-US" altLang="en-US" sz="2000" dirty="0" smtClean="0">
                <a:effectLst>
                  <a:outerShdw blurRad="38100" dist="38100" dir="2700000" algn="tl">
                    <a:srgbClr val="C0C0C0"/>
                  </a:outerShdw>
                </a:effectLst>
              </a:rPr>
              <a:t> / ∂</a:t>
            </a:r>
            <a:r>
              <a:rPr lang="en-US" altLang="en-US" sz="2000" dirty="0" err="1" smtClean="0">
                <a:effectLst>
                  <a:outerShdw blurRad="38100" dist="38100" dir="2700000" algn="tl">
                    <a:srgbClr val="C0C0C0"/>
                  </a:outerShdw>
                </a:effectLst>
              </a:rPr>
              <a:t>I</a:t>
            </a:r>
            <a:r>
              <a:rPr lang="en-US" altLang="en-US" sz="2000" baseline="-25000" dirty="0" err="1" smtClean="0">
                <a:effectLst>
                  <a:outerShdw blurRad="38100" dist="38100" dir="2700000" algn="tl">
                    <a:srgbClr val="C0C0C0"/>
                  </a:outerShdw>
                </a:effectLst>
              </a:rPr>
              <a:t>c</a:t>
            </a:r>
            <a:r>
              <a:rPr lang="en-US" altLang="en-US" sz="2000" dirty="0" smtClean="0">
                <a:effectLst>
                  <a:outerShdw blurRad="38100" dist="38100" dir="2700000" algn="tl">
                    <a:srgbClr val="C0C0C0"/>
                  </a:outerShdw>
                </a:effectLst>
              </a:rPr>
              <a:t>) = - R</a:t>
            </a:r>
            <a:r>
              <a:rPr lang="en-US" altLang="en-US" sz="2000" baseline="-25000" dirty="0" smtClean="0">
                <a:effectLst>
                  <a:outerShdw blurRad="38100" dist="38100" dir="2700000" algn="tl">
                    <a:srgbClr val="C0C0C0"/>
                  </a:outerShdw>
                </a:effectLst>
              </a:rPr>
              <a:t>C </a:t>
            </a:r>
            <a:r>
              <a:rPr lang="en-US" altLang="en-US" sz="2400" dirty="0" smtClean="0">
                <a:effectLst>
                  <a:outerShdw blurRad="38100" dist="38100" dir="2700000" algn="tl">
                    <a:srgbClr val="C0C0C0"/>
                  </a:outerShdw>
                </a:effectLst>
              </a:rPr>
              <a:t>/</a:t>
            </a:r>
            <a:r>
              <a:rPr lang="en-US" altLang="en-US" sz="2000" dirty="0" smtClean="0">
                <a:effectLst>
                  <a:outerShdw blurRad="38100" dist="38100" dir="2700000" algn="tl">
                    <a:srgbClr val="C0C0C0"/>
                  </a:outerShdw>
                </a:effectLst>
              </a:rPr>
              <a:t> (</a:t>
            </a:r>
            <a:r>
              <a:rPr lang="en-US" altLang="en-US" sz="2000" dirty="0" err="1" smtClean="0">
                <a:effectLst>
                  <a:outerShdw blurRad="38100" dist="38100" dir="2700000" algn="tl">
                    <a:srgbClr val="C0C0C0"/>
                  </a:outerShdw>
                </a:effectLst>
              </a:rPr>
              <a:t>R</a:t>
            </a:r>
            <a:r>
              <a:rPr lang="en-US" altLang="en-US" sz="2000" baseline="-25000" dirty="0" err="1">
                <a:effectLst>
                  <a:outerShdw blurRad="38100" dist="38100" dir="2700000" algn="tl">
                    <a:srgbClr val="C0C0C0"/>
                  </a:outerShdw>
                </a:effectLst>
              </a:rPr>
              <a:t>b</a:t>
            </a:r>
            <a:r>
              <a:rPr lang="en-US" altLang="en-US" sz="2000" dirty="0" smtClean="0">
                <a:effectLst>
                  <a:outerShdw blurRad="38100" dist="38100" dir="2700000" algn="tl">
                    <a:srgbClr val="C0C0C0"/>
                  </a:outerShdw>
                </a:effectLst>
              </a:rPr>
              <a:t> + R</a:t>
            </a:r>
            <a:r>
              <a:rPr lang="en-US" altLang="en-US" sz="2000" baseline="-25000" dirty="0" smtClean="0">
                <a:effectLst>
                  <a:outerShdw blurRad="38100" dist="38100" dir="2700000" algn="tl">
                    <a:srgbClr val="C0C0C0"/>
                  </a:outerShdw>
                </a:effectLst>
              </a:rPr>
              <a:t>C</a:t>
            </a:r>
            <a:r>
              <a:rPr lang="en-US" altLang="en-US" sz="2000" dirty="0" smtClean="0">
                <a:effectLst>
                  <a:outerShdw blurRad="38100" dist="38100" dir="2700000" algn="tl">
                    <a:srgbClr val="C0C0C0"/>
                  </a:outerShdw>
                </a:effectLst>
              </a:rPr>
              <a:t>)</a:t>
            </a:r>
          </a:p>
          <a:p>
            <a:pPr eaLnBrk="1" hangingPunct="1">
              <a:lnSpc>
                <a:spcPct val="80000"/>
              </a:lnSpc>
              <a:spcBef>
                <a:spcPct val="25000"/>
              </a:spcBef>
              <a:defRPr/>
            </a:pPr>
            <a:r>
              <a:rPr lang="en-US" altLang="en-US" sz="2000" dirty="0" smtClean="0">
                <a:effectLst>
                  <a:outerShdw blurRad="38100" dist="38100" dir="2700000" algn="tl">
                    <a:srgbClr val="C0C0C0"/>
                  </a:outerShdw>
                </a:effectLst>
              </a:rPr>
              <a:t>Therefore, </a:t>
            </a:r>
            <a:r>
              <a:rPr lang="en-US" altLang="en-US" sz="2400" dirty="0" err="1" smtClean="0">
                <a:effectLst>
                  <a:outerShdw blurRad="38100" dist="38100" dir="2700000" algn="tl">
                    <a:srgbClr val="C0C0C0"/>
                  </a:outerShdw>
                </a:effectLst>
              </a:rPr>
              <a:t>S</a:t>
            </a:r>
            <a:r>
              <a:rPr lang="en-US" altLang="en-US" sz="2000" baseline="-25000" dirty="0" err="1" smtClean="0">
                <a:effectLst>
                  <a:outerShdw blurRad="38100" dist="38100" dir="2700000" algn="tl">
                    <a:srgbClr val="C0C0C0"/>
                  </a:outerShdw>
                </a:effectLst>
              </a:rPr>
              <a:t>Ico</a:t>
            </a:r>
            <a:r>
              <a:rPr lang="en-US" altLang="en-US" sz="2000" dirty="0" smtClean="0">
                <a:effectLst>
                  <a:outerShdw blurRad="38100" dist="38100" dir="2700000" algn="tl">
                    <a:srgbClr val="C0C0C0"/>
                  </a:outerShdw>
                </a:effectLst>
              </a:rPr>
              <a:t>  ═       (1+ </a:t>
            </a:r>
            <a:r>
              <a:rPr lang="el-GR" altLang="en-US" sz="2000" dirty="0" smtClean="0">
                <a:effectLst>
                  <a:outerShdw blurRad="38100" dist="38100" dir="2700000" algn="tl">
                    <a:srgbClr val="C0C0C0"/>
                  </a:outerShdw>
                </a:effectLst>
              </a:rPr>
              <a:t>β</a:t>
            </a:r>
            <a:r>
              <a:rPr lang="en-US" altLang="en-US" sz="2000" dirty="0" smtClean="0">
                <a:effectLst>
                  <a:outerShdw blurRad="38100" dist="38100" dir="2700000" algn="tl">
                    <a:srgbClr val="C0C0C0"/>
                  </a:outerShdw>
                </a:effectLst>
              </a:rPr>
              <a:t>) </a:t>
            </a:r>
          </a:p>
          <a:p>
            <a:pPr eaLnBrk="1" hangingPunct="1">
              <a:lnSpc>
                <a:spcPct val="80000"/>
              </a:lnSpc>
              <a:spcBef>
                <a:spcPct val="25000"/>
              </a:spcBef>
              <a:defRPr/>
            </a:pPr>
            <a:r>
              <a:rPr lang="en-US" altLang="en-US" sz="2000" dirty="0" smtClean="0">
                <a:effectLst>
                  <a:outerShdw blurRad="38100" dist="38100" dir="2700000" algn="tl">
                    <a:srgbClr val="C0C0C0"/>
                  </a:outerShdw>
                </a:effectLst>
              </a:rPr>
              <a:t>		       1+ </a:t>
            </a:r>
            <a:r>
              <a:rPr lang="en-US" altLang="en-US" sz="2400" dirty="0" smtClean="0">
                <a:effectLst>
                  <a:outerShdw blurRad="38100" dist="38100" dir="2700000" algn="tl">
                    <a:srgbClr val="C0C0C0"/>
                  </a:outerShdw>
                </a:effectLst>
              </a:rPr>
              <a:t>[</a:t>
            </a:r>
            <a:r>
              <a:rPr lang="el-GR" altLang="en-US" sz="2000" dirty="0" smtClean="0">
                <a:effectLst>
                  <a:outerShdw blurRad="38100" dist="38100" dir="2700000" algn="tl">
                    <a:srgbClr val="C0C0C0"/>
                  </a:outerShdw>
                </a:effectLst>
              </a:rPr>
              <a:t>β</a:t>
            </a:r>
            <a:r>
              <a:rPr lang="en-US" altLang="en-US" sz="2000" dirty="0" smtClean="0">
                <a:effectLst>
                  <a:outerShdw blurRad="38100" dist="38100" dir="2700000" algn="tl">
                    <a:srgbClr val="C0C0C0"/>
                  </a:outerShdw>
                </a:effectLst>
              </a:rPr>
              <a:t>R</a:t>
            </a:r>
            <a:r>
              <a:rPr lang="en-US" altLang="en-US" sz="2000" baseline="-25000" dirty="0" smtClean="0">
                <a:effectLst>
                  <a:outerShdw blurRad="38100" dist="38100" dir="2700000" algn="tl">
                    <a:srgbClr val="C0C0C0"/>
                  </a:outerShdw>
                </a:effectLst>
              </a:rPr>
              <a:t>C</a:t>
            </a:r>
            <a:r>
              <a:rPr lang="en-US" altLang="en-US" sz="2800" dirty="0" smtClean="0">
                <a:effectLst>
                  <a:outerShdw blurRad="38100" dist="38100" dir="2700000" algn="tl">
                    <a:srgbClr val="C0C0C0"/>
                  </a:outerShdw>
                </a:effectLst>
              </a:rPr>
              <a:t>/</a:t>
            </a:r>
            <a:r>
              <a:rPr lang="en-US" altLang="en-US" sz="2000" dirty="0" smtClean="0">
                <a:effectLst>
                  <a:outerShdw blurRad="38100" dist="38100" dir="2700000" algn="tl">
                    <a:srgbClr val="C0C0C0"/>
                  </a:outerShdw>
                </a:effectLst>
              </a:rPr>
              <a:t>(R</a:t>
            </a:r>
            <a:r>
              <a:rPr lang="en-US" altLang="en-US" sz="2000" baseline="-25000" dirty="0" smtClean="0">
                <a:effectLst>
                  <a:outerShdw blurRad="38100" dist="38100" dir="2700000" algn="tl">
                    <a:srgbClr val="C0C0C0"/>
                  </a:outerShdw>
                </a:effectLst>
              </a:rPr>
              <a:t>C</a:t>
            </a:r>
            <a:r>
              <a:rPr lang="en-US" altLang="en-US" sz="2000" dirty="0" smtClean="0">
                <a:effectLst>
                  <a:outerShdw blurRad="38100" dist="38100" dir="2700000" algn="tl">
                    <a:srgbClr val="C0C0C0"/>
                  </a:outerShdw>
                </a:effectLst>
              </a:rPr>
              <a:t>+ </a:t>
            </a:r>
            <a:r>
              <a:rPr lang="en-US" altLang="en-US" sz="2000" dirty="0" err="1" smtClean="0">
                <a:effectLst>
                  <a:outerShdw blurRad="38100" dist="38100" dir="2700000" algn="tl">
                    <a:srgbClr val="C0C0C0"/>
                  </a:outerShdw>
                </a:effectLst>
              </a:rPr>
              <a:t>R</a:t>
            </a:r>
            <a:r>
              <a:rPr lang="en-US" altLang="en-US" sz="2000" baseline="-25000" dirty="0" err="1">
                <a:effectLst>
                  <a:outerShdw blurRad="38100" dist="38100" dir="2700000" algn="tl">
                    <a:srgbClr val="C0C0C0"/>
                  </a:outerShdw>
                </a:effectLst>
              </a:rPr>
              <a:t>b</a:t>
            </a:r>
            <a:r>
              <a:rPr lang="en-US" altLang="en-US" sz="2000" dirty="0" smtClean="0">
                <a:effectLst>
                  <a:outerShdw blurRad="38100" dist="38100" dir="2700000" algn="tl">
                    <a:srgbClr val="C0C0C0"/>
                  </a:outerShdw>
                </a:effectLst>
              </a:rPr>
              <a:t>)</a:t>
            </a:r>
            <a:r>
              <a:rPr lang="en-US" altLang="en-US" sz="2400" dirty="0" smtClean="0">
                <a:effectLst>
                  <a:outerShdw blurRad="38100" dist="38100" dir="2700000" algn="tl">
                    <a:srgbClr val="C0C0C0"/>
                  </a:outerShdw>
                </a:effectLst>
              </a:rPr>
              <a:t>]</a:t>
            </a:r>
            <a:endParaRPr lang="en-US" altLang="en-US" sz="2000" dirty="0" smtClean="0">
              <a:effectLst>
                <a:outerShdw blurRad="38100" dist="38100" dir="2700000" algn="tl">
                  <a:srgbClr val="C0C0C0"/>
                </a:outerShdw>
              </a:effectLst>
            </a:endParaRPr>
          </a:p>
          <a:p>
            <a:pPr algn="ctr" eaLnBrk="1" hangingPunct="1">
              <a:spcBef>
                <a:spcPct val="50000"/>
              </a:spcBef>
              <a:defRPr/>
            </a:pPr>
            <a:r>
              <a:rPr lang="en-US" altLang="en-US" sz="2000" dirty="0" smtClean="0">
                <a:effectLst>
                  <a:outerShdw blurRad="38100" dist="38100" dir="2700000" algn="tl">
                    <a:srgbClr val="C0C0C0"/>
                  </a:outerShdw>
                </a:effectLst>
              </a:rPr>
              <a:t>Which is less than (1+</a:t>
            </a:r>
            <a:r>
              <a:rPr lang="el-GR" altLang="en-US" sz="2000" dirty="0" smtClean="0">
                <a:effectLst>
                  <a:outerShdw blurRad="38100" dist="38100" dir="2700000" algn="tl">
                    <a:srgbClr val="C0C0C0"/>
                  </a:outerShdw>
                </a:effectLst>
              </a:rPr>
              <a:t>β</a:t>
            </a:r>
            <a:r>
              <a:rPr lang="en-US" altLang="en-US" sz="2000" dirty="0" smtClean="0">
                <a:effectLst>
                  <a:outerShdw blurRad="38100" dist="38100" dir="2700000" algn="tl">
                    <a:srgbClr val="C0C0C0"/>
                  </a:outerShdw>
                </a:effectLst>
              </a:rPr>
              <a:t>), signifying better thermal stability</a:t>
            </a:r>
            <a:endParaRPr lang="el-GR" altLang="en-US" sz="2000" dirty="0" smtClean="0">
              <a:effectLst>
                <a:outerShdw blurRad="38100" dist="38100" dir="2700000" algn="tl">
                  <a:srgbClr val="C0C0C0"/>
                </a:outerShdw>
              </a:effectLst>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90600"/>
            <a:ext cx="46482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762000" y="228600"/>
            <a:ext cx="7924800" cy="1219200"/>
          </a:xfrm>
        </p:spPr>
        <p:txBody>
          <a:bodyPr>
            <a:normAutofit fontScale="90000"/>
          </a:bodyPr>
          <a:lstStyle/>
          <a:p>
            <a:pPr algn="ctr" eaLnBrk="1" hangingPunct="1">
              <a:buFont typeface="Wingdings 2" pitchFamily="18" charset="2"/>
              <a:buNone/>
            </a:pPr>
            <a:r>
              <a:rPr lang="en-US" sz="4400" dirty="0" smtClean="0">
                <a:latin typeface="Times New Roman" pitchFamily="18" charset="0"/>
                <a:cs typeface="Times New Roman" pitchFamily="18" charset="0"/>
              </a:rPr>
              <a:t>Bipolar junction Transistor</a:t>
            </a:r>
            <a:br>
              <a:rPr lang="en-US" sz="44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(or)</a:t>
            </a: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Operation of PNP or NPN</a:t>
            </a:r>
          </a:p>
        </p:txBody>
      </p:sp>
      <p:sp>
        <p:nvSpPr>
          <p:cNvPr id="3" name="Content Placeholder 2"/>
          <p:cNvSpPr>
            <a:spLocks noGrp="1"/>
          </p:cNvSpPr>
          <p:nvPr>
            <p:ph idx="1"/>
          </p:nvPr>
        </p:nvSpPr>
        <p:spPr>
          <a:xfrm>
            <a:off x="381000" y="1600200"/>
            <a:ext cx="8001000" cy="4953000"/>
          </a:xfrm>
        </p:spPr>
        <p:txBody>
          <a:bodyPr>
            <a:normAutofit/>
          </a:bodyPr>
          <a:lstStyle/>
          <a:p>
            <a:pPr marL="274320" indent="-274320" algn="just" eaLnBrk="1" fontAlgn="auto" hangingPunct="1">
              <a:lnSpc>
                <a:spcPct val="150000"/>
              </a:lnSpc>
              <a:spcAft>
                <a:spcPts val="0"/>
              </a:spcAft>
              <a:buClr>
                <a:schemeClr val="accent3"/>
              </a:buClr>
              <a:buFont typeface="Wingdings 2"/>
              <a:buNone/>
              <a:defRPr/>
            </a:pPr>
            <a:r>
              <a:rPr lang="en-US" sz="2400" dirty="0" smtClean="0">
                <a:latin typeface="Times New Roman" pitchFamily="18" charset="0"/>
                <a:cs typeface="Times New Roman" pitchFamily="18" charset="0"/>
              </a:rPr>
              <a:t>A transistor (PNP or NPN) has three sections of doped semiconductors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274320" indent="-274320" eaLnBrk="1" fontAlgn="auto" hangingPunct="1">
              <a:lnSpc>
                <a:spcPct val="150000"/>
              </a:lnSpc>
              <a:spcAft>
                <a:spcPts val="0"/>
              </a:spcAft>
              <a:buClr>
                <a:schemeClr val="accent3"/>
              </a:buClr>
              <a:buFont typeface="Wingdings 2"/>
              <a:buNone/>
              <a:defRPr/>
            </a:pPr>
            <a:r>
              <a:rPr lang="en-US" sz="2400" dirty="0" smtClean="0">
                <a:latin typeface="Times New Roman" pitchFamily="18" charset="0"/>
                <a:cs typeface="Times New Roman" pitchFamily="18" charset="0"/>
              </a:rPr>
              <a:t>It consists of 3 terminals </a:t>
            </a:r>
          </a:p>
          <a:p>
            <a:pPr marL="274320" indent="-274320" eaLnBrk="1" fontAlgn="auto" hangingPunct="1">
              <a:lnSpc>
                <a:spcPct val="150000"/>
              </a:lnSpc>
              <a:spcAft>
                <a:spcPts val="0"/>
              </a:spcAft>
              <a:buClr>
                <a:schemeClr val="accent3"/>
              </a:buClr>
              <a:buFont typeface="Wingdings 2"/>
              <a:buNone/>
              <a:defRPr/>
            </a:pPr>
            <a:r>
              <a:rPr lang="en-US" sz="2400" dirty="0" smtClean="0">
                <a:latin typeface="Times New Roman" pitchFamily="18" charset="0"/>
                <a:cs typeface="Times New Roman" pitchFamily="18" charset="0"/>
              </a:rPr>
              <a:t>1.</a:t>
            </a:r>
            <a:r>
              <a:rPr lang="en-US" sz="2400" dirty="0" smtClean="0">
                <a:solidFill>
                  <a:srgbClr val="0070C0"/>
                </a:solidFill>
                <a:latin typeface="Times New Roman" pitchFamily="18" charset="0"/>
                <a:cs typeface="Times New Roman" pitchFamily="18" charset="0"/>
              </a:rPr>
              <a:t>Emitter</a:t>
            </a:r>
            <a:r>
              <a:rPr lang="en-US" sz="2400" dirty="0" smtClean="0">
                <a:latin typeface="Times New Roman" pitchFamily="18" charset="0"/>
                <a:cs typeface="Times New Roman" pitchFamily="18" charset="0"/>
              </a:rPr>
              <a:t>  2. </a:t>
            </a:r>
            <a:r>
              <a:rPr lang="en-US" sz="2400" dirty="0" smtClean="0">
                <a:solidFill>
                  <a:srgbClr val="E43C6C"/>
                </a:solidFill>
                <a:latin typeface="Times New Roman" pitchFamily="18" charset="0"/>
                <a:cs typeface="Times New Roman" pitchFamily="18" charset="0"/>
              </a:rPr>
              <a:t>Base</a:t>
            </a:r>
            <a:r>
              <a:rPr lang="en-US" sz="2400" dirty="0" smtClean="0">
                <a:latin typeface="Times New Roman" pitchFamily="18" charset="0"/>
                <a:cs typeface="Times New Roman" pitchFamily="18" charset="0"/>
              </a:rPr>
              <a:t>  3.</a:t>
            </a:r>
            <a:r>
              <a:rPr lang="en-US" sz="2400" dirty="0" smtClean="0">
                <a:solidFill>
                  <a:srgbClr val="FF0000"/>
                </a:solidFill>
                <a:latin typeface="Times New Roman" pitchFamily="18" charset="0"/>
                <a:cs typeface="Times New Roman" pitchFamily="18" charset="0"/>
              </a:rPr>
              <a:t> Collector</a:t>
            </a:r>
          </a:p>
          <a:p>
            <a:pPr marL="457200" indent="-457200" algn="just" eaLnBrk="1" fontAlgn="auto" hangingPunct="1">
              <a:lnSpc>
                <a:spcPct val="150000"/>
              </a:lnSpc>
              <a:spcAft>
                <a:spcPts val="0"/>
              </a:spcAft>
              <a:buClr>
                <a:schemeClr val="accent3"/>
              </a:buClr>
              <a:buNone/>
              <a:defRPr/>
            </a:pPr>
            <a:r>
              <a:rPr lang="en-US" sz="2400" dirty="0" smtClean="0">
                <a:latin typeface="Times New Roman" pitchFamily="18" charset="0"/>
                <a:cs typeface="Times New Roman" pitchFamily="18" charset="0"/>
              </a:rPr>
              <a:t>Section on one side that supplies charge carriers  (electrons of holes)  is called emitter. Which is heavily doped .</a:t>
            </a:r>
          </a:p>
          <a:p>
            <a:pPr marL="457200" indent="-457200" algn="just" eaLnBrk="1" fontAlgn="auto" hangingPunct="1">
              <a:lnSpc>
                <a:spcPct val="150000"/>
              </a:lnSpc>
              <a:spcAft>
                <a:spcPts val="0"/>
              </a:spcAft>
              <a:buClr>
                <a:schemeClr val="accent3"/>
              </a:buClr>
              <a:buNone/>
              <a:defRPr/>
            </a:pPr>
            <a:r>
              <a:rPr lang="en-US" sz="2400" dirty="0" smtClean="0">
                <a:latin typeface="Times New Roman" pitchFamily="18" charset="0"/>
                <a:cs typeface="Times New Roman" pitchFamily="18" charset="0"/>
              </a:rPr>
              <a:t>The middle section which form two </a:t>
            </a:r>
            <a:r>
              <a:rPr lang="en-US" sz="2400" dirty="0" err="1" smtClean="0">
                <a:latin typeface="Times New Roman" pitchFamily="18" charset="0"/>
                <a:cs typeface="Times New Roman" pitchFamily="18" charset="0"/>
              </a:rPr>
              <a:t>pn</a:t>
            </a:r>
            <a:r>
              <a:rPr lang="en-US" sz="2400" dirty="0" smtClean="0">
                <a:latin typeface="Times New Roman" pitchFamily="18" charset="0"/>
                <a:cs typeface="Times New Roman" pitchFamily="18" charset="0"/>
              </a:rPr>
              <a:t>-junctions between the emitter and collector is called the base.</a:t>
            </a: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274638"/>
            <a:ext cx="8763000" cy="1143000"/>
          </a:xfrm>
        </p:spPr>
        <p:txBody>
          <a:bodyPr/>
          <a:lstStyle/>
          <a:p>
            <a:pPr marL="2233613" indent="-2233613" eaLnBrk="1" hangingPunct="1"/>
            <a:r>
              <a:rPr lang="en-US" sz="3600" b="1" dirty="0" smtClean="0">
                <a:latin typeface="Times New Roman" pitchFamily="18" charset="0"/>
                <a:cs typeface="Times New Roman" pitchFamily="18" charset="0"/>
              </a:rPr>
              <a:t>3. Voltage divider bias</a:t>
            </a:r>
            <a:endParaRPr lang="th-TH" sz="3600" b="1" dirty="0" smtClean="0">
              <a:latin typeface="Times New Roman" pitchFamily="18" charset="0"/>
            </a:endParaRPr>
          </a:p>
        </p:txBody>
      </p:sp>
      <p:graphicFrame>
        <p:nvGraphicFramePr>
          <p:cNvPr id="15364" name="Object 8"/>
          <p:cNvGraphicFramePr>
            <a:graphicFrameLocks noChangeAspect="1"/>
          </p:cNvGraphicFramePr>
          <p:nvPr/>
        </p:nvGraphicFramePr>
        <p:xfrm>
          <a:off x="76200" y="1289050"/>
          <a:ext cx="5181600" cy="4883150"/>
        </p:xfrm>
        <a:graphic>
          <a:graphicData uri="http://schemas.openxmlformats.org/presentationml/2006/ole">
            <mc:AlternateContent xmlns:mc="http://schemas.openxmlformats.org/markup-compatibility/2006">
              <mc:Choice xmlns:v="urn:schemas-microsoft-com:vml" Requires="v">
                <p:oleObj spid="_x0000_s16531" name="Visio" r:id="rId3" imgW="1817827" imgH="1713586" progId="">
                  <p:embed/>
                </p:oleObj>
              </mc:Choice>
              <mc:Fallback>
                <p:oleObj name="Visio" r:id="rId3" imgW="1817827" imgH="1713586"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89050"/>
                        <a:ext cx="5181600"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Text Box 9"/>
          <p:cNvSpPr txBox="1">
            <a:spLocks noChangeArrowheads="1"/>
          </p:cNvSpPr>
          <p:nvPr/>
        </p:nvSpPr>
        <p:spPr bwMode="auto">
          <a:xfrm>
            <a:off x="4953000" y="1600200"/>
            <a:ext cx="3657600" cy="461665"/>
          </a:xfrm>
          <a:prstGeom prst="rect">
            <a:avLst/>
          </a:prstGeom>
          <a:solidFill>
            <a:schemeClr val="accent1"/>
          </a:solidFill>
          <a:ln w="9525">
            <a:noFill/>
            <a:miter lim="800000"/>
            <a:headEnd/>
            <a:tailEnd/>
          </a:ln>
          <a:effectLst/>
        </p:spPr>
        <p:txBody>
          <a:bodyPr>
            <a:spAutoFit/>
          </a:bodyPr>
          <a:lstStyle/>
          <a:p>
            <a:pPr>
              <a:spcBef>
                <a:spcPct val="50000"/>
              </a:spcBef>
            </a:pPr>
            <a:r>
              <a:rPr lang="en-US" sz="2400" dirty="0">
                <a:latin typeface="Times New Roman" pitchFamily="18" charset="0"/>
                <a:cs typeface="Times New Roman" pitchFamily="18" charset="0"/>
              </a:rPr>
              <a:t>Assume that </a:t>
            </a:r>
            <a:r>
              <a:rPr lang="en-US" sz="2400" i="1" dirty="0">
                <a:latin typeface="Times New Roman" pitchFamily="18" charset="0"/>
                <a:cs typeface="Times New Roman" pitchFamily="18" charset="0"/>
              </a:rPr>
              <a:t>I</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&gt; 10</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B</a:t>
            </a:r>
            <a:r>
              <a:rPr lang="en-US" sz="2400" dirty="0">
                <a:latin typeface="Times New Roman" pitchFamily="18" charset="0"/>
                <a:cs typeface="Times New Roman" pitchFamily="18" charset="0"/>
              </a:rPr>
              <a:t>.</a:t>
            </a:r>
            <a:endParaRPr lang="th-TH" sz="2400" dirty="0">
              <a:latin typeface="Times New Roman" pitchFamily="18" charset="0"/>
            </a:endParaRPr>
          </a:p>
        </p:txBody>
      </p:sp>
      <p:graphicFrame>
        <p:nvGraphicFramePr>
          <p:cNvPr id="15366" name="Object 10"/>
          <p:cNvGraphicFramePr>
            <a:graphicFrameLocks noChangeAspect="1"/>
          </p:cNvGraphicFramePr>
          <p:nvPr/>
        </p:nvGraphicFramePr>
        <p:xfrm>
          <a:off x="5715000" y="2133600"/>
          <a:ext cx="1905000" cy="809625"/>
        </p:xfrm>
        <a:graphic>
          <a:graphicData uri="http://schemas.openxmlformats.org/presentationml/2006/ole">
            <mc:AlternateContent xmlns:mc="http://schemas.openxmlformats.org/markup-compatibility/2006">
              <mc:Choice xmlns:v="urn:schemas-microsoft-com:vml" Requires="v">
                <p:oleObj spid="_x0000_s16532" name="Equation" r:id="rId5" imgW="1016000" imgH="431800" progId="">
                  <p:embed/>
                </p:oleObj>
              </mc:Choice>
              <mc:Fallback>
                <p:oleObj name="Equation" r:id="rId5" imgW="1016000" imgH="4318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133600"/>
                        <a:ext cx="1905000" cy="809625"/>
                      </a:xfrm>
                      <a:prstGeom prst="rect">
                        <a:avLst/>
                      </a:prstGeom>
                      <a:solidFill>
                        <a:srgbClr val="66FF66"/>
                      </a:solidFill>
                    </p:spPr>
                  </p:pic>
                </p:oleObj>
              </mc:Fallback>
            </mc:AlternateContent>
          </a:graphicData>
        </a:graphic>
      </p:graphicFrame>
      <p:graphicFrame>
        <p:nvGraphicFramePr>
          <p:cNvPr id="15367" name="Object 11"/>
          <p:cNvGraphicFramePr>
            <a:graphicFrameLocks noChangeAspect="1"/>
          </p:cNvGraphicFramePr>
          <p:nvPr/>
        </p:nvGraphicFramePr>
        <p:xfrm>
          <a:off x="5715000" y="3048000"/>
          <a:ext cx="1828800" cy="444500"/>
        </p:xfrm>
        <a:graphic>
          <a:graphicData uri="http://schemas.openxmlformats.org/presentationml/2006/ole">
            <mc:AlternateContent xmlns:mc="http://schemas.openxmlformats.org/markup-compatibility/2006">
              <mc:Choice xmlns:v="urn:schemas-microsoft-com:vml" Requires="v">
                <p:oleObj spid="_x0000_s16533" name="Equation" r:id="rId7" imgW="939800" imgH="228600" progId="">
                  <p:embed/>
                </p:oleObj>
              </mc:Choice>
              <mc:Fallback>
                <p:oleObj name="Equation" r:id="rId7" imgW="939800" imgH="22860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3048000"/>
                        <a:ext cx="1828800" cy="444500"/>
                      </a:xfrm>
                      <a:prstGeom prst="rect">
                        <a:avLst/>
                      </a:prstGeom>
                      <a:solidFill>
                        <a:srgbClr val="66FF66"/>
                      </a:solidFill>
                    </p:spPr>
                  </p:pic>
                </p:oleObj>
              </mc:Fallback>
            </mc:AlternateContent>
          </a:graphicData>
        </a:graphic>
      </p:graphicFrame>
      <p:graphicFrame>
        <p:nvGraphicFramePr>
          <p:cNvPr id="15368" name="Object 12"/>
          <p:cNvGraphicFramePr>
            <a:graphicFrameLocks noChangeAspect="1"/>
          </p:cNvGraphicFramePr>
          <p:nvPr/>
        </p:nvGraphicFramePr>
        <p:xfrm>
          <a:off x="5715000" y="3581400"/>
          <a:ext cx="1066800" cy="842963"/>
        </p:xfrm>
        <a:graphic>
          <a:graphicData uri="http://schemas.openxmlformats.org/presentationml/2006/ole">
            <mc:AlternateContent xmlns:mc="http://schemas.openxmlformats.org/markup-compatibility/2006">
              <mc:Choice xmlns:v="urn:schemas-microsoft-com:vml" Requires="v">
                <p:oleObj spid="_x0000_s16534" name="Equation" r:id="rId9" imgW="545863" imgH="431613" progId="">
                  <p:embed/>
                </p:oleObj>
              </mc:Choice>
              <mc:Fallback>
                <p:oleObj name="Equation" r:id="rId9" imgW="545863" imgH="431613" progId="">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3581400"/>
                        <a:ext cx="1066800" cy="842963"/>
                      </a:xfrm>
                      <a:prstGeom prst="rect">
                        <a:avLst/>
                      </a:prstGeom>
                      <a:solidFill>
                        <a:srgbClr val="66FF66"/>
                      </a:solidFill>
                    </p:spPr>
                  </p:pic>
                </p:oleObj>
              </mc:Fallback>
            </mc:AlternateContent>
          </a:graphicData>
        </a:graphic>
      </p:graphicFrame>
      <p:sp>
        <p:nvSpPr>
          <p:cNvPr id="15369" name="Text Box 13"/>
          <p:cNvSpPr txBox="1">
            <a:spLocks noChangeArrowheads="1"/>
          </p:cNvSpPr>
          <p:nvPr/>
        </p:nvSpPr>
        <p:spPr bwMode="auto">
          <a:xfrm>
            <a:off x="4953000" y="4572000"/>
            <a:ext cx="3352800" cy="830997"/>
          </a:xfrm>
          <a:prstGeom prst="rect">
            <a:avLst/>
          </a:prstGeom>
          <a:solidFill>
            <a:schemeClr val="accent1"/>
          </a:solidFill>
          <a:ln w="9525">
            <a:noFill/>
            <a:miter lim="800000"/>
            <a:headEnd/>
            <a:tailEnd/>
          </a:ln>
          <a:effectLst/>
        </p:spPr>
        <p:txBody>
          <a:bodyPr>
            <a:spAutoFit/>
          </a:bodyPr>
          <a:lstStyle/>
          <a:p>
            <a:pPr>
              <a:spcBef>
                <a:spcPct val="50000"/>
              </a:spcBef>
            </a:pPr>
            <a:r>
              <a:rPr lang="en-US" sz="2400" dirty="0">
                <a:latin typeface="Times New Roman" pitchFamily="18" charset="0"/>
                <a:cs typeface="Times New Roman" pitchFamily="18" charset="0"/>
              </a:rPr>
              <a:t>Assume that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CQ</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E</a:t>
            </a:r>
            <a:r>
              <a:rPr lang="en-US" sz="2400" dirty="0">
                <a:latin typeface="Times New Roman" pitchFamily="18" charset="0"/>
                <a:cs typeface="Times New Roman" pitchFamily="18" charset="0"/>
              </a:rPr>
              <a:t> (or </a:t>
            </a:r>
            <a:r>
              <a:rPr lang="en-US" sz="2400" i="1" dirty="0" err="1">
                <a:latin typeface="Times New Roman" pitchFamily="18" charset="0"/>
                <a:cs typeface="Times New Roman" pitchFamily="18" charset="0"/>
              </a:rPr>
              <a:t>h</a:t>
            </a:r>
            <a:r>
              <a:rPr lang="en-US" sz="2400" i="1" baseline="-25000" dirty="0" err="1">
                <a:latin typeface="Times New Roman" pitchFamily="18" charset="0"/>
                <a:cs typeface="Times New Roman" pitchFamily="18" charset="0"/>
              </a:rPr>
              <a:t>FE</a:t>
            </a:r>
            <a:r>
              <a:rPr lang="en-US" sz="2400" dirty="0">
                <a:latin typeface="Times New Roman" pitchFamily="18" charset="0"/>
                <a:cs typeface="Times New Roman" pitchFamily="18" charset="0"/>
              </a:rPr>
              <a:t> &gt;&gt; 1).  Then</a:t>
            </a:r>
            <a:endParaRPr lang="th-TH" sz="2400" dirty="0">
              <a:latin typeface="Times New Roman" pitchFamily="18" charset="0"/>
            </a:endParaRPr>
          </a:p>
        </p:txBody>
      </p:sp>
      <p:graphicFrame>
        <p:nvGraphicFramePr>
          <p:cNvPr id="15370" name="Object 14"/>
          <p:cNvGraphicFramePr>
            <a:graphicFrameLocks noChangeAspect="1"/>
          </p:cNvGraphicFramePr>
          <p:nvPr/>
        </p:nvGraphicFramePr>
        <p:xfrm>
          <a:off x="5715000" y="5448300"/>
          <a:ext cx="3200400" cy="495300"/>
        </p:xfrm>
        <a:graphic>
          <a:graphicData uri="http://schemas.openxmlformats.org/presentationml/2006/ole">
            <mc:AlternateContent xmlns:mc="http://schemas.openxmlformats.org/markup-compatibility/2006">
              <mc:Choice xmlns:v="urn:schemas-microsoft-com:vml" Requires="v">
                <p:oleObj spid="_x0000_s16535" name="Equation" r:id="rId11" imgW="1637589" imgH="253890" progId="">
                  <p:embed/>
                </p:oleObj>
              </mc:Choice>
              <mc:Fallback>
                <p:oleObj name="Equation" r:id="rId11" imgW="1637589" imgH="253890" progId="">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5448300"/>
                        <a:ext cx="3200400" cy="495300"/>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228600"/>
            <a:ext cx="8763000" cy="731838"/>
          </a:xfrm>
        </p:spPr>
        <p:txBody>
          <a:bodyPr/>
          <a:lstStyle/>
          <a:p>
            <a:pPr marL="2233613" indent="-2233613" eaLnBrk="1" hangingPunct="1"/>
            <a:r>
              <a:rPr lang="en-US" sz="3600" dirty="0" smtClean="0">
                <a:latin typeface="Times New Roman" pitchFamily="18" charset="0"/>
                <a:cs typeface="Times New Roman" pitchFamily="18" charset="0"/>
              </a:rPr>
              <a:t>Example</a:t>
            </a:r>
            <a:endParaRPr lang="th-TH" sz="3600" dirty="0" smtClean="0">
              <a:latin typeface="Times New Roman" pitchFamily="18" charset="0"/>
            </a:endParaRPr>
          </a:p>
        </p:txBody>
      </p:sp>
      <p:sp>
        <p:nvSpPr>
          <p:cNvPr id="16388" name="Text Box 4"/>
          <p:cNvSpPr txBox="1">
            <a:spLocks noChangeArrowheads="1"/>
          </p:cNvSpPr>
          <p:nvPr/>
        </p:nvSpPr>
        <p:spPr bwMode="auto">
          <a:xfrm>
            <a:off x="304800" y="1219200"/>
            <a:ext cx="8458200" cy="461665"/>
          </a:xfrm>
          <a:prstGeom prst="rect">
            <a:avLst/>
          </a:prstGeom>
          <a:solidFill>
            <a:schemeClr val="accent1"/>
          </a:solidFill>
          <a:ln w="9525">
            <a:noFill/>
            <a:miter lim="800000"/>
            <a:headEnd/>
            <a:tailEnd/>
          </a:ln>
          <a:effectLst/>
        </p:spPr>
        <p:txBody>
          <a:bodyPr>
            <a:spAutoFit/>
          </a:bodyPr>
          <a:lstStyle/>
          <a:p>
            <a:pPr>
              <a:spcBef>
                <a:spcPct val="50000"/>
              </a:spcBef>
            </a:pPr>
            <a:r>
              <a:rPr lang="en-US" sz="2400" dirty="0">
                <a:latin typeface="Times New Roman" pitchFamily="18" charset="0"/>
                <a:cs typeface="Times New Roman" pitchFamily="18" charset="0"/>
              </a:rPr>
              <a:t>Determine the values of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CQ</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V</a:t>
            </a:r>
            <a:r>
              <a:rPr lang="en-US" sz="2400" i="1" baseline="-25000" dirty="0">
                <a:latin typeface="Times New Roman" pitchFamily="18" charset="0"/>
                <a:cs typeface="Times New Roman" pitchFamily="18" charset="0"/>
              </a:rPr>
              <a:t>CEQ</a:t>
            </a:r>
            <a:r>
              <a:rPr lang="en-US" sz="2400" dirty="0">
                <a:latin typeface="Times New Roman" pitchFamily="18" charset="0"/>
                <a:cs typeface="Times New Roman" pitchFamily="18" charset="0"/>
              </a:rPr>
              <a:t> for the circuit shown in Fig</a:t>
            </a:r>
            <a:r>
              <a:rPr lang="en-US" sz="2400" dirty="0" smtClean="0">
                <a:latin typeface="Times New Roman" pitchFamily="18" charset="0"/>
                <a:cs typeface="Times New Roman" pitchFamily="18" charset="0"/>
              </a:rPr>
              <a:t>.</a:t>
            </a:r>
            <a:endParaRPr lang="th-TH" sz="2400" dirty="0">
              <a:latin typeface="Times New Roman" pitchFamily="18" charset="0"/>
            </a:endParaRPr>
          </a:p>
        </p:txBody>
      </p:sp>
      <p:graphicFrame>
        <p:nvGraphicFramePr>
          <p:cNvPr id="16389" name="Object 5"/>
          <p:cNvGraphicFramePr>
            <a:graphicFrameLocks noChangeAspect="1"/>
          </p:cNvGraphicFramePr>
          <p:nvPr/>
        </p:nvGraphicFramePr>
        <p:xfrm>
          <a:off x="152400" y="1792288"/>
          <a:ext cx="4121150" cy="4760912"/>
        </p:xfrm>
        <a:graphic>
          <a:graphicData uri="http://schemas.openxmlformats.org/presentationml/2006/ole">
            <mc:AlternateContent xmlns:mc="http://schemas.openxmlformats.org/markup-compatibility/2006">
              <mc:Choice xmlns:v="urn:schemas-microsoft-com:vml" Requires="v">
                <p:oleObj spid="_x0000_s17555" name="Visio" r:id="rId3" imgW="1483462" imgH="1713586" progId="">
                  <p:embed/>
                </p:oleObj>
              </mc:Choice>
              <mc:Fallback>
                <p:oleObj name="Visio" r:id="rId3" imgW="1483462" imgH="1713586"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92288"/>
                        <a:ext cx="4121150"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4953000" y="1828800"/>
          <a:ext cx="2971800" cy="1411288"/>
        </p:xfrm>
        <a:graphic>
          <a:graphicData uri="http://schemas.openxmlformats.org/presentationml/2006/ole">
            <mc:AlternateContent xmlns:mc="http://schemas.openxmlformats.org/markup-compatibility/2006">
              <mc:Choice xmlns:v="urn:schemas-microsoft-com:vml" Requires="v">
                <p:oleObj spid="_x0000_s17556" name="Equation" r:id="rId5" imgW="1765300" imgH="838200" progId="">
                  <p:embed/>
                </p:oleObj>
              </mc:Choice>
              <mc:Fallback>
                <p:oleObj name="Equation" r:id="rId5" imgW="1765300" imgH="8382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828800"/>
                        <a:ext cx="2971800" cy="1411288"/>
                      </a:xfrm>
                      <a:prstGeom prst="rect">
                        <a:avLst/>
                      </a:prstGeom>
                      <a:solidFill>
                        <a:srgbClr val="66FF66"/>
                      </a:solidFill>
                    </p:spPr>
                  </p:pic>
                </p:oleObj>
              </mc:Fallback>
            </mc:AlternateContent>
          </a:graphicData>
        </a:graphic>
      </p:graphicFrame>
      <p:graphicFrame>
        <p:nvGraphicFramePr>
          <p:cNvPr id="16391" name="Object 7"/>
          <p:cNvGraphicFramePr>
            <a:graphicFrameLocks noChangeAspect="1"/>
          </p:cNvGraphicFramePr>
          <p:nvPr/>
        </p:nvGraphicFramePr>
        <p:xfrm>
          <a:off x="4953000" y="3321050"/>
          <a:ext cx="2743200" cy="657225"/>
        </p:xfrm>
        <a:graphic>
          <a:graphicData uri="http://schemas.openxmlformats.org/presentationml/2006/ole">
            <mc:AlternateContent xmlns:mc="http://schemas.openxmlformats.org/markup-compatibility/2006">
              <mc:Choice xmlns:v="urn:schemas-microsoft-com:vml" Requires="v">
                <p:oleObj spid="_x0000_s17557" name="Equation" r:id="rId7" imgW="1701800" imgH="406400" progId="">
                  <p:embed/>
                </p:oleObj>
              </mc:Choice>
              <mc:Fallback>
                <p:oleObj name="Equation" r:id="rId7" imgW="1701800" imgH="40640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3321050"/>
                        <a:ext cx="2743200" cy="657225"/>
                      </a:xfrm>
                      <a:prstGeom prst="rect">
                        <a:avLst/>
                      </a:prstGeom>
                      <a:solidFill>
                        <a:srgbClr val="66FF66"/>
                      </a:solidFill>
                    </p:spPr>
                  </p:pic>
                </p:oleObj>
              </mc:Fallback>
            </mc:AlternateContent>
          </a:graphicData>
        </a:graphic>
      </p:graphicFrame>
      <p:sp>
        <p:nvSpPr>
          <p:cNvPr id="16392" name="Text Box 8"/>
          <p:cNvSpPr txBox="1">
            <a:spLocks noChangeArrowheads="1"/>
          </p:cNvSpPr>
          <p:nvPr/>
        </p:nvSpPr>
        <p:spPr bwMode="auto">
          <a:xfrm>
            <a:off x="4572000" y="4114800"/>
            <a:ext cx="4267200" cy="461665"/>
          </a:xfrm>
          <a:prstGeom prst="rect">
            <a:avLst/>
          </a:prstGeom>
          <a:solidFill>
            <a:schemeClr val="accent1"/>
          </a:solidFill>
          <a:ln w="9525">
            <a:noFill/>
            <a:miter lim="800000"/>
            <a:headEnd/>
            <a:tailEnd/>
          </a:ln>
          <a:effectLst/>
        </p:spPr>
        <p:txBody>
          <a:bodyPr wrap="square">
            <a:spAutoFit/>
          </a:bodyPr>
          <a:lstStyle/>
          <a:p>
            <a:pPr>
              <a:spcBef>
                <a:spcPct val="50000"/>
              </a:spcBef>
            </a:pPr>
            <a:r>
              <a:rPr lang="en-US" sz="2400" dirty="0">
                <a:latin typeface="Times New Roman" pitchFamily="18" charset="0"/>
                <a:cs typeface="Times New Roman" pitchFamily="18" charset="0"/>
              </a:rPr>
              <a:t>Because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CQ</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E</a:t>
            </a:r>
            <a:r>
              <a:rPr lang="en-US" sz="2400" dirty="0">
                <a:latin typeface="Times New Roman" pitchFamily="18" charset="0"/>
                <a:cs typeface="Times New Roman" pitchFamily="18" charset="0"/>
              </a:rPr>
              <a:t> (or </a:t>
            </a:r>
            <a:r>
              <a:rPr lang="en-US" sz="2400" i="1" dirty="0" err="1">
                <a:latin typeface="Times New Roman" pitchFamily="18" charset="0"/>
                <a:cs typeface="Times New Roman" pitchFamily="18" charset="0"/>
              </a:rPr>
              <a:t>h</a:t>
            </a:r>
            <a:r>
              <a:rPr lang="en-US" sz="2400" i="1" baseline="-25000" dirty="0" err="1">
                <a:latin typeface="Times New Roman" pitchFamily="18" charset="0"/>
                <a:cs typeface="Times New Roman" pitchFamily="18" charset="0"/>
              </a:rPr>
              <a:t>FE</a:t>
            </a:r>
            <a:r>
              <a:rPr lang="en-US" sz="2400" dirty="0">
                <a:latin typeface="Times New Roman" pitchFamily="18" charset="0"/>
                <a:cs typeface="Times New Roman" pitchFamily="18" charset="0"/>
              </a:rPr>
              <a:t> &gt;&gt; 1),</a:t>
            </a:r>
            <a:endParaRPr lang="th-TH" sz="2400" dirty="0">
              <a:latin typeface="Times New Roman" pitchFamily="18" charset="0"/>
            </a:endParaRPr>
          </a:p>
        </p:txBody>
      </p:sp>
      <p:graphicFrame>
        <p:nvGraphicFramePr>
          <p:cNvPr id="16393" name="Object 9"/>
          <p:cNvGraphicFramePr>
            <a:graphicFrameLocks noChangeAspect="1"/>
          </p:cNvGraphicFramePr>
          <p:nvPr/>
        </p:nvGraphicFramePr>
        <p:xfrm>
          <a:off x="4953000" y="4660900"/>
          <a:ext cx="2971800" cy="717550"/>
        </p:xfrm>
        <a:graphic>
          <a:graphicData uri="http://schemas.openxmlformats.org/presentationml/2006/ole">
            <mc:AlternateContent xmlns:mc="http://schemas.openxmlformats.org/markup-compatibility/2006">
              <mc:Choice xmlns:v="urn:schemas-microsoft-com:vml" Requires="v">
                <p:oleObj spid="_x0000_s17558" name="Equation" r:id="rId9" imgW="1790700" imgH="431800" progId="">
                  <p:embed/>
                </p:oleObj>
              </mc:Choice>
              <mc:Fallback>
                <p:oleObj name="Equation" r:id="rId9" imgW="1790700" imgH="43180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4660900"/>
                        <a:ext cx="2971800" cy="717550"/>
                      </a:xfrm>
                      <a:prstGeom prst="rect">
                        <a:avLst/>
                      </a:prstGeom>
                      <a:solidFill>
                        <a:srgbClr val="66FF66"/>
                      </a:solidFill>
                    </p:spPr>
                  </p:pic>
                </p:oleObj>
              </mc:Fallback>
            </mc:AlternateContent>
          </a:graphicData>
        </a:graphic>
      </p:graphicFrame>
      <p:graphicFrame>
        <p:nvGraphicFramePr>
          <p:cNvPr id="16394" name="Object 10"/>
          <p:cNvGraphicFramePr>
            <a:graphicFrameLocks noChangeAspect="1"/>
          </p:cNvGraphicFramePr>
          <p:nvPr/>
        </p:nvGraphicFramePr>
        <p:xfrm>
          <a:off x="4953000" y="5470525"/>
          <a:ext cx="3886200" cy="788988"/>
        </p:xfrm>
        <a:graphic>
          <a:graphicData uri="http://schemas.openxmlformats.org/presentationml/2006/ole">
            <mc:AlternateContent xmlns:mc="http://schemas.openxmlformats.org/markup-compatibility/2006">
              <mc:Choice xmlns:v="urn:schemas-microsoft-com:vml" Requires="v">
                <p:oleObj spid="_x0000_s17559" name="Equation" r:id="rId11" imgW="2501900" imgH="508000" progId="">
                  <p:embed/>
                </p:oleObj>
              </mc:Choice>
              <mc:Fallback>
                <p:oleObj name="Equation" r:id="rId11" imgW="2501900" imgH="508000" progId="">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5470525"/>
                        <a:ext cx="3886200" cy="788988"/>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28600" y="274638"/>
            <a:ext cx="8763000" cy="1143000"/>
          </a:xfrm>
        </p:spPr>
        <p:txBody>
          <a:bodyPr/>
          <a:lstStyle/>
          <a:p>
            <a:pPr marL="2233613" indent="-2233613" eaLnBrk="1" hangingPunct="1"/>
            <a:r>
              <a:rPr lang="en-US" sz="3600" dirty="0" smtClean="0">
                <a:latin typeface="Times New Roman" pitchFamily="18" charset="0"/>
                <a:cs typeface="Times New Roman" pitchFamily="18" charset="0"/>
              </a:rPr>
              <a:t>Example</a:t>
            </a:r>
            <a:endParaRPr lang="th-TH" sz="3600" dirty="0" smtClean="0">
              <a:latin typeface="Times New Roman" pitchFamily="18" charset="0"/>
            </a:endParaRPr>
          </a:p>
        </p:txBody>
      </p:sp>
      <p:sp>
        <p:nvSpPr>
          <p:cNvPr id="17412" name="Text Box 3"/>
          <p:cNvSpPr txBox="1">
            <a:spLocks noChangeArrowheads="1"/>
          </p:cNvSpPr>
          <p:nvPr/>
        </p:nvSpPr>
        <p:spPr bwMode="auto">
          <a:xfrm>
            <a:off x="4114800" y="1371600"/>
            <a:ext cx="3200400" cy="461665"/>
          </a:xfrm>
          <a:prstGeom prst="rect">
            <a:avLst/>
          </a:prstGeom>
          <a:solidFill>
            <a:schemeClr val="accent1"/>
          </a:solidFill>
          <a:ln w="9525">
            <a:noFill/>
            <a:miter lim="800000"/>
            <a:headEnd/>
            <a:tailEnd/>
          </a:ln>
          <a:effectLst/>
        </p:spPr>
        <p:txBody>
          <a:bodyPr>
            <a:spAutoFit/>
          </a:bodyPr>
          <a:lstStyle/>
          <a:p>
            <a:pPr>
              <a:spcBef>
                <a:spcPct val="50000"/>
              </a:spcBef>
            </a:pPr>
            <a:r>
              <a:rPr lang="en-US" sz="2400" dirty="0">
                <a:latin typeface="Times New Roman" pitchFamily="18" charset="0"/>
                <a:cs typeface="Times New Roman" pitchFamily="18" charset="0"/>
              </a:rPr>
              <a:t>Verify that </a:t>
            </a:r>
            <a:r>
              <a:rPr lang="en-US" sz="2400" i="1" dirty="0">
                <a:latin typeface="Times New Roman" pitchFamily="18" charset="0"/>
                <a:cs typeface="Times New Roman" pitchFamily="18" charset="0"/>
              </a:rPr>
              <a:t>I</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&gt; 10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B</a:t>
            </a:r>
            <a:r>
              <a:rPr lang="en-US" sz="2400" dirty="0">
                <a:latin typeface="Times New Roman" pitchFamily="18" charset="0"/>
                <a:cs typeface="Times New Roman" pitchFamily="18" charset="0"/>
              </a:rPr>
              <a:t>.</a:t>
            </a:r>
            <a:endParaRPr lang="th-TH" sz="2400" dirty="0">
              <a:latin typeface="Times New Roman" pitchFamily="18" charset="0"/>
            </a:endParaRPr>
          </a:p>
        </p:txBody>
      </p:sp>
      <p:graphicFrame>
        <p:nvGraphicFramePr>
          <p:cNvPr id="17413" name="Object 4"/>
          <p:cNvGraphicFramePr>
            <a:graphicFrameLocks noChangeAspect="1"/>
          </p:cNvGraphicFramePr>
          <p:nvPr/>
        </p:nvGraphicFramePr>
        <p:xfrm>
          <a:off x="152400" y="1792288"/>
          <a:ext cx="4121150" cy="4760912"/>
        </p:xfrm>
        <a:graphic>
          <a:graphicData uri="http://schemas.openxmlformats.org/presentationml/2006/ole">
            <mc:AlternateContent xmlns:mc="http://schemas.openxmlformats.org/markup-compatibility/2006">
              <mc:Choice xmlns:v="urn:schemas-microsoft-com:vml" Requires="v">
                <p:oleObj spid="_x0000_s18550" name="Visio" r:id="rId3" imgW="1483462" imgH="1713586" progId="">
                  <p:embed/>
                </p:oleObj>
              </mc:Choice>
              <mc:Fallback>
                <p:oleObj name="Visio" r:id="rId3" imgW="1483462" imgH="1713586"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92288"/>
                        <a:ext cx="4121150"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7"/>
          <p:cNvGraphicFramePr>
            <a:graphicFrameLocks noChangeAspect="1"/>
          </p:cNvGraphicFramePr>
          <p:nvPr/>
        </p:nvGraphicFramePr>
        <p:xfrm>
          <a:off x="4572000" y="2095500"/>
          <a:ext cx="2906713" cy="715963"/>
        </p:xfrm>
        <a:graphic>
          <a:graphicData uri="http://schemas.openxmlformats.org/presentationml/2006/ole">
            <mc:AlternateContent xmlns:mc="http://schemas.openxmlformats.org/markup-compatibility/2006">
              <mc:Choice xmlns:v="urn:schemas-microsoft-com:vml" Requires="v">
                <p:oleObj spid="_x0000_s18551" name="Equation" r:id="rId5" imgW="1752600" imgH="431800" progId="">
                  <p:embed/>
                </p:oleObj>
              </mc:Choice>
              <mc:Fallback>
                <p:oleObj name="Equation" r:id="rId5" imgW="1752600" imgH="4318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095500"/>
                        <a:ext cx="2906713" cy="715963"/>
                      </a:xfrm>
                      <a:prstGeom prst="rect">
                        <a:avLst/>
                      </a:prstGeom>
                      <a:solidFill>
                        <a:srgbClr val="66FF66"/>
                      </a:solidFill>
                    </p:spPr>
                  </p:pic>
                </p:oleObj>
              </mc:Fallback>
            </mc:AlternateContent>
          </a:graphicData>
        </a:graphic>
      </p:graphicFrame>
      <p:graphicFrame>
        <p:nvGraphicFramePr>
          <p:cNvPr id="17415" name="Object 8"/>
          <p:cNvGraphicFramePr>
            <a:graphicFrameLocks noChangeAspect="1"/>
          </p:cNvGraphicFramePr>
          <p:nvPr/>
        </p:nvGraphicFramePr>
        <p:xfrm>
          <a:off x="4572000" y="2895600"/>
          <a:ext cx="2362200" cy="1108075"/>
        </p:xfrm>
        <a:graphic>
          <a:graphicData uri="http://schemas.openxmlformats.org/presentationml/2006/ole">
            <mc:AlternateContent xmlns:mc="http://schemas.openxmlformats.org/markup-compatibility/2006">
              <mc:Choice xmlns:v="urn:schemas-microsoft-com:vml" Requires="v">
                <p:oleObj spid="_x0000_s18552" name="Equation" r:id="rId7" imgW="1409088" imgH="660113" progId="">
                  <p:embed/>
                </p:oleObj>
              </mc:Choice>
              <mc:Fallback>
                <p:oleObj name="Equation" r:id="rId7" imgW="1409088" imgH="660113"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895600"/>
                        <a:ext cx="2362200" cy="1108075"/>
                      </a:xfrm>
                      <a:prstGeom prst="rect">
                        <a:avLst/>
                      </a:prstGeom>
                      <a:solidFill>
                        <a:srgbClr val="66FF66"/>
                      </a:solidFill>
                    </p:spPr>
                  </p:pic>
                </p:oleObj>
              </mc:Fallback>
            </mc:AlternateContent>
          </a:graphicData>
        </a:graphic>
      </p:graphicFrame>
      <p:graphicFrame>
        <p:nvGraphicFramePr>
          <p:cNvPr id="17416" name="Object 9"/>
          <p:cNvGraphicFramePr>
            <a:graphicFrameLocks noChangeAspect="1"/>
          </p:cNvGraphicFramePr>
          <p:nvPr/>
        </p:nvGraphicFramePr>
        <p:xfrm>
          <a:off x="4560888" y="4097338"/>
          <a:ext cx="1241425" cy="398462"/>
        </p:xfrm>
        <a:graphic>
          <a:graphicData uri="http://schemas.openxmlformats.org/presentationml/2006/ole">
            <mc:AlternateContent xmlns:mc="http://schemas.openxmlformats.org/markup-compatibility/2006">
              <mc:Choice xmlns:v="urn:schemas-microsoft-com:vml" Requires="v">
                <p:oleObj spid="_x0000_s18553" name="Equation" r:id="rId9" imgW="711200" imgH="228600" progId="">
                  <p:embed/>
                </p:oleObj>
              </mc:Choice>
              <mc:Fallback>
                <p:oleObj name="Equation" r:id="rId9" imgW="711200" imgH="22860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0888" y="4097338"/>
                        <a:ext cx="1241425" cy="398462"/>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28600" y="274638"/>
            <a:ext cx="8763000" cy="1143000"/>
          </a:xfrm>
        </p:spPr>
        <p:txBody>
          <a:bodyPr/>
          <a:lstStyle/>
          <a:p>
            <a:pPr eaLnBrk="1" hangingPunct="1"/>
            <a:r>
              <a:rPr lang="en-US" sz="3600" b="1" dirty="0" smtClean="0">
                <a:solidFill>
                  <a:schemeClr val="accent2"/>
                </a:solidFill>
                <a:latin typeface="Times New Roman" pitchFamily="18" charset="0"/>
                <a:cs typeface="Times New Roman" pitchFamily="18" charset="0"/>
              </a:rPr>
              <a:t>Stability of Voltage Divider</a:t>
            </a:r>
            <a:br>
              <a:rPr lang="en-US" sz="3600" b="1" dirty="0" smtClean="0">
                <a:solidFill>
                  <a:schemeClr val="accent2"/>
                </a:solidFill>
                <a:latin typeface="Times New Roman" pitchFamily="18" charset="0"/>
                <a:cs typeface="Times New Roman" pitchFamily="18" charset="0"/>
              </a:rPr>
            </a:br>
            <a:r>
              <a:rPr lang="en-US" sz="3600" b="1" dirty="0" smtClean="0">
                <a:solidFill>
                  <a:schemeClr val="accent2"/>
                </a:solidFill>
                <a:latin typeface="Times New Roman" pitchFamily="18" charset="0"/>
                <a:cs typeface="Times New Roman" pitchFamily="18" charset="0"/>
              </a:rPr>
              <a:t>Bias Circuit</a:t>
            </a:r>
            <a:endParaRPr lang="th-TH" sz="3600" dirty="0" smtClean="0">
              <a:solidFill>
                <a:schemeClr val="accent2"/>
              </a:solidFill>
              <a:latin typeface="Times New Roman" pitchFamily="18" charset="0"/>
            </a:endParaRPr>
          </a:p>
        </p:txBody>
      </p:sp>
      <p:sp>
        <p:nvSpPr>
          <p:cNvPr id="20484" name="Text Box 3"/>
          <p:cNvSpPr txBox="1">
            <a:spLocks noChangeArrowheads="1"/>
          </p:cNvSpPr>
          <p:nvPr/>
        </p:nvSpPr>
        <p:spPr bwMode="auto">
          <a:xfrm>
            <a:off x="457200" y="1371600"/>
            <a:ext cx="8077200" cy="1200329"/>
          </a:xfrm>
          <a:prstGeom prst="rect">
            <a:avLst/>
          </a:prstGeom>
          <a:solidFill>
            <a:schemeClr val="accent1"/>
          </a:solidFill>
          <a:ln w="9525">
            <a:noFill/>
            <a:miter lim="800000"/>
            <a:headEnd/>
            <a:tailEnd/>
          </a:ln>
          <a:effectLst/>
        </p:spPr>
        <p:txBody>
          <a:bodyPr wrap="square">
            <a:spAutoFit/>
          </a:bodyPr>
          <a:lstStyle/>
          <a:p>
            <a:pPr algn="thaiDist">
              <a:lnSpc>
                <a:spcPct val="150000"/>
              </a:lnSpc>
              <a:spcBef>
                <a:spcPct val="50000"/>
              </a:spcBef>
            </a:pPr>
            <a:r>
              <a:rPr lang="en-US" sz="2400" dirty="0">
                <a:latin typeface="Times New Roman" pitchFamily="18" charset="0"/>
                <a:cs typeface="Times New Roman" pitchFamily="18" charset="0"/>
              </a:rPr>
              <a:t>The Q-point of voltage divider bias circuit is less dependent on </a:t>
            </a:r>
            <a:r>
              <a:rPr lang="en-US" sz="2400" i="1" dirty="0" err="1">
                <a:latin typeface="Times New Roman" pitchFamily="18" charset="0"/>
                <a:cs typeface="Times New Roman" pitchFamily="18" charset="0"/>
              </a:rPr>
              <a:t>h</a:t>
            </a:r>
            <a:r>
              <a:rPr lang="en-US" sz="2400" i="1" baseline="-25000" dirty="0" err="1">
                <a:latin typeface="Times New Roman" pitchFamily="18" charset="0"/>
                <a:cs typeface="Times New Roman" pitchFamily="18" charset="0"/>
              </a:rPr>
              <a:t>FE</a:t>
            </a:r>
            <a:r>
              <a:rPr lang="en-US" sz="2400" dirty="0">
                <a:latin typeface="Times New Roman" pitchFamily="18" charset="0"/>
                <a:cs typeface="Times New Roman" pitchFamily="18" charset="0"/>
              </a:rPr>
              <a:t> than that of the base bias (fixed bias).</a:t>
            </a:r>
            <a:endParaRPr lang="th-TH" sz="2400" dirty="0">
              <a:latin typeface="Times New Roman" pitchFamily="18" charset="0"/>
            </a:endParaRPr>
          </a:p>
        </p:txBody>
      </p:sp>
      <p:sp>
        <p:nvSpPr>
          <p:cNvPr id="20485" name="Text Box 4"/>
          <p:cNvSpPr txBox="1">
            <a:spLocks noChangeArrowheads="1"/>
          </p:cNvSpPr>
          <p:nvPr/>
        </p:nvSpPr>
        <p:spPr bwMode="auto">
          <a:xfrm>
            <a:off x="381000" y="2743200"/>
            <a:ext cx="8305800" cy="1200329"/>
          </a:xfrm>
          <a:prstGeom prst="rect">
            <a:avLst/>
          </a:prstGeom>
          <a:solidFill>
            <a:schemeClr val="accent1"/>
          </a:solidFill>
          <a:ln w="9525">
            <a:noFill/>
            <a:miter lim="800000"/>
            <a:headEnd/>
            <a:tailEnd/>
          </a:ln>
          <a:effectLst/>
        </p:spPr>
        <p:txBody>
          <a:bodyPr wrap="square">
            <a:spAutoFit/>
          </a:bodyPr>
          <a:lstStyle/>
          <a:p>
            <a:pPr>
              <a:lnSpc>
                <a:spcPct val="150000"/>
              </a:lnSpc>
              <a:spcBef>
                <a:spcPct val="50000"/>
              </a:spcBef>
            </a:pPr>
            <a:r>
              <a:rPr lang="en-US" sz="2400" dirty="0">
                <a:latin typeface="Times New Roman" pitchFamily="18" charset="0"/>
                <a:cs typeface="Times New Roman" pitchFamily="18" charset="0"/>
              </a:rPr>
              <a:t>For example, if </a:t>
            </a:r>
            <a:r>
              <a:rPr lang="en-US" sz="2400" i="1"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E</a:t>
            </a:r>
            <a:r>
              <a:rPr lang="en-US" sz="2400" dirty="0">
                <a:latin typeface="Times New Roman" pitchFamily="18" charset="0"/>
                <a:cs typeface="Times New Roman" pitchFamily="18" charset="0"/>
              </a:rPr>
              <a:t> is exactly 10 </a:t>
            </a:r>
            <a:r>
              <a:rPr lang="en-US" sz="2400" dirty="0" err="1">
                <a:latin typeface="Times New Roman" pitchFamily="18" charset="0"/>
                <a:cs typeface="Times New Roman" pitchFamily="18" charset="0"/>
              </a:rPr>
              <a:t>mA</a:t>
            </a:r>
            <a:r>
              <a:rPr lang="en-US" sz="2400" dirty="0">
                <a:latin typeface="Times New Roman" pitchFamily="18" charset="0"/>
                <a:cs typeface="Times New Roman" pitchFamily="18" charset="0"/>
              </a:rPr>
              <a:t>, the range of </a:t>
            </a:r>
            <a:r>
              <a:rPr lang="en-US" sz="2400" i="1" dirty="0" err="1">
                <a:latin typeface="Times New Roman" pitchFamily="18" charset="0"/>
                <a:cs typeface="Times New Roman" pitchFamily="18" charset="0"/>
              </a:rPr>
              <a:t>h</a:t>
            </a:r>
            <a:r>
              <a:rPr lang="en-US" sz="2400" i="1" baseline="-25000" dirty="0" err="1">
                <a:latin typeface="Times New Roman" pitchFamily="18" charset="0"/>
                <a:cs typeface="Times New Roman" pitchFamily="18" charset="0"/>
              </a:rPr>
              <a:t>FE</a:t>
            </a:r>
            <a:r>
              <a:rPr lang="en-US" sz="2400" dirty="0">
                <a:latin typeface="Times New Roman" pitchFamily="18" charset="0"/>
                <a:cs typeface="Times New Roman" pitchFamily="18" charset="0"/>
              </a:rPr>
              <a:t> is 100 to 300.  Then</a:t>
            </a:r>
            <a:endParaRPr lang="th-TH" sz="2400" dirty="0">
              <a:latin typeface="Times New Roman" pitchFamily="18" charset="0"/>
            </a:endParaRPr>
          </a:p>
        </p:txBody>
      </p:sp>
      <p:graphicFrame>
        <p:nvGraphicFramePr>
          <p:cNvPr id="20486" name="Object 5"/>
          <p:cNvGraphicFramePr>
            <a:graphicFrameLocks noChangeAspect="1"/>
          </p:cNvGraphicFramePr>
          <p:nvPr/>
        </p:nvGraphicFramePr>
        <p:xfrm>
          <a:off x="914400" y="4038600"/>
          <a:ext cx="7467600" cy="733425"/>
        </p:xfrm>
        <a:graphic>
          <a:graphicData uri="http://schemas.openxmlformats.org/presentationml/2006/ole">
            <mc:AlternateContent xmlns:mc="http://schemas.openxmlformats.org/markup-compatibility/2006">
              <mc:Choice xmlns:v="urn:schemas-microsoft-com:vml" Requires="v">
                <p:oleObj spid="_x0000_s19516" name="Equation" r:id="rId3" imgW="4394200" imgH="431800" progId="">
                  <p:embed/>
                </p:oleObj>
              </mc:Choice>
              <mc:Fallback>
                <p:oleObj name="Equation" r:id="rId3" imgW="4394200" imgH="431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7467600" cy="733425"/>
                      </a:xfrm>
                      <a:prstGeom prst="rect">
                        <a:avLst/>
                      </a:prstGeom>
                      <a:solidFill>
                        <a:srgbClr val="66FF66"/>
                      </a:solidFill>
                    </p:spPr>
                  </p:pic>
                </p:oleObj>
              </mc:Fallback>
            </mc:AlternateContent>
          </a:graphicData>
        </a:graphic>
      </p:graphicFrame>
      <p:graphicFrame>
        <p:nvGraphicFramePr>
          <p:cNvPr id="20487" name="Object 6"/>
          <p:cNvGraphicFramePr>
            <a:graphicFrameLocks noChangeAspect="1"/>
          </p:cNvGraphicFramePr>
          <p:nvPr/>
        </p:nvGraphicFramePr>
        <p:xfrm>
          <a:off x="914400" y="4876800"/>
          <a:ext cx="7359650" cy="733425"/>
        </p:xfrm>
        <a:graphic>
          <a:graphicData uri="http://schemas.openxmlformats.org/presentationml/2006/ole">
            <mc:AlternateContent xmlns:mc="http://schemas.openxmlformats.org/markup-compatibility/2006">
              <mc:Choice xmlns:v="urn:schemas-microsoft-com:vml" Requires="v">
                <p:oleObj spid="_x0000_s19517" name="Equation" r:id="rId5" imgW="4330700" imgH="431800" progId="">
                  <p:embed/>
                </p:oleObj>
              </mc:Choice>
              <mc:Fallback>
                <p:oleObj name="Equation" r:id="rId5" imgW="4330700" imgH="4318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876800"/>
                        <a:ext cx="7359650" cy="733425"/>
                      </a:xfrm>
                      <a:prstGeom prst="rect">
                        <a:avLst/>
                      </a:prstGeom>
                      <a:solidFill>
                        <a:srgbClr val="66FF66"/>
                      </a:solidFill>
                    </p:spPr>
                  </p:pic>
                </p:oleObj>
              </mc:Fallback>
            </mc:AlternateContent>
          </a:graphicData>
        </a:graphic>
      </p:graphicFrame>
      <p:sp>
        <p:nvSpPr>
          <p:cNvPr id="20488" name="Text Box 7"/>
          <p:cNvSpPr txBox="1">
            <a:spLocks noChangeArrowheads="1"/>
          </p:cNvSpPr>
          <p:nvPr/>
        </p:nvSpPr>
        <p:spPr bwMode="auto">
          <a:xfrm>
            <a:off x="914400" y="5867400"/>
            <a:ext cx="7315200" cy="523220"/>
          </a:xfrm>
          <a:prstGeom prst="rect">
            <a:avLst/>
          </a:prstGeom>
          <a:solidFill>
            <a:srgbClr val="FFFF00"/>
          </a:solidFill>
          <a:ln w="9525">
            <a:noFill/>
            <a:miter lim="800000"/>
            <a:headEnd/>
            <a:tailEnd/>
          </a:ln>
          <a:effectLst/>
        </p:spPr>
        <p:txBody>
          <a:bodyPr>
            <a:spAutoFit/>
          </a:bodyPr>
          <a:lstStyle/>
          <a:p>
            <a:pPr algn="ctr">
              <a:spcBef>
                <a:spcPct val="50000"/>
              </a:spcBef>
            </a:pPr>
            <a:r>
              <a:rPr lang="en-US" i="1" dirty="0">
                <a:latin typeface="Times New Roman" pitchFamily="18" charset="0"/>
                <a:cs typeface="Times New Roman" pitchFamily="18" charset="0"/>
              </a:rPr>
              <a:t>I</a:t>
            </a:r>
            <a:r>
              <a:rPr lang="en-US" i="1" baseline="-25000" dirty="0">
                <a:latin typeface="Times New Roman" pitchFamily="18" charset="0"/>
                <a:cs typeface="Times New Roman" pitchFamily="18" charset="0"/>
              </a:rPr>
              <a:t>CQ</a:t>
            </a:r>
            <a:r>
              <a:rPr lang="en-US" dirty="0">
                <a:latin typeface="Times New Roman" pitchFamily="18" charset="0"/>
                <a:cs typeface="Times New Roman" pitchFamily="18" charset="0"/>
              </a:rPr>
              <a:t> hardly changes over the entire range of </a:t>
            </a:r>
            <a:r>
              <a:rPr lang="en-US" i="1" dirty="0" err="1">
                <a:latin typeface="Times New Roman" pitchFamily="18" charset="0"/>
                <a:cs typeface="Times New Roman" pitchFamily="18" charset="0"/>
              </a:rPr>
              <a:t>h</a:t>
            </a:r>
            <a:r>
              <a:rPr lang="en-US" i="1" baseline="-25000" dirty="0" err="1">
                <a:latin typeface="Times New Roman" pitchFamily="18" charset="0"/>
                <a:cs typeface="Times New Roman" pitchFamily="18" charset="0"/>
              </a:rPr>
              <a:t>FE</a:t>
            </a:r>
            <a:r>
              <a:rPr lang="en-US" dirty="0">
                <a:latin typeface="Times New Roman" pitchFamily="18" charset="0"/>
                <a:cs typeface="Times New Roman" pitchFamily="18" charset="0"/>
              </a:rPr>
              <a:t>.</a:t>
            </a:r>
            <a:endParaRPr lang="th-TH" dirty="0">
              <a:latin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152400"/>
            <a:ext cx="8763000" cy="1143000"/>
          </a:xfrm>
        </p:spPr>
        <p:txBody>
          <a:bodyPr/>
          <a:lstStyle/>
          <a:p>
            <a:pPr marL="1998663" indent="-1998663" eaLnBrk="1" hangingPunct="1"/>
            <a:r>
              <a:rPr lang="en-US" sz="3600" b="1" dirty="0" smtClean="0">
                <a:latin typeface="Times New Roman" pitchFamily="18" charset="0"/>
                <a:cs typeface="Times New Roman" pitchFamily="18" charset="0"/>
              </a:rPr>
              <a:t>Voltage-divider bias characteristics</a:t>
            </a:r>
            <a:endParaRPr lang="th-TH" sz="3600" b="1" dirty="0" smtClean="0">
              <a:latin typeface="Times New Roman" pitchFamily="18" charset="0"/>
            </a:endParaRPr>
          </a:p>
        </p:txBody>
      </p:sp>
      <p:graphicFrame>
        <p:nvGraphicFramePr>
          <p:cNvPr id="25604" name="Object 8"/>
          <p:cNvGraphicFramePr>
            <a:graphicFrameLocks noChangeAspect="1"/>
          </p:cNvGraphicFramePr>
          <p:nvPr/>
        </p:nvGraphicFramePr>
        <p:xfrm>
          <a:off x="76200" y="1289050"/>
          <a:ext cx="5181600" cy="4883150"/>
        </p:xfrm>
        <a:graphic>
          <a:graphicData uri="http://schemas.openxmlformats.org/presentationml/2006/ole">
            <mc:AlternateContent xmlns:mc="http://schemas.openxmlformats.org/markup-compatibility/2006">
              <mc:Choice xmlns:v="urn:schemas-microsoft-com:vml" Requires="v">
                <p:oleObj spid="_x0000_s20511" name="Visio" r:id="rId3" imgW="1817827" imgH="1713586" progId="">
                  <p:embed/>
                </p:oleObj>
              </mc:Choice>
              <mc:Fallback>
                <p:oleObj name="Visio" r:id="rId3" imgW="1817827" imgH="1713586"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89050"/>
                        <a:ext cx="5181600"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Text Box 9"/>
          <p:cNvSpPr txBox="1">
            <a:spLocks noChangeArrowheads="1"/>
          </p:cNvSpPr>
          <p:nvPr/>
        </p:nvSpPr>
        <p:spPr bwMode="auto">
          <a:xfrm>
            <a:off x="4419600" y="1371600"/>
            <a:ext cx="4419600" cy="1200329"/>
          </a:xfrm>
          <a:prstGeom prst="rect">
            <a:avLst/>
          </a:prstGeom>
          <a:solidFill>
            <a:schemeClr val="accent1"/>
          </a:solidFill>
          <a:ln w="9525">
            <a:noFill/>
            <a:miter lim="800000"/>
            <a:headEnd/>
            <a:tailEnd/>
          </a:ln>
          <a:effectLst/>
        </p:spPr>
        <p:txBody>
          <a:bodyPr wrap="square">
            <a:spAutoFit/>
          </a:bodyPr>
          <a:lstStyle/>
          <a:p>
            <a:pPr>
              <a:lnSpc>
                <a:spcPct val="150000"/>
              </a:lnSpc>
              <a:spcBef>
                <a:spcPct val="50000"/>
              </a:spcBef>
            </a:pPr>
            <a:r>
              <a:rPr lang="en-US" sz="2400" b="1" dirty="0">
                <a:latin typeface="Times New Roman" pitchFamily="18" charset="0"/>
                <a:cs typeface="Times New Roman" pitchFamily="18" charset="0"/>
              </a:rPr>
              <a:t>Circuit recognition:</a:t>
            </a:r>
            <a:r>
              <a:rPr lang="en-US" sz="2400" dirty="0">
                <a:latin typeface="Times New Roman" pitchFamily="18" charset="0"/>
                <a:cs typeface="Times New Roman" pitchFamily="18" charset="0"/>
              </a:rPr>
              <a:t> The voltage divider in the base circuit.</a:t>
            </a:r>
            <a:endParaRPr lang="th-TH" sz="2400" dirty="0">
              <a:latin typeface="Times New Roman" pitchFamily="18" charset="0"/>
            </a:endParaRPr>
          </a:p>
        </p:txBody>
      </p:sp>
      <p:sp>
        <p:nvSpPr>
          <p:cNvPr id="25606" name="Text Box 10"/>
          <p:cNvSpPr txBox="1">
            <a:spLocks noChangeArrowheads="1"/>
          </p:cNvSpPr>
          <p:nvPr/>
        </p:nvSpPr>
        <p:spPr bwMode="auto">
          <a:xfrm>
            <a:off x="5334000" y="2667000"/>
            <a:ext cx="3505200" cy="4054956"/>
          </a:xfrm>
          <a:prstGeom prst="rect">
            <a:avLst/>
          </a:prstGeom>
          <a:solidFill>
            <a:srgbClr val="66FF66"/>
          </a:solidFill>
          <a:ln w="9525">
            <a:noFill/>
            <a:miter lim="800000"/>
            <a:headEnd/>
            <a:tailEnd/>
          </a:ln>
          <a:effectLst/>
        </p:spPr>
        <p:txBody>
          <a:bodyPr>
            <a:spAutoFit/>
          </a:bodyPr>
          <a:lstStyle/>
          <a:p>
            <a:pPr algn="just">
              <a:lnSpc>
                <a:spcPct val="150000"/>
              </a:lnSpc>
              <a:spcBef>
                <a:spcPct val="50000"/>
              </a:spcBef>
            </a:pPr>
            <a:r>
              <a:rPr lang="en-US" sz="2000" b="1" dirty="0">
                <a:latin typeface="Times New Roman" pitchFamily="18" charset="0"/>
                <a:cs typeface="Times New Roman" pitchFamily="18" charset="0"/>
              </a:rPr>
              <a:t>Advantages:</a:t>
            </a:r>
            <a:r>
              <a:rPr lang="en-US" sz="2000" dirty="0">
                <a:latin typeface="Times New Roman" pitchFamily="18" charset="0"/>
                <a:cs typeface="Times New Roman" pitchFamily="18" charset="0"/>
              </a:rPr>
              <a:t> The circuit Q-point values are stable against changes in </a:t>
            </a:r>
            <a:r>
              <a:rPr lang="en-US" sz="2000" i="1" dirty="0" err="1">
                <a:latin typeface="Times New Roman" pitchFamily="18" charset="0"/>
                <a:cs typeface="Times New Roman" pitchFamily="18" charset="0"/>
              </a:rPr>
              <a:t>h</a:t>
            </a:r>
            <a:r>
              <a:rPr lang="en-US" sz="2000" i="1" baseline="-25000" dirty="0" err="1">
                <a:latin typeface="Times New Roman" pitchFamily="18" charset="0"/>
                <a:cs typeface="Times New Roman" pitchFamily="18" charset="0"/>
              </a:rPr>
              <a:t>FE</a:t>
            </a:r>
            <a:r>
              <a:rPr lang="en-US" sz="2000" dirty="0">
                <a:latin typeface="Times New Roman" pitchFamily="18" charset="0"/>
                <a:cs typeface="Times New Roman" pitchFamily="18" charset="0"/>
              </a:rPr>
              <a:t>.</a:t>
            </a:r>
          </a:p>
          <a:p>
            <a:pPr algn="just">
              <a:lnSpc>
                <a:spcPct val="150000"/>
              </a:lnSpc>
              <a:spcBef>
                <a:spcPct val="50000"/>
              </a:spcBef>
            </a:pPr>
            <a:r>
              <a:rPr lang="en-US" sz="2000" b="1" dirty="0">
                <a:latin typeface="Times New Roman" pitchFamily="18" charset="0"/>
                <a:cs typeface="Times New Roman" pitchFamily="18" charset="0"/>
              </a:rPr>
              <a:t>Disadvantages:</a:t>
            </a:r>
            <a:r>
              <a:rPr lang="en-US" sz="2000" dirty="0">
                <a:latin typeface="Times New Roman" pitchFamily="18" charset="0"/>
                <a:cs typeface="Times New Roman" pitchFamily="18" charset="0"/>
              </a:rPr>
              <a:t> Requires more components than most other biasing circuits.</a:t>
            </a:r>
          </a:p>
          <a:p>
            <a:pPr algn="just">
              <a:lnSpc>
                <a:spcPct val="150000"/>
              </a:lnSpc>
              <a:spcBef>
                <a:spcPct val="50000"/>
              </a:spcBef>
            </a:pPr>
            <a:r>
              <a:rPr lang="en-US" sz="2000" b="1" dirty="0">
                <a:latin typeface="Times New Roman" pitchFamily="18" charset="0"/>
                <a:cs typeface="Times New Roman" pitchFamily="18" charset="0"/>
              </a:rPr>
              <a:t>Applications:</a:t>
            </a:r>
            <a:r>
              <a:rPr lang="en-US" sz="2000" dirty="0">
                <a:latin typeface="Times New Roman" pitchFamily="18" charset="0"/>
                <a:cs typeface="Times New Roman" pitchFamily="18" charset="0"/>
              </a:rPr>
              <a:t> Used primarily to bias linear amplifier.</a:t>
            </a:r>
            <a:endParaRPr lang="th-TH" sz="2000" dirty="0">
              <a:latin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8600" y="152400"/>
            <a:ext cx="8763000" cy="1143000"/>
          </a:xfrm>
        </p:spPr>
        <p:txBody>
          <a:bodyPr/>
          <a:lstStyle/>
          <a:p>
            <a:pPr marL="1998663" indent="-1998663" eaLnBrk="1" hangingPunct="1"/>
            <a:r>
              <a:rPr lang="en-US" sz="3600" b="1" dirty="0" smtClean="0">
                <a:latin typeface="Times New Roman" pitchFamily="18" charset="0"/>
                <a:cs typeface="Times New Roman" pitchFamily="18" charset="0"/>
              </a:rPr>
              <a:t>Voltage-divider bias characteristics</a:t>
            </a:r>
            <a:endParaRPr lang="th-TH" b="1" dirty="0" smtClean="0">
              <a:latin typeface="Times New Roman" pitchFamily="18" charset="0"/>
            </a:endParaRPr>
          </a:p>
        </p:txBody>
      </p:sp>
      <p:graphicFrame>
        <p:nvGraphicFramePr>
          <p:cNvPr id="26628" name="Object 3"/>
          <p:cNvGraphicFramePr>
            <a:graphicFrameLocks noChangeAspect="1"/>
          </p:cNvGraphicFramePr>
          <p:nvPr/>
        </p:nvGraphicFramePr>
        <p:xfrm>
          <a:off x="76200" y="1289050"/>
          <a:ext cx="5181600" cy="4883150"/>
        </p:xfrm>
        <a:graphic>
          <a:graphicData uri="http://schemas.openxmlformats.org/presentationml/2006/ole">
            <mc:AlternateContent xmlns:mc="http://schemas.openxmlformats.org/markup-compatibility/2006">
              <mc:Choice xmlns:v="urn:schemas-microsoft-com:vml" Requires="v">
                <p:oleObj spid="_x0000_s21593" name="Visio" r:id="rId3" imgW="1817827" imgH="1713586" progId="">
                  <p:embed/>
                </p:oleObj>
              </mc:Choice>
              <mc:Fallback>
                <p:oleObj name="Visio" r:id="rId3" imgW="1817827" imgH="1713586"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89050"/>
                        <a:ext cx="5181600"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Text Box 4"/>
          <p:cNvSpPr txBox="1">
            <a:spLocks noChangeArrowheads="1"/>
          </p:cNvSpPr>
          <p:nvPr/>
        </p:nvSpPr>
        <p:spPr bwMode="auto">
          <a:xfrm>
            <a:off x="5486400" y="1447800"/>
            <a:ext cx="1371600" cy="701675"/>
          </a:xfrm>
          <a:prstGeom prst="rect">
            <a:avLst/>
          </a:prstGeom>
          <a:solidFill>
            <a:schemeClr val="accent1"/>
          </a:solidFill>
          <a:ln w="9525">
            <a:noFill/>
            <a:miter lim="800000"/>
            <a:headEnd/>
            <a:tailEnd/>
          </a:ln>
          <a:effectLst/>
        </p:spPr>
        <p:txBody>
          <a:bodyPr>
            <a:spAutoFit/>
          </a:bodyPr>
          <a:lstStyle/>
          <a:p>
            <a:pPr>
              <a:spcBef>
                <a:spcPct val="50000"/>
              </a:spcBef>
            </a:pPr>
            <a:r>
              <a:rPr lang="en-US" sz="2000"/>
              <a:t>Load line equations:</a:t>
            </a:r>
            <a:endParaRPr lang="th-TH" sz="2000"/>
          </a:p>
        </p:txBody>
      </p:sp>
      <p:graphicFrame>
        <p:nvGraphicFramePr>
          <p:cNvPr id="26630" name="Object 5"/>
          <p:cNvGraphicFramePr>
            <a:graphicFrameLocks noChangeAspect="1"/>
          </p:cNvGraphicFramePr>
          <p:nvPr/>
        </p:nvGraphicFramePr>
        <p:xfrm>
          <a:off x="6934200" y="1447800"/>
          <a:ext cx="1752600" cy="1168400"/>
        </p:xfrm>
        <a:graphic>
          <a:graphicData uri="http://schemas.openxmlformats.org/presentationml/2006/ole">
            <mc:AlternateContent xmlns:mc="http://schemas.openxmlformats.org/markup-compatibility/2006">
              <mc:Choice xmlns:v="urn:schemas-microsoft-com:vml" Requires="v">
                <p:oleObj spid="_x0000_s21594" name="Equation" r:id="rId5" imgW="1028700" imgH="685800" progId="">
                  <p:embed/>
                </p:oleObj>
              </mc:Choice>
              <mc:Fallback>
                <p:oleObj name="Equation" r:id="rId5" imgW="1028700" imgH="6858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1447800"/>
                        <a:ext cx="1752600" cy="1168400"/>
                      </a:xfrm>
                      <a:prstGeom prst="rect">
                        <a:avLst/>
                      </a:prstGeom>
                      <a:solidFill>
                        <a:srgbClr val="66FF66"/>
                      </a:solidFill>
                    </p:spPr>
                  </p:pic>
                </p:oleObj>
              </mc:Fallback>
            </mc:AlternateContent>
          </a:graphicData>
        </a:graphic>
      </p:graphicFrame>
      <p:sp>
        <p:nvSpPr>
          <p:cNvPr id="26631" name="Text Box 6"/>
          <p:cNvSpPr txBox="1">
            <a:spLocks noChangeArrowheads="1"/>
          </p:cNvSpPr>
          <p:nvPr/>
        </p:nvSpPr>
        <p:spPr bwMode="auto">
          <a:xfrm>
            <a:off x="5486400" y="2987675"/>
            <a:ext cx="3276600" cy="701675"/>
          </a:xfrm>
          <a:prstGeom prst="rect">
            <a:avLst/>
          </a:prstGeom>
          <a:solidFill>
            <a:schemeClr val="accent1"/>
          </a:solidFill>
          <a:ln w="9525">
            <a:noFill/>
            <a:miter lim="800000"/>
            <a:headEnd/>
            <a:tailEnd/>
          </a:ln>
          <a:effectLst/>
        </p:spPr>
        <p:txBody>
          <a:bodyPr>
            <a:spAutoFit/>
          </a:bodyPr>
          <a:lstStyle/>
          <a:p>
            <a:pPr>
              <a:spcBef>
                <a:spcPct val="50000"/>
              </a:spcBef>
            </a:pPr>
            <a:r>
              <a:rPr lang="en-US" sz="2000" dirty="0"/>
              <a:t>Q-point equations (assume that </a:t>
            </a:r>
            <a:r>
              <a:rPr lang="en-US" sz="2000" i="1" dirty="0" err="1"/>
              <a:t>h</a:t>
            </a:r>
            <a:r>
              <a:rPr lang="en-US" sz="2000" i="1" baseline="-25000" dirty="0" err="1"/>
              <a:t>FE</a:t>
            </a:r>
            <a:r>
              <a:rPr lang="en-US" sz="2000" i="1" dirty="0" err="1"/>
              <a:t>R</a:t>
            </a:r>
            <a:r>
              <a:rPr lang="en-US" sz="2000" i="1" baseline="-25000" dirty="0" err="1"/>
              <a:t>E</a:t>
            </a:r>
            <a:r>
              <a:rPr lang="en-US" sz="2000" dirty="0"/>
              <a:t> &gt; 10</a:t>
            </a:r>
            <a:r>
              <a:rPr lang="en-US" sz="2000" i="1" dirty="0"/>
              <a:t>R</a:t>
            </a:r>
            <a:r>
              <a:rPr lang="en-US" sz="2000" baseline="-25000" dirty="0"/>
              <a:t>2</a:t>
            </a:r>
            <a:r>
              <a:rPr lang="en-US" sz="2000" dirty="0"/>
              <a:t>):</a:t>
            </a:r>
            <a:endParaRPr lang="th-TH" sz="2000" dirty="0"/>
          </a:p>
        </p:txBody>
      </p:sp>
      <p:graphicFrame>
        <p:nvGraphicFramePr>
          <p:cNvPr id="26632" name="Object 7"/>
          <p:cNvGraphicFramePr>
            <a:graphicFrameLocks noChangeAspect="1"/>
          </p:cNvGraphicFramePr>
          <p:nvPr/>
        </p:nvGraphicFramePr>
        <p:xfrm>
          <a:off x="5486400" y="3749675"/>
          <a:ext cx="2895600" cy="2422525"/>
        </p:xfrm>
        <a:graphic>
          <a:graphicData uri="http://schemas.openxmlformats.org/presentationml/2006/ole">
            <mc:AlternateContent xmlns:mc="http://schemas.openxmlformats.org/markup-compatibility/2006">
              <mc:Choice xmlns:v="urn:schemas-microsoft-com:vml" Requires="v">
                <p:oleObj spid="_x0000_s21595" name="Equation" r:id="rId7" imgW="1638300" imgH="1371600" progId="">
                  <p:embed/>
                </p:oleObj>
              </mc:Choice>
              <mc:Fallback>
                <p:oleObj name="Equation" r:id="rId7" imgW="1638300" imgH="137160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749675"/>
                        <a:ext cx="2895600" cy="2422525"/>
                      </a:xfrm>
                      <a:prstGeom prst="rect">
                        <a:avLst/>
                      </a:prstGeom>
                      <a:solidFill>
                        <a:srgbClr val="66FF66"/>
                      </a:solidFill>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648712"/>
          </a:xfrm>
        </p:spPr>
        <p:txBody>
          <a:bodyPr>
            <a:normAutofit/>
          </a:bodyPr>
          <a:lstStyle/>
          <a:p>
            <a:r>
              <a:rPr lang="en-US" dirty="0" smtClean="0"/>
              <a:t>      Thermal </a:t>
            </a:r>
            <a:r>
              <a:rPr lang="en-US" dirty="0"/>
              <a:t>stability </a:t>
            </a:r>
            <a:r>
              <a:rPr lang="en-US" dirty="0" smtClean="0"/>
              <a:t>factor </a:t>
            </a:r>
            <a:br>
              <a:rPr lang="en-US" dirty="0" smtClean="0"/>
            </a:br>
            <a:r>
              <a:rPr lang="en-US" dirty="0"/>
              <a:t> </a:t>
            </a:r>
            <a:r>
              <a:rPr lang="en-US" dirty="0" smtClean="0"/>
              <a:t>                           of</a:t>
            </a:r>
            <a:r>
              <a:rPr lang="en-US" dirty="0"/>
              <a:t/>
            </a:r>
            <a:br>
              <a:rPr lang="en-US" dirty="0"/>
            </a:br>
            <a:r>
              <a:rPr lang="en-US" dirty="0"/>
              <a:t>            </a:t>
            </a:r>
            <a:r>
              <a:rPr lang="en-US" dirty="0" smtClean="0"/>
              <a:t>voltage divider bias</a:t>
            </a:r>
            <a:endParaRPr lang="en-US" dirty="0"/>
          </a:p>
        </p:txBody>
      </p:sp>
    </p:spTree>
    <p:extLst>
      <p:ext uri="{BB962C8B-B14F-4D97-AF65-F5344CB8AC3E}">
        <p14:creationId xmlns:p14="http://schemas.microsoft.com/office/powerpoint/2010/main" val="4508962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Grp="1" noChangeAspect="1" noChangeArrowheads="1"/>
          </p:cNvPicPr>
          <p:nvPr>
            <p:ph idx="1"/>
          </p:nvPr>
        </p:nvPicPr>
        <p:blipFill>
          <a:blip r:embed="rId2"/>
          <a:srcRect/>
          <a:stretch>
            <a:fillRect/>
          </a:stretch>
        </p:blipFill>
        <p:spPr bwMode="auto">
          <a:xfrm>
            <a:off x="685800" y="304800"/>
            <a:ext cx="8153400" cy="6019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04088"/>
          </a:xfrm>
        </p:spPr>
        <p:txBody>
          <a:bodyPr>
            <a:normAutofit/>
          </a:bodyPr>
          <a:lstStyle/>
          <a:p>
            <a:r>
              <a:rPr lang="en-US" sz="2800" b="1" dirty="0" smtClean="0">
                <a:latin typeface="Times New Roman" pitchFamily="18" charset="0"/>
                <a:cs typeface="Times New Roman" pitchFamily="18" charset="0"/>
              </a:rPr>
              <a:t>4.Comparison of Bias Circuits</a:t>
            </a:r>
            <a:endParaRPr lang="en-US" sz="28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7198920"/>
              </p:ext>
            </p:extLst>
          </p:nvPr>
        </p:nvGraphicFramePr>
        <p:xfrm>
          <a:off x="381000" y="1410027"/>
          <a:ext cx="8229600" cy="5074520"/>
        </p:xfrm>
        <a:graphic>
          <a:graphicData uri="http://schemas.openxmlformats.org/drawingml/2006/table">
            <a:tbl>
              <a:tblPr firstRow="1" bandRow="1">
                <a:tableStyleId>{5C22544A-7EE6-4342-B048-85BDC9FD1C3A}</a:tableStyleId>
              </a:tblPr>
              <a:tblGrid>
                <a:gridCol w="2057400"/>
                <a:gridCol w="2057400"/>
                <a:gridCol w="2057400"/>
                <a:gridCol w="2057400"/>
              </a:tblGrid>
              <a:tr h="388694">
                <a:tc>
                  <a:txBody>
                    <a:bodyPr/>
                    <a:lstStyle/>
                    <a:p>
                      <a:pPr algn="ctr"/>
                      <a:r>
                        <a:rPr lang="en-US" sz="2000" dirty="0" smtClean="0">
                          <a:latin typeface="Times New Roman" pitchFamily="18" charset="0"/>
                          <a:cs typeface="Times New Roman" pitchFamily="18" charset="0"/>
                        </a:rPr>
                        <a:t>Parameter</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Fixed Bias</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Feedback Bias</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Self Bias</a:t>
                      </a:r>
                      <a:endParaRPr lang="en-US" sz="2000" dirty="0">
                        <a:latin typeface="Times New Roman" pitchFamily="18" charset="0"/>
                        <a:cs typeface="Times New Roman" pitchFamily="18" charset="0"/>
                      </a:endParaRPr>
                    </a:p>
                  </a:txBody>
                  <a:tcPr/>
                </a:tc>
              </a:tr>
              <a:tr h="460739">
                <a:tc>
                  <a:txBody>
                    <a:bodyPr/>
                    <a:lstStyle/>
                    <a:p>
                      <a:pPr algn="ctr"/>
                      <a:r>
                        <a:rPr lang="en-US" sz="2000" dirty="0" smtClean="0">
                          <a:latin typeface="Times New Roman" pitchFamily="18" charset="0"/>
                          <a:cs typeface="Times New Roman" pitchFamily="18" charset="0"/>
                        </a:rPr>
                        <a:t>Stability</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r>
                        <a:rPr lang="el-GR" sz="2000" dirty="0" smtClean="0">
                          <a:latin typeface="Times New Roman" pitchFamily="18" charset="0"/>
                          <a:cs typeface="Times New Roman" pitchFamily="18" charset="0"/>
                        </a:rPr>
                        <a:t>β</a:t>
                      </a:r>
                      <a:endParaRPr lang="en-US" sz="20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&lt;1+</a:t>
                      </a:r>
                      <a:r>
                        <a:rPr lang="el-GR" sz="2000" dirty="0" smtClean="0">
                          <a:latin typeface="Times New Roman" pitchFamily="18" charset="0"/>
                          <a:cs typeface="Times New Roman" pitchFamily="18" charset="0"/>
                        </a:rPr>
                        <a:t>β</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r>
              <a:tr h="1169569">
                <a:tc>
                  <a:txBody>
                    <a:bodyPr/>
                    <a:lstStyle/>
                    <a:p>
                      <a:pPr algn="ctr"/>
                      <a:r>
                        <a:rPr lang="en-US" sz="2000" dirty="0" smtClean="0">
                          <a:latin typeface="Times New Roman" pitchFamily="18" charset="0"/>
                          <a:cs typeface="Times New Roman" pitchFamily="18" charset="0"/>
                        </a:rPr>
                        <a:t>Complexity</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Simple</a:t>
                      </a:r>
                    </a:p>
                    <a:p>
                      <a:pPr algn="ctr"/>
                      <a:r>
                        <a:rPr lang="en-US" sz="2000" dirty="0" smtClean="0">
                          <a:latin typeface="Times New Roman" pitchFamily="18" charset="0"/>
                          <a:cs typeface="Times New Roman" pitchFamily="18" charset="0"/>
                        </a:rPr>
                        <a:t>(requires only</a:t>
                      </a:r>
                      <a:r>
                        <a:rPr lang="en-US" sz="2000" baseline="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Simple</a:t>
                      </a:r>
                    </a:p>
                    <a:p>
                      <a:pPr algn="ctr"/>
                      <a:r>
                        <a:rPr lang="en-US" sz="2000" dirty="0" smtClean="0">
                          <a:latin typeface="Times New Roman" pitchFamily="18" charset="0"/>
                          <a:cs typeface="Times New Roman" pitchFamily="18" charset="0"/>
                        </a:rPr>
                        <a:t>(requires only</a:t>
                      </a:r>
                      <a:r>
                        <a:rPr lang="en-US" sz="2000" baseline="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B)</a:t>
                      </a:r>
                      <a:endParaRPr lang="en-US" sz="2000"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Requires R</a:t>
                      </a:r>
                      <a:r>
                        <a:rPr lang="en-US" sz="2000" baseline="-25000" dirty="0" smtClean="0">
                          <a:latin typeface="Times New Roman" pitchFamily="18" charset="0"/>
                          <a:cs typeface="Times New Roman" pitchFamily="18" charset="0"/>
                        </a:rPr>
                        <a:t>1</a:t>
                      </a:r>
                      <a:r>
                        <a:rPr lang="en-US" sz="2000" baseline="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2 </a:t>
                      </a:r>
                      <a:r>
                        <a:rPr lang="en-US" sz="2000" baseline="0" dirty="0" smtClean="0">
                          <a:latin typeface="Times New Roman" pitchFamily="18" charset="0"/>
                          <a:cs typeface="Times New Roman" pitchFamily="18" charset="0"/>
                        </a:rPr>
                        <a:t> and R</a:t>
                      </a:r>
                      <a:r>
                        <a:rPr lang="en-US" sz="2000" baseline="-25000" dirty="0" smtClean="0">
                          <a:latin typeface="Times New Roman" pitchFamily="18" charset="0"/>
                          <a:cs typeface="Times New Roman" pitchFamily="18" charset="0"/>
                        </a:rPr>
                        <a:t>E </a:t>
                      </a:r>
                      <a:r>
                        <a:rPr lang="en-US" sz="2000" baseline="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tc>
              </a:tr>
              <a:tr h="1523986">
                <a:tc>
                  <a:txBody>
                    <a:bodyPr/>
                    <a:lstStyle/>
                    <a:p>
                      <a:pPr algn="ctr"/>
                      <a:r>
                        <a:rPr lang="en-US" sz="2000" dirty="0" smtClean="0">
                          <a:latin typeface="Times New Roman" pitchFamily="18" charset="0"/>
                          <a:cs typeface="Times New Roman" pitchFamily="18" charset="0"/>
                        </a:rPr>
                        <a:t>Usage</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Switching</a:t>
                      </a:r>
                      <a:r>
                        <a:rPr lang="en-US" sz="2000" baseline="0" dirty="0" smtClean="0">
                          <a:latin typeface="Times New Roman" pitchFamily="18" charset="0"/>
                          <a:cs typeface="Times New Roman" pitchFamily="18" charset="0"/>
                        </a:rPr>
                        <a:t> Circuits</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Used in circuits which should</a:t>
                      </a:r>
                      <a:r>
                        <a:rPr lang="en-US" sz="2000" baseline="0" dirty="0" smtClean="0">
                          <a:latin typeface="Times New Roman" pitchFamily="18" charset="0"/>
                          <a:cs typeface="Times New Roman" pitchFamily="18" charset="0"/>
                        </a:rPr>
                        <a:t> not drive transistor into saturation</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Universal bias circuit. (always preferred)</a:t>
                      </a:r>
                      <a:endParaRPr lang="en-US" sz="2000" dirty="0">
                        <a:latin typeface="Times New Roman" pitchFamily="18" charset="0"/>
                        <a:cs typeface="Times New Roman" pitchFamily="18" charset="0"/>
                      </a:endParaRPr>
                    </a:p>
                  </a:txBody>
                  <a:tcPr/>
                </a:tc>
              </a:tr>
              <a:tr h="1523986">
                <a:tc>
                  <a:txBody>
                    <a:bodyPr/>
                    <a:lstStyle/>
                    <a:p>
                      <a:pPr algn="ctr"/>
                      <a:r>
                        <a:rPr lang="en-US" sz="2000" dirty="0" smtClean="0">
                          <a:latin typeface="Times New Roman" pitchFamily="18" charset="0"/>
                          <a:cs typeface="Times New Roman" pitchFamily="18" charset="0"/>
                        </a:rPr>
                        <a:t>Stability</a:t>
                      </a:r>
                      <a:r>
                        <a:rPr lang="en-US" sz="2000" baseline="0" dirty="0" smtClean="0">
                          <a:latin typeface="Times New Roman" pitchFamily="18" charset="0"/>
                          <a:cs typeface="Times New Roman" pitchFamily="18" charset="0"/>
                        </a:rPr>
                        <a:t> factor</a:t>
                      </a:r>
                      <a:endParaRPr lang="en-US" sz="2000"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=1+</a:t>
                      </a:r>
                      <a:r>
                        <a:rPr lang="el-GR" sz="2000" dirty="0" smtClean="0">
                          <a:latin typeface="Times New Roman" pitchFamily="18" charset="0"/>
                          <a:cs typeface="Times New Roman" pitchFamily="18" charset="0"/>
                        </a:rPr>
                        <a:t>β</a:t>
                      </a:r>
                      <a:endParaRPr lang="en-US" sz="2000"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=1+</a:t>
                      </a:r>
                      <a:r>
                        <a:rPr lang="el-GR" sz="2000" dirty="0" smtClean="0">
                          <a:latin typeface="Times New Roman" pitchFamily="18" charset="0"/>
                          <a:cs typeface="Times New Roman" pitchFamily="18" charset="0"/>
                        </a:rPr>
                        <a:t>β</a:t>
                      </a:r>
                      <a:r>
                        <a:rPr lang="en-US" sz="2000" dirty="0" smtClean="0">
                          <a:latin typeface="Times New Roman" pitchFamily="18" charset="0"/>
                          <a:cs typeface="Times New Roman" pitchFamily="18" charset="0"/>
                        </a:rPr>
                        <a:t> / 1+</a:t>
                      </a:r>
                      <a:r>
                        <a:rPr lang="el-GR" sz="2000" dirty="0" smtClean="0">
                          <a:latin typeface="Times New Roman" pitchFamily="18" charset="0"/>
                          <a:cs typeface="Times New Roman" pitchFamily="18" charset="0"/>
                        </a:rPr>
                        <a:t>β</a:t>
                      </a:r>
                      <a:r>
                        <a:rPr lang="en-US" sz="2000" dirty="0" smtClean="0">
                          <a:latin typeface="Times New Roman" pitchFamily="18" charset="0"/>
                          <a:cs typeface="Times New Roman" pitchFamily="18" charset="0"/>
                        </a:rPr>
                        <a:t>(RC/RC+RB</a:t>
                      </a: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=1+</a:t>
                      </a:r>
                      <a:r>
                        <a:rPr lang="el-GR" sz="2000" dirty="0" smtClean="0">
                          <a:latin typeface="Times New Roman" pitchFamily="18" charset="0"/>
                          <a:cs typeface="Times New Roman" pitchFamily="18" charset="0"/>
                        </a:rPr>
                        <a:t>β</a:t>
                      </a:r>
                      <a:r>
                        <a:rPr lang="en-US" sz="2000" dirty="0" smtClean="0">
                          <a:latin typeface="Times New Roman" pitchFamily="18" charset="0"/>
                          <a:cs typeface="Times New Roman" pitchFamily="18" charset="0"/>
                        </a:rPr>
                        <a:t> / 1+</a:t>
                      </a:r>
                      <a:r>
                        <a:rPr lang="el-GR" sz="2000" dirty="0" smtClean="0">
                          <a:latin typeface="Times New Roman" pitchFamily="18" charset="0"/>
                          <a:cs typeface="Times New Roman" pitchFamily="18" charset="0"/>
                        </a:rPr>
                        <a:t>β</a:t>
                      </a:r>
                      <a:r>
                        <a:rPr lang="en-US" sz="2000" dirty="0" smtClean="0">
                          <a:latin typeface="Times New Roman" pitchFamily="18" charset="0"/>
                          <a:cs typeface="Times New Roman" pitchFamily="18" charset="0"/>
                        </a:rPr>
                        <a:t>(RE/RE+R</a:t>
                      </a:r>
                      <a:r>
                        <a:rPr lang="en-US" sz="2000" b="0" dirty="0" smtClean="0">
                          <a:latin typeface="Times New Roman" pitchFamily="18" charset="0"/>
                          <a:cs typeface="Times New Roman" pitchFamily="18" charset="0"/>
                        </a:rPr>
                        <a:t>T)</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1034699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2667000"/>
            <a:ext cx="2916183"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The End</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762000" y="304800"/>
            <a:ext cx="7924800" cy="762000"/>
          </a:xfrm>
        </p:spPr>
        <p:txBody>
          <a:bodyPr>
            <a:normAutofit fontScale="90000"/>
          </a:bodyPr>
          <a:lstStyle/>
          <a:p>
            <a:pPr algn="ctr" eaLnBrk="1" hangingPunct="1">
              <a:buFont typeface="Wingdings 2" pitchFamily="18" charset="2"/>
              <a:buNone/>
            </a:pPr>
            <a:r>
              <a:rPr lang="en-US" sz="4400" dirty="0" smtClean="0">
                <a:latin typeface="Times New Roman" pitchFamily="18" charset="0"/>
                <a:cs typeface="Times New Roman" pitchFamily="18" charset="0"/>
              </a:rPr>
              <a:t>Bipolar junction Transistor</a:t>
            </a:r>
            <a:br>
              <a:rPr lang="en-US" sz="4400" dirty="0" smtClean="0">
                <a:latin typeface="Times New Roman" pitchFamily="18" charset="0"/>
                <a:cs typeface="Times New Roman" pitchFamily="18" charset="0"/>
              </a:rPr>
            </a:br>
            <a:endParaRPr lang="en-US" sz="4400" dirty="0" smtClean="0">
              <a:latin typeface="Times New Roman" pitchFamily="18" charset="0"/>
              <a:cs typeface="Times New Roman" pitchFamily="18" charset="0"/>
            </a:endParaRPr>
          </a:p>
        </p:txBody>
      </p:sp>
      <p:sp>
        <p:nvSpPr>
          <p:cNvPr id="10243" name="Content Placeholder 2"/>
          <p:cNvSpPr>
            <a:spLocks noGrp="1"/>
          </p:cNvSpPr>
          <p:nvPr>
            <p:ph idx="1"/>
          </p:nvPr>
        </p:nvSpPr>
        <p:spPr>
          <a:xfrm>
            <a:off x="533400" y="838200"/>
            <a:ext cx="8229600" cy="5638800"/>
          </a:xfrm>
        </p:spPr>
        <p:txBody>
          <a:bodyPr>
            <a:normAutofit lnSpcReduction="10000"/>
          </a:bodyPr>
          <a:lstStyle/>
          <a:p>
            <a:pPr algn="just" eaLnBrk="1" hangingPunct="1">
              <a:lnSpc>
                <a:spcPct val="150000"/>
              </a:lnSpc>
            </a:pPr>
            <a:r>
              <a:rPr lang="en-US" sz="2400" dirty="0" smtClean="0">
                <a:latin typeface="Times New Roman" pitchFamily="18" charset="0"/>
                <a:cs typeface="Times New Roman" pitchFamily="18" charset="0"/>
              </a:rPr>
              <a:t>The section on the other side that collects the charges is called the collector </a:t>
            </a:r>
            <a:r>
              <a:rPr lang="en-US" sz="2400" dirty="0" smtClean="0"/>
              <a:t>. </a:t>
            </a:r>
            <a:r>
              <a:rPr lang="en-US" sz="2400" dirty="0" smtClean="0">
                <a:latin typeface="Times New Roman" pitchFamily="18" charset="0"/>
                <a:cs typeface="Times New Roman" pitchFamily="18" charset="0"/>
              </a:rPr>
              <a:t>Collector junction is always reverse biased. This section is moderately doped.</a:t>
            </a:r>
          </a:p>
          <a:p>
            <a:pPr algn="just" eaLnBrk="1" hangingPunct="1">
              <a:lnSpc>
                <a:spcPct val="150000"/>
              </a:lnSpc>
            </a:pPr>
            <a:r>
              <a:rPr lang="en-US" sz="2400" dirty="0" smtClean="0">
                <a:latin typeface="Times New Roman" pitchFamily="18" charset="0"/>
                <a:cs typeface="Times New Roman" pitchFamily="18" charset="0"/>
              </a:rPr>
              <a:t>Where as emitter is heavily doped so that it can inject a large number of charge carriers into the base.</a:t>
            </a:r>
          </a:p>
          <a:p>
            <a:pPr algn="just" eaLnBrk="1" hangingPunct="1">
              <a:lnSpc>
                <a:spcPct val="150000"/>
              </a:lnSpc>
            </a:pPr>
            <a:r>
              <a:rPr lang="en-US" sz="2400" dirty="0" smtClean="0">
                <a:latin typeface="Times New Roman" pitchFamily="18" charset="0"/>
                <a:cs typeface="Times New Roman" pitchFamily="18" charset="0"/>
              </a:rPr>
              <a:t>The base is lightly doped and very thin.</a:t>
            </a:r>
          </a:p>
          <a:p>
            <a:pPr algn="just" eaLnBrk="1" hangingPunct="1">
              <a:lnSpc>
                <a:spcPct val="150000"/>
              </a:lnSpc>
            </a:pPr>
            <a:r>
              <a:rPr lang="en-US" sz="2400" dirty="0" smtClean="0">
                <a:latin typeface="Times New Roman" pitchFamily="18" charset="0"/>
                <a:cs typeface="Times New Roman" pitchFamily="18" charset="0"/>
              </a:rPr>
              <a:t>The  resistance of emitter diode is small and collector diode is large.</a:t>
            </a:r>
          </a:p>
          <a:p>
            <a:pPr algn="just" eaLnBrk="1" hangingPunct="1">
              <a:lnSpc>
                <a:spcPct val="150000"/>
              </a:lnSpc>
            </a:pPr>
            <a:r>
              <a:rPr lang="en-US" sz="2400" dirty="0" smtClean="0">
                <a:latin typeface="Times New Roman" pitchFamily="18" charset="0"/>
                <a:cs typeface="Times New Roman" pitchFamily="18" charset="0"/>
              </a:rPr>
              <a:t>Therefore the transistor transfers the input signal current from a low-resistance circuit to a high-resistance circuit.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304800"/>
            <a:ext cx="8229600" cy="3429000"/>
          </a:xfrm>
        </p:spPr>
        <p:txBody>
          <a:bodyPr>
            <a:normAutofit fontScale="77500" lnSpcReduction="20000"/>
          </a:bodyPr>
          <a:lstStyle/>
          <a:p>
            <a:pPr marL="274320" indent="-274320" algn="just" eaLnBrk="1" fontAlgn="auto" hangingPunct="1">
              <a:lnSpc>
                <a:spcPct val="160000"/>
              </a:lnSpc>
              <a:spcAft>
                <a:spcPts val="0"/>
              </a:spcAft>
              <a:buClr>
                <a:schemeClr val="accent3"/>
              </a:buClr>
              <a:buFont typeface="Wingdings 2"/>
              <a:buChar char=""/>
              <a:defRPr/>
            </a:pPr>
            <a:r>
              <a:rPr lang="en-US" sz="2800" dirty="0" smtClean="0">
                <a:latin typeface="Times New Roman" pitchFamily="18" charset="0"/>
                <a:cs typeface="Times New Roman" pitchFamily="18" charset="0"/>
              </a:rPr>
              <a:t>The base section is made as narrow as possible so that charge carriers can easily move across </a:t>
            </a:r>
            <a:r>
              <a:rPr lang="en-US" sz="2800" dirty="0">
                <a:latin typeface="Times New Roman" pitchFamily="18" charset="0"/>
                <a:cs typeface="Times New Roman" pitchFamily="18" charset="0"/>
              </a:rPr>
              <a:t>from emitter to collector</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274320" indent="-274320" algn="just" eaLnBrk="1" fontAlgn="auto" hangingPunct="1">
              <a:lnSpc>
                <a:spcPct val="160000"/>
              </a:lnSpc>
              <a:spcAft>
                <a:spcPts val="0"/>
              </a:spcAft>
              <a:buClr>
                <a:schemeClr val="accent3"/>
              </a:buClr>
              <a:buFont typeface="Wingdings 2"/>
              <a:buChar char=""/>
              <a:defRPr/>
            </a:pPr>
            <a:r>
              <a:rPr lang="en-US" sz="2800" dirty="0">
                <a:latin typeface="Times New Roman" pitchFamily="18" charset="0"/>
                <a:cs typeface="Times New Roman" pitchFamily="18" charset="0"/>
              </a:rPr>
              <a:t>The base is lightly doped, so that few charge carriers are available to recombine with the majority charge carriers from  the emitter.</a:t>
            </a:r>
          </a:p>
          <a:p>
            <a:pPr marL="274320" indent="-274320" algn="just" eaLnBrk="1" fontAlgn="auto" hangingPunct="1">
              <a:lnSpc>
                <a:spcPct val="160000"/>
              </a:lnSpc>
              <a:spcAft>
                <a:spcPts val="0"/>
              </a:spcAft>
              <a:buClr>
                <a:schemeClr val="accent3"/>
              </a:buClr>
              <a:buFont typeface="Wingdings 2"/>
              <a:buChar char=""/>
              <a:defRPr/>
            </a:pPr>
            <a:r>
              <a:rPr lang="en-US" sz="2800" dirty="0">
                <a:latin typeface="Times New Roman" pitchFamily="18" charset="0"/>
                <a:cs typeface="Times New Roman" pitchFamily="18" charset="0"/>
              </a:rPr>
              <a:t>Most charge carriers from the emitter flow to the collector, a </a:t>
            </a:r>
            <a:r>
              <a:rPr lang="en-US" sz="2800" dirty="0" smtClean="0">
                <a:latin typeface="Times New Roman" pitchFamily="18" charset="0"/>
                <a:cs typeface="Times New Roman" pitchFamily="18" charset="0"/>
              </a:rPr>
              <a:t>few </a:t>
            </a:r>
            <a:r>
              <a:rPr lang="en-US" sz="2800" dirty="0">
                <a:latin typeface="Times New Roman" pitchFamily="18" charset="0"/>
                <a:cs typeface="Times New Roman" pitchFamily="18" charset="0"/>
              </a:rPr>
              <a:t>flow out through the base terminal.</a:t>
            </a:r>
          </a:p>
        </p:txBody>
      </p:sp>
      <p:pic>
        <p:nvPicPr>
          <p:cNvPr id="72706" name="Picture 2"/>
          <p:cNvPicPr>
            <a:picLocks noChangeAspect="1" noChangeArrowheads="1"/>
          </p:cNvPicPr>
          <p:nvPr/>
        </p:nvPicPr>
        <p:blipFill>
          <a:blip r:embed="rId3"/>
          <a:srcRect/>
          <a:stretch>
            <a:fillRect/>
          </a:stretch>
        </p:blipFill>
        <p:spPr bwMode="auto">
          <a:xfrm>
            <a:off x="1323975" y="3429000"/>
            <a:ext cx="649605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258</TotalTime>
  <Words>2608</Words>
  <Application>Microsoft Office PowerPoint</Application>
  <PresentationFormat>On-screen Show (4:3)</PresentationFormat>
  <Paragraphs>291</Paragraphs>
  <Slides>79</Slides>
  <Notes>20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94" baseType="lpstr">
      <vt:lpstr>Angsana New</vt:lpstr>
      <vt:lpstr>Arial</vt:lpstr>
      <vt:lpstr>Browallia New</vt:lpstr>
      <vt:lpstr>Calibri</vt:lpstr>
      <vt:lpstr>Constantia</vt:lpstr>
      <vt:lpstr>Cordia New</vt:lpstr>
      <vt:lpstr>Symbol</vt:lpstr>
      <vt:lpstr>Times New Roman</vt:lpstr>
      <vt:lpstr>Tmes new roman</vt:lpstr>
      <vt:lpstr>Verdana</vt:lpstr>
      <vt:lpstr>Wingdings</vt:lpstr>
      <vt:lpstr>Wingdings 2</vt:lpstr>
      <vt:lpstr>Flow</vt:lpstr>
      <vt:lpstr>Visio</vt:lpstr>
      <vt:lpstr>Equation</vt:lpstr>
      <vt:lpstr>Transistors and Biasing Methods</vt:lpstr>
      <vt:lpstr>Contents:</vt:lpstr>
      <vt:lpstr>Contents:</vt:lpstr>
      <vt:lpstr>PowerPoint Presentation</vt:lpstr>
      <vt:lpstr>PowerPoint Presentation</vt:lpstr>
      <vt:lpstr>Bipolar junction Transistor</vt:lpstr>
      <vt:lpstr>Bipolar junction Transistor (or)  Operation of PNP or NPN</vt:lpstr>
      <vt:lpstr>Bipolar junction Transistor </vt:lpstr>
      <vt:lpstr>PowerPoint Presentation</vt:lpstr>
      <vt:lpstr>Operation of NPN and PNP </vt:lpstr>
      <vt:lpstr>Transistor operating regions.</vt:lpstr>
      <vt:lpstr>PowerPoint Presentation</vt:lpstr>
      <vt:lpstr>PowerPoint Presentation</vt:lpstr>
      <vt:lpstr>2. Transistor Voltages and Currents</vt:lpstr>
      <vt:lpstr>3. Amplification</vt:lpstr>
      <vt:lpstr>Amplification</vt:lpstr>
      <vt:lpstr>PowerPoint Presentation</vt:lpstr>
      <vt:lpstr>Common base characteristics</vt:lpstr>
      <vt:lpstr>PowerPoint Presentation</vt:lpstr>
      <vt:lpstr>Common-Base Input characteristics</vt:lpstr>
      <vt:lpstr>Input  Characteristics</vt:lpstr>
      <vt:lpstr>Common base Output characteristics</vt:lpstr>
      <vt:lpstr>Output Characteristics</vt:lpstr>
      <vt:lpstr>PowerPoint Presentation</vt:lpstr>
      <vt:lpstr>COMMON-EMITTER CHARACTERISTCS</vt:lpstr>
      <vt:lpstr>PowerPoint Presentation</vt:lpstr>
      <vt:lpstr>Common-Emitter Input Characteristics</vt:lpstr>
      <vt:lpstr>PowerPoint Presentation</vt:lpstr>
      <vt:lpstr>Common Emitter output characteristics</vt:lpstr>
      <vt:lpstr>PowerPoint Presentation</vt:lpstr>
      <vt:lpstr>PowerPoint Presentation</vt:lpstr>
      <vt:lpstr>PowerPoint Presentation</vt:lpstr>
      <vt:lpstr>PowerPoint Presentation</vt:lpstr>
      <vt:lpstr>PowerPoint Presentation</vt:lpstr>
      <vt:lpstr>PowerPoint Presentation</vt:lpstr>
      <vt:lpstr> </vt:lpstr>
      <vt:lpstr>Early Effect</vt:lpstr>
      <vt:lpstr>Punch-through (or) Reach -through</vt:lpstr>
      <vt:lpstr>PowerPoint Presentation</vt:lpstr>
      <vt:lpstr>Thermal run away</vt:lpstr>
      <vt:lpstr>Thermal run away</vt:lpstr>
      <vt:lpstr>Transistor as a switching </vt:lpstr>
      <vt:lpstr>PowerPoint Presentation</vt:lpstr>
      <vt:lpstr>Transistor Switching timings</vt:lpstr>
      <vt:lpstr>PowerPoint Presentation</vt:lpstr>
      <vt:lpstr>Transistor switching timings</vt:lpstr>
      <vt:lpstr>Transistor switching timings</vt:lpstr>
      <vt:lpstr>Transistor switching timings:</vt:lpstr>
      <vt:lpstr>Transistor Biasing</vt:lpstr>
      <vt:lpstr>PowerPoint Presentation</vt:lpstr>
      <vt:lpstr>PowerPoint Presentation</vt:lpstr>
      <vt:lpstr>PowerPoint Presentation</vt:lpstr>
      <vt:lpstr>7. A generic dc load line.</vt:lpstr>
      <vt:lpstr>Example</vt:lpstr>
      <vt:lpstr>Example</vt:lpstr>
      <vt:lpstr>PowerPoint Presentation</vt:lpstr>
      <vt:lpstr>1. Base bias (fixed bias).</vt:lpstr>
      <vt:lpstr>Example</vt:lpstr>
      <vt:lpstr>Example</vt:lpstr>
      <vt:lpstr>Base bias characteristics.</vt:lpstr>
      <vt:lpstr>Base bias characteristics.</vt:lpstr>
      <vt:lpstr>PowerPoint Presentation</vt:lpstr>
      <vt:lpstr>2. Collector-feedback bias.</vt:lpstr>
      <vt:lpstr>Example</vt:lpstr>
      <vt:lpstr>Circuit Stability of Collector-Feedback Bias</vt:lpstr>
      <vt:lpstr>Collector-Feedback Characteristics</vt:lpstr>
      <vt:lpstr>Collector-Feedback Characteristics</vt:lpstr>
      <vt:lpstr>                              Thermal stability factor                        of         collector feedback bias</vt:lpstr>
      <vt:lpstr>PowerPoint Presentation</vt:lpstr>
      <vt:lpstr>3. Voltage divider bias</vt:lpstr>
      <vt:lpstr>Example</vt:lpstr>
      <vt:lpstr>Example</vt:lpstr>
      <vt:lpstr>Stability of Voltage Divider Bias Circuit</vt:lpstr>
      <vt:lpstr>Voltage-divider bias characteristics</vt:lpstr>
      <vt:lpstr>Voltage-divider bias characteristics</vt:lpstr>
      <vt:lpstr>      Thermal stability factor                              of             voltage divider bias</vt:lpstr>
      <vt:lpstr>PowerPoint Presentation</vt:lpstr>
      <vt:lpstr>4.Comparison of Bias Circuits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Transistors and Biasing Methods</dc:title>
  <dc:creator>USER</dc:creator>
  <cp:lastModifiedBy>ADMIN</cp:lastModifiedBy>
  <cp:revision>25</cp:revision>
  <dcterms:created xsi:type="dcterms:W3CDTF">2016-08-23T12:30:13Z</dcterms:created>
  <dcterms:modified xsi:type="dcterms:W3CDTF">2020-09-16T23:14:47Z</dcterms:modified>
</cp:coreProperties>
</file>