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60" r:id="rId2"/>
    <p:sldId id="261" r:id="rId3"/>
    <p:sldId id="258" r:id="rId4"/>
    <p:sldId id="259" r:id="rId5"/>
    <p:sldId id="262" r:id="rId6"/>
    <p:sldId id="263" r:id="rId7"/>
    <p:sldId id="278" r:id="rId8"/>
    <p:sldId id="277" r:id="rId9"/>
    <p:sldId id="282" r:id="rId10"/>
    <p:sldId id="280" r:id="rId11"/>
    <p:sldId id="281" r:id="rId12"/>
    <p:sldId id="279" r:id="rId13"/>
    <p:sldId id="283" r:id="rId14"/>
    <p:sldId id="284" r:id="rId15"/>
    <p:sldId id="285" r:id="rId16"/>
    <p:sldId id="286" r:id="rId17"/>
    <p:sldId id="299" r:id="rId18"/>
    <p:sldId id="300" r:id="rId19"/>
    <p:sldId id="306" r:id="rId20"/>
    <p:sldId id="307" r:id="rId21"/>
    <p:sldId id="287" r:id="rId22"/>
    <p:sldId id="288" r:id="rId23"/>
    <p:sldId id="289" r:id="rId24"/>
    <p:sldId id="314" r:id="rId25"/>
    <p:sldId id="301" r:id="rId26"/>
    <p:sldId id="302" r:id="rId27"/>
    <p:sldId id="303" r:id="rId28"/>
    <p:sldId id="304" r:id="rId29"/>
    <p:sldId id="305" r:id="rId30"/>
    <p:sldId id="329" r:id="rId31"/>
    <p:sldId id="328" r:id="rId32"/>
    <p:sldId id="330" r:id="rId33"/>
    <p:sldId id="331" r:id="rId34"/>
    <p:sldId id="332" r:id="rId35"/>
    <p:sldId id="334" r:id="rId36"/>
    <p:sldId id="335" r:id="rId37"/>
    <p:sldId id="336" r:id="rId38"/>
    <p:sldId id="337" r:id="rId39"/>
    <p:sldId id="354" r:id="rId40"/>
    <p:sldId id="338" r:id="rId41"/>
    <p:sldId id="339" r:id="rId42"/>
    <p:sldId id="340" r:id="rId43"/>
    <p:sldId id="343" r:id="rId44"/>
    <p:sldId id="342" r:id="rId45"/>
    <p:sldId id="344" r:id="rId46"/>
    <p:sldId id="346" r:id="rId47"/>
    <p:sldId id="348" r:id="rId48"/>
    <p:sldId id="349" r:id="rId49"/>
    <p:sldId id="350" r:id="rId50"/>
    <p:sldId id="351" r:id="rId51"/>
    <p:sldId id="352" r:id="rId52"/>
    <p:sldId id="353" r:id="rId53"/>
    <p:sldId id="345" r:id="rId54"/>
    <p:sldId id="327" r:id="rId55"/>
    <p:sldId id="347" r:id="rId56"/>
    <p:sldId id="341" r:id="rId57"/>
    <p:sldId id="311" r:id="rId58"/>
    <p:sldId id="333" r:id="rId59"/>
    <p:sldId id="310" r:id="rId60"/>
    <p:sldId id="308" r:id="rId61"/>
    <p:sldId id="309" r:id="rId62"/>
    <p:sldId id="317" r:id="rId63"/>
    <p:sldId id="290" r:id="rId64"/>
    <p:sldId id="271" r:id="rId65"/>
    <p:sldId id="273" r:id="rId66"/>
    <p:sldId id="293" r:id="rId67"/>
    <p:sldId id="294" r:id="rId68"/>
    <p:sldId id="272" r:id="rId69"/>
    <p:sldId id="275" r:id="rId70"/>
    <p:sldId id="274" r:id="rId71"/>
    <p:sldId id="264" r:id="rId72"/>
    <p:sldId id="265" r:id="rId73"/>
    <p:sldId id="266" r:id="rId74"/>
    <p:sldId id="267" r:id="rId75"/>
    <p:sldId id="268" r:id="rId76"/>
    <p:sldId id="269" r:id="rId77"/>
    <p:sldId id="321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2F4F0-4E53-46A9-B135-35809D00AA4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3B8FD-C4D6-4BBF-B3F2-8E9ED9AC9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119DD3-05BB-43D0-8E76-61A34E1CF16D}" type="slidenum">
              <a:rPr lang="en-US">
                <a:latin typeface="Arial" panose="020B0604020202020204" pitchFamily="34" charset="0"/>
              </a:rPr>
              <a:pPr eaLnBrk="1" hangingPunct="1"/>
              <a:t>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6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8C7E08-ADEB-4153-9C49-CA6C9426C304}" type="slidenum">
              <a:rPr lang="en-US">
                <a:latin typeface="Arial" panose="020B0604020202020204" pitchFamily="34" charset="0"/>
              </a:rPr>
              <a:pPr eaLnBrk="1" hangingPunct="1"/>
              <a:t>8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2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9C2527-D77D-4BE6-A750-02A4DB0FC751}" type="slidenum">
              <a:rPr lang="en-US"/>
              <a:pPr>
                <a:spcBef>
                  <a:spcPct val="0"/>
                </a:spcBef>
              </a:pPr>
              <a:t>64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57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3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8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9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9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7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2EF24-492E-4094-BDC4-386B1D40BA2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037F-3FA2-41CE-A9DD-DBC775A5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4" y="661339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            </a:t>
            </a:r>
            <a:r>
              <a:rPr lang="en-US" dirty="0" smtClean="0">
                <a:solidFill>
                  <a:srgbClr val="002060"/>
                </a:solidFill>
              </a:rPr>
              <a:t>AEC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>
                <a:solidFill>
                  <a:srgbClr val="C00000"/>
                </a:solidFill>
              </a:rPr>
              <a:t>Forward bias</a:t>
            </a:r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0114" y="1768476"/>
            <a:ext cx="7851775" cy="4189413"/>
          </a:xfr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4" y="1515950"/>
            <a:ext cx="1530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65" y="1201961"/>
            <a:ext cx="81438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618186"/>
            <a:ext cx="9525000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80" y="810094"/>
            <a:ext cx="49244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26" y="965177"/>
            <a:ext cx="4295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60" y="1078269"/>
            <a:ext cx="52292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62" y="737315"/>
            <a:ext cx="6429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88" y="458474"/>
            <a:ext cx="68008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5" y="420710"/>
            <a:ext cx="6705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36" y="508916"/>
            <a:ext cx="72390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9" y="674218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Unit -2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34" y="705118"/>
            <a:ext cx="73056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73" y="641327"/>
            <a:ext cx="98012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44" y="545339"/>
            <a:ext cx="82010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298" y="821631"/>
            <a:ext cx="73342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0" y="1690688"/>
            <a:ext cx="78009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19" y="371676"/>
            <a:ext cx="78009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65" y="654676"/>
            <a:ext cx="7239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45" y="461828"/>
            <a:ext cx="76200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03" y="466792"/>
            <a:ext cx="78009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63" y="377176"/>
            <a:ext cx="7362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361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UNIT-I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PN </a:t>
            </a:r>
            <a:r>
              <a:rPr lang="en-US" b="1" dirty="0"/>
              <a:t>JUNCTION DIODE: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P-N   </a:t>
            </a:r>
            <a:r>
              <a:rPr lang="en-US" dirty="0"/>
              <a:t>junction diode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/>
              <a:t>characteristics and  </a:t>
            </a:r>
            <a:r>
              <a:rPr lang="en-US" dirty="0" err="1"/>
              <a:t>Zener</a:t>
            </a:r>
            <a:r>
              <a:rPr lang="en-US" dirty="0"/>
              <a:t> Diode Characteristics. Diode applications: Half wave Rectifier, Full wave Rectifier, Bridge Rectifier: construction, Working, Ripple factor, form factor &amp; Efficiency calculations.  </a:t>
            </a:r>
          </a:p>
        </p:txBody>
      </p:sp>
    </p:spTree>
    <p:extLst>
      <p:ext uri="{BB962C8B-B14F-4D97-AF65-F5344CB8AC3E}">
        <p14:creationId xmlns:p14="http://schemas.microsoft.com/office/powerpoint/2010/main" val="3634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6" y="759855"/>
            <a:ext cx="9131120" cy="40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7" y="502276"/>
            <a:ext cx="8718996" cy="42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24" y="656823"/>
            <a:ext cx="9504608" cy="43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2" y="540913"/>
            <a:ext cx="8216721" cy="45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2434"/>
            <a:ext cx="10515600" cy="4327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22" y="1004553"/>
            <a:ext cx="9131121" cy="34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3493" y="-206061"/>
            <a:ext cx="9079606" cy="6117464"/>
          </a:xfrm>
          <a:noFill/>
        </p:spPr>
      </p:pic>
    </p:spTree>
    <p:extLst>
      <p:ext uri="{BB962C8B-B14F-4D97-AF65-F5344CB8AC3E}">
        <p14:creationId xmlns:p14="http://schemas.microsoft.com/office/powerpoint/2010/main" val="2786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62" y="785611"/>
            <a:ext cx="9903853" cy="54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857" y="875764"/>
            <a:ext cx="9736428" cy="42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406" y="0"/>
            <a:ext cx="472440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01" y="2352675"/>
            <a:ext cx="61626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347730"/>
            <a:ext cx="10515600" cy="6117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BIPOLAR </a:t>
            </a:r>
            <a:r>
              <a:rPr lang="en-US" b="1" dirty="0">
                <a:solidFill>
                  <a:srgbClr val="002060"/>
                </a:solidFill>
              </a:rPr>
              <a:t>JUNCTION TRANSISTOR:</a:t>
            </a:r>
            <a:r>
              <a:rPr lang="en-US" dirty="0">
                <a:solidFill>
                  <a:srgbClr val="00206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/>
              <a:t>Definition of </a:t>
            </a:r>
            <a:r>
              <a:rPr lang="en-US" dirty="0" smtClean="0"/>
              <a:t>Emitter, Base </a:t>
            </a:r>
            <a:r>
              <a:rPr lang="en-US" dirty="0"/>
              <a:t>and collector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Basic operation of BJT and </a:t>
            </a:r>
            <a:r>
              <a:rPr lang="en-US" dirty="0" smtClean="0"/>
              <a:t>current </a:t>
            </a:r>
            <a:r>
              <a:rPr lang="en-US" dirty="0"/>
              <a:t>flow.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I/P and O/P Characteristics CE, CB &amp; CC configurations.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Transistor </a:t>
            </a:r>
            <a:r>
              <a:rPr lang="en-US" dirty="0"/>
              <a:t>as a switch.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Switching </a:t>
            </a:r>
            <a:r>
              <a:rPr lang="en-US" dirty="0"/>
              <a:t>characteristics (Rise time, Fall time, Delay Time and Storage time),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BJT  </a:t>
            </a:r>
            <a:r>
              <a:rPr lang="en-US" dirty="0"/>
              <a:t>Biasing Methods &amp; Stabilization.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Fixed </a:t>
            </a:r>
            <a:r>
              <a:rPr lang="en-US" dirty="0"/>
              <a:t>Bias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self </a:t>
            </a:r>
            <a:r>
              <a:rPr lang="en-US" dirty="0"/>
              <a:t>Bias   and Problems,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Concept </a:t>
            </a:r>
            <a:r>
              <a:rPr lang="en-US" dirty="0"/>
              <a:t>of Thermal runway in BJTs.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04" y="645475"/>
            <a:ext cx="9734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905" y="1298206"/>
            <a:ext cx="45148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194" y="668416"/>
            <a:ext cx="6277244" cy="35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875763"/>
            <a:ext cx="7868992" cy="4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7482" y="891862"/>
            <a:ext cx="5334000" cy="2895600"/>
          </a:xfrm>
          <a:noFill/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88" y="1029237"/>
            <a:ext cx="4303958" cy="311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14" y="1013796"/>
            <a:ext cx="5924281" cy="340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2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118" y="616901"/>
            <a:ext cx="4895850" cy="2905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70" y="257578"/>
            <a:ext cx="6530014" cy="53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073" y="574239"/>
            <a:ext cx="6202787" cy="46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526" y="558744"/>
            <a:ext cx="8010659" cy="48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96" y="593154"/>
            <a:ext cx="8564450" cy="54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9397"/>
            <a:ext cx="10515600" cy="9916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 Transistor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6924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9000" dirty="0" smtClean="0">
                <a:solidFill>
                  <a:srgbClr val="C00000"/>
                </a:solidFill>
              </a:rPr>
              <a:t>Contents :</a:t>
            </a:r>
          </a:p>
          <a:p>
            <a:pPr marL="0" indent="0">
              <a:buNone/>
            </a:pPr>
            <a:endParaRPr lang="en-US" sz="6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6700" dirty="0" smtClean="0">
                <a:solidFill>
                  <a:srgbClr val="002060"/>
                </a:solidFill>
              </a:rPr>
              <a:t>Definition </a:t>
            </a:r>
            <a:r>
              <a:rPr lang="en-US" sz="6700" dirty="0">
                <a:solidFill>
                  <a:srgbClr val="002060"/>
                </a:solidFill>
              </a:rPr>
              <a:t>of </a:t>
            </a:r>
            <a:r>
              <a:rPr lang="en-US" sz="6700" dirty="0">
                <a:solidFill>
                  <a:srgbClr val="C00000"/>
                </a:solidFill>
              </a:rPr>
              <a:t>Emitter, Base and collector </a:t>
            </a:r>
            <a:r>
              <a:rPr lang="en-US" sz="67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67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6700" dirty="0">
                <a:solidFill>
                  <a:srgbClr val="002060"/>
                </a:solidFill>
              </a:rPr>
              <a:t> Basic operation of BJT and current flow</a:t>
            </a:r>
            <a:r>
              <a:rPr lang="en-US" sz="67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6700" dirty="0" smtClean="0">
                <a:solidFill>
                  <a:srgbClr val="002060"/>
                </a:solidFill>
              </a:rPr>
              <a:t> </a:t>
            </a:r>
            <a:endParaRPr lang="en-US" sz="67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6700" dirty="0">
                <a:solidFill>
                  <a:srgbClr val="002060"/>
                </a:solidFill>
              </a:rPr>
              <a:t> I/P and O/P Characteristics CE, CB &amp; CC configurations. </a:t>
            </a:r>
            <a:endParaRPr lang="en-US" sz="67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67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6700" dirty="0">
                <a:solidFill>
                  <a:srgbClr val="002060"/>
                </a:solidFill>
              </a:rPr>
              <a:t>Transistor as a switch. </a:t>
            </a:r>
            <a:endParaRPr lang="en-US" sz="67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67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6700" dirty="0">
                <a:solidFill>
                  <a:srgbClr val="002060"/>
                </a:solidFill>
              </a:rPr>
              <a:t>Switching characteristics </a:t>
            </a:r>
            <a:endParaRPr lang="en-US" sz="67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6700" dirty="0" smtClean="0">
                <a:solidFill>
                  <a:srgbClr val="002060"/>
                </a:solidFill>
              </a:rPr>
              <a:t>(</a:t>
            </a:r>
            <a:r>
              <a:rPr lang="en-US" sz="6700" dirty="0">
                <a:solidFill>
                  <a:srgbClr val="002060"/>
                </a:solidFill>
              </a:rPr>
              <a:t>Rise time, Fall time, Delay Time and Storage time), </a:t>
            </a:r>
          </a:p>
          <a:p>
            <a:pPr marL="0" indent="0">
              <a:buNone/>
            </a:pPr>
            <a:r>
              <a:rPr lang="en-US" sz="6700" b="1" dirty="0"/>
              <a:t> </a:t>
            </a:r>
            <a:endParaRPr lang="en-US" sz="6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160" y="518364"/>
            <a:ext cx="80676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7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651" y="518296"/>
            <a:ext cx="6614308" cy="37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02" y="367304"/>
            <a:ext cx="6527912" cy="464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10" y="399245"/>
            <a:ext cx="10637949" cy="57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875763"/>
            <a:ext cx="7868992" cy="4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89771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Transistor operating regions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44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50764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transistor can be operated in three different regions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 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Cut-off region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70" y="656823"/>
            <a:ext cx="8255358" cy="436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9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55061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BJT  </a:t>
            </a:r>
            <a:r>
              <a:rPr lang="en-US" dirty="0">
                <a:solidFill>
                  <a:srgbClr val="C00000"/>
                </a:solidFill>
              </a:rPr>
              <a:t>Biasing Methods &amp; Stabilization.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Fixed Bias,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self Bias   and Problems,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Concept of Thermal runway in BJTs.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61" y="877910"/>
            <a:ext cx="6619740" cy="342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3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80" y="800502"/>
            <a:ext cx="8860664" cy="37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6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 and Currents</a:t>
            </a:r>
          </a:p>
        </p:txBody>
      </p:sp>
      <p:pic>
        <p:nvPicPr>
          <p:cNvPr id="3174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399" y="1295401"/>
            <a:ext cx="10303099" cy="5182672"/>
          </a:xfrm>
        </p:spPr>
      </p:pic>
    </p:spTree>
    <p:extLst>
      <p:ext uri="{BB962C8B-B14F-4D97-AF65-F5344CB8AC3E}">
        <p14:creationId xmlns:p14="http://schemas.microsoft.com/office/powerpoint/2010/main" val="8657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area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2" y="927279"/>
            <a:ext cx="5743977" cy="30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1891048" y="1368380"/>
            <a:ext cx="8229600" cy="4953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bipolar transistor is a semiconductor device in which electric current flows due to electrons and holes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simultaneously. Thus both types of charges take part in the conduction of current through it. Hence it is called bipolar transistor.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bipolar junction transistor (BJT)  consists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junctions formed by sandwiching either p-type or n-type semiconductor between a pair of opposite types.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774065" y="35202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6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Bipolar junction Transistor</a:t>
            </a:r>
          </a:p>
        </p:txBody>
      </p:sp>
    </p:spTree>
    <p:extLst>
      <p:ext uri="{BB962C8B-B14F-4D97-AF65-F5344CB8AC3E}">
        <p14:creationId xmlns:p14="http://schemas.microsoft.com/office/powerpoint/2010/main" val="11287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743800"/>
            <a:ext cx="10515600" cy="4351338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two types 1. NPN 2. PNP transistor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outer layers of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PNP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sandwich are called the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emitter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is termed the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junctions are formed with </a:t>
            </a:r>
            <a:r>
              <a:rPr lang="en-US" sz="32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 regions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 voltages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junction.</a:t>
            </a:r>
            <a:endParaRPr lang="en-US" sz="32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D07DB1-B696-493E-97F0-23B352569924}" type="slidenum">
              <a:rPr 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th-TH" sz="1200">
              <a:solidFill>
                <a:srgbClr val="045C75"/>
              </a:solidFill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1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95459" y="257577"/>
            <a:ext cx="10663707" cy="6600423"/>
          </a:xfrm>
        </p:spPr>
        <p:txBody>
          <a:bodyPr>
            <a:normAutofit/>
          </a:bodyPr>
          <a:lstStyle/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 on the other side that collects the charges is called the collector </a:t>
            </a:r>
            <a:r>
              <a:rPr lang="en-US" sz="2400" dirty="0"/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Collector junction is always reverse biased. This section is moderately doped.</a:t>
            </a:r>
          </a:p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as emitter is heavily doped so that it can inject a large number of charge carriers into the base.</a:t>
            </a:r>
          </a:p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base is lightly doped and very thin.</a:t>
            </a:r>
          </a:p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 resistance of emitter diode is small and collector diode is large.</a:t>
            </a:r>
          </a:p>
          <a:p>
            <a:pPr marL="274320" indent="-274320" algn="just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Therefore the transistor transfers the input signal current from a low-resistance circuit to a high-resistance circuit.</a:t>
            </a:r>
          </a:p>
        </p:txBody>
      </p:sp>
    </p:spTree>
    <p:extLst>
      <p:ext uri="{BB962C8B-B14F-4D97-AF65-F5344CB8AC3E}">
        <p14:creationId xmlns:p14="http://schemas.microsoft.com/office/powerpoint/2010/main" val="2450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6062"/>
            <a:ext cx="10515600" cy="6503831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barrier voltages are negative on the p-side and positive on the n-side.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base-emitter junction is forward, so that charge carriers are emitted into the base.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collector-base junction is reverse-biased, and its depletion region penetrates deep into the base.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835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9" y="991672"/>
            <a:ext cx="9800822" cy="484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8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1.gstatic.com/images?q=tbn:ANd9GcRs6HZBwrI1Yb1cMQxbDRiT-V2wasJ41cBHWK8nbZlonBSd0_Owl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18" y="540914"/>
            <a:ext cx="7778839" cy="567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2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8197" y="77488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C00000"/>
                </a:solidFill>
              </a:rPr>
              <a:t>PN JUNCTION DIODE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11" y="3335629"/>
            <a:ext cx="4971245" cy="139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8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579549"/>
            <a:ext cx="10515600" cy="5597414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transistor (PNP or NPN) has three sections of doped semiconductors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consists of 3 terminals 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Emitter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2. </a:t>
            </a:r>
            <a:r>
              <a:rPr lang="en-US" sz="2400" dirty="0" smtClean="0">
                <a:solidFill>
                  <a:srgbClr val="E43C6C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3.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Collector</a:t>
            </a:r>
          </a:p>
          <a:p>
            <a:pPr marL="457200" indent="-45720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Section on one side that supplies charge carriers  (electrons of holes)  is called emitter. Which is heavily doped .</a:t>
            </a:r>
          </a:p>
          <a:p>
            <a:pPr marL="457200" indent="-457200"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middle section which form two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-junctions between the emitter and collector is called the base.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4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268" y="1265685"/>
            <a:ext cx="2610975" cy="26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361" y="1228887"/>
            <a:ext cx="3381576" cy="27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197" y="558284"/>
            <a:ext cx="5413717" cy="43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657" y="747610"/>
            <a:ext cx="5221951" cy="413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500" y="915577"/>
            <a:ext cx="7212168" cy="10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8983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675" y="639909"/>
            <a:ext cx="6284891" cy="24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2. Transistor Voltages and Currents</a:t>
            </a:r>
          </a:p>
        </p:txBody>
      </p:sp>
      <p:pic>
        <p:nvPicPr>
          <p:cNvPr id="3174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620000" cy="4167188"/>
          </a:xfrm>
        </p:spPr>
      </p:pic>
    </p:spTree>
    <p:extLst>
      <p:ext uri="{BB962C8B-B14F-4D97-AF65-F5344CB8AC3E}">
        <p14:creationId xmlns:p14="http://schemas.microsoft.com/office/powerpoint/2010/main" val="19996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title"/>
          </p:nvPr>
        </p:nvSpPr>
        <p:spPr>
          <a:xfrm>
            <a:off x="1828800" y="759855"/>
            <a:ext cx="8229600" cy="1370572"/>
          </a:xfrm>
        </p:spPr>
        <p:txBody>
          <a:bodyPr/>
          <a:lstStyle/>
          <a:p>
            <a:pPr algn="ctr" eaLnBrk="1" hangingPunct="1"/>
            <a:r>
              <a:rPr lang="en-US" dirty="0" err="1" smtClean="0">
                <a:solidFill>
                  <a:srgbClr val="C00000"/>
                </a:solidFill>
              </a:rPr>
              <a:t>Zener</a:t>
            </a:r>
            <a:r>
              <a:rPr lang="en-US" dirty="0" smtClean="0">
                <a:solidFill>
                  <a:srgbClr val="C00000"/>
                </a:solidFill>
              </a:rPr>
              <a:t> diode symbol</a:t>
            </a:r>
          </a:p>
        </p:txBody>
      </p:sp>
      <p:sp>
        <p:nvSpPr>
          <p:cNvPr id="3584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1700214"/>
            <a:ext cx="6019800" cy="3305175"/>
          </a:xfrm>
        </p:spPr>
        <p:txBody>
          <a:bodyPr vert="horz" lIns="0" tIns="45720" rIns="18288" bIns="45720" rtlCol="0">
            <a:normAutofit/>
          </a:bodyPr>
          <a:lstStyle/>
          <a:p>
            <a:pPr marL="0" indent="0" algn="just">
              <a:buNone/>
            </a:pPr>
            <a:r>
              <a:rPr lang="en-US" sz="3100" dirty="0"/>
              <a:t>            </a:t>
            </a:r>
          </a:p>
          <a:p>
            <a:pPr marL="0" indent="0" algn="just">
              <a:buNone/>
            </a:pPr>
            <a:endParaRPr lang="en-US" sz="3100" dirty="0"/>
          </a:p>
          <a:p>
            <a:pPr marL="0" indent="0" algn="just">
              <a:buNone/>
            </a:pPr>
            <a:r>
              <a:rPr lang="en-US" sz="3100" dirty="0"/>
              <a:t>		    A                                 </a:t>
            </a:r>
            <a:r>
              <a:rPr lang="en-US" sz="3000" dirty="0"/>
              <a:t>K</a:t>
            </a:r>
          </a:p>
          <a:p>
            <a:pPr marL="0" indent="0" algn="just">
              <a:buNone/>
            </a:pPr>
            <a:r>
              <a:rPr lang="en-US" sz="3100" dirty="0"/>
              <a:t>                                      </a:t>
            </a:r>
            <a:endParaRPr lang="en-US" sz="3000" dirty="0"/>
          </a:p>
          <a:p>
            <a:pPr marL="0" indent="0" algn="just">
              <a:buNone/>
            </a:pPr>
            <a:endParaRPr lang="en-US" sz="3100" dirty="0"/>
          </a:p>
          <a:p>
            <a:pPr marL="0" indent="0" algn="just">
              <a:buNone/>
            </a:pPr>
            <a:endParaRPr lang="en-US" sz="3100" dirty="0"/>
          </a:p>
          <a:p>
            <a:pPr marL="0" indent="0" algn="just">
              <a:buNone/>
            </a:pPr>
            <a:endParaRPr lang="en-US" sz="3100" dirty="0"/>
          </a:p>
          <a:p>
            <a:pPr marL="0" indent="0" algn="just">
              <a:buNone/>
            </a:pPr>
            <a:endParaRPr lang="en-US" sz="3100" dirty="0"/>
          </a:p>
        </p:txBody>
      </p:sp>
      <p:grpSp>
        <p:nvGrpSpPr>
          <p:cNvPr id="35844" name="Group 32"/>
          <p:cNvGrpSpPr>
            <a:grpSpLocks/>
          </p:cNvGrpSpPr>
          <p:nvPr/>
        </p:nvGrpSpPr>
        <p:grpSpPr bwMode="auto">
          <a:xfrm>
            <a:off x="4114800" y="3352800"/>
            <a:ext cx="3276600" cy="990600"/>
            <a:chOff x="4512" y="1008"/>
            <a:chExt cx="720" cy="288"/>
          </a:xfrm>
        </p:grpSpPr>
        <p:sp>
          <p:nvSpPr>
            <p:cNvPr id="35845" name="Line 24"/>
            <p:cNvSpPr>
              <a:spLocks noChangeShapeType="1"/>
            </p:cNvSpPr>
            <p:nvPr/>
          </p:nvSpPr>
          <p:spPr bwMode="auto">
            <a:xfrm>
              <a:off x="4512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AutoShape 25"/>
            <p:cNvSpPr>
              <a:spLocks noChangeArrowheads="1"/>
            </p:cNvSpPr>
            <p:nvPr/>
          </p:nvSpPr>
          <p:spPr bwMode="auto">
            <a:xfrm rot="5400000">
              <a:off x="4752" y="1104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onstantia" panose="02030602050306030303" pitchFamily="18" charset="0"/>
              </a:endParaRPr>
            </a:p>
          </p:txBody>
        </p:sp>
        <p:sp>
          <p:nvSpPr>
            <p:cNvPr id="35847" name="Line 26"/>
            <p:cNvSpPr>
              <a:spLocks noChangeShapeType="1"/>
            </p:cNvSpPr>
            <p:nvPr/>
          </p:nvSpPr>
          <p:spPr bwMode="auto">
            <a:xfrm>
              <a:off x="4896" y="1056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Line 27"/>
            <p:cNvSpPr>
              <a:spLocks noChangeShapeType="1"/>
            </p:cNvSpPr>
            <p:nvPr/>
          </p:nvSpPr>
          <p:spPr bwMode="auto">
            <a:xfrm>
              <a:off x="4896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Line 28"/>
            <p:cNvSpPr>
              <a:spLocks noChangeShapeType="1"/>
            </p:cNvSpPr>
            <p:nvPr/>
          </p:nvSpPr>
          <p:spPr bwMode="auto">
            <a:xfrm flipH="1" flipV="1">
              <a:off x="4848" y="100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29"/>
            <p:cNvSpPr>
              <a:spLocks noChangeShapeType="1"/>
            </p:cNvSpPr>
            <p:nvPr/>
          </p:nvSpPr>
          <p:spPr bwMode="auto">
            <a:xfrm>
              <a:off x="4896" y="12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878240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9" y="528034"/>
            <a:ext cx="9800822" cy="530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563</Words>
  <Application>Microsoft Office PowerPoint</Application>
  <PresentationFormat>Widescreen</PresentationFormat>
  <Paragraphs>78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Arial</vt:lpstr>
      <vt:lpstr>Browallia New</vt:lpstr>
      <vt:lpstr>Calibri</vt:lpstr>
      <vt:lpstr>Calibri Light</vt:lpstr>
      <vt:lpstr>Constantia</vt:lpstr>
      <vt:lpstr>Times New Roman</vt:lpstr>
      <vt:lpstr>Wingdings 2</vt:lpstr>
      <vt:lpstr>Office Theme</vt:lpstr>
      <vt:lpstr>                                 AEC</vt:lpstr>
      <vt:lpstr>                                  Unit -2</vt:lpstr>
      <vt:lpstr>PowerPoint Presentation</vt:lpstr>
      <vt:lpstr>PowerPoint Presentation</vt:lpstr>
      <vt:lpstr>Bipolar junction Transistor </vt:lpstr>
      <vt:lpstr>PowerPoint Presentation</vt:lpstr>
      <vt:lpstr>PN JUNCTION DIODE</vt:lpstr>
      <vt:lpstr>Zener diode symbol</vt:lpstr>
      <vt:lpstr>PowerPoint Presentation</vt:lpstr>
      <vt:lpstr>Forward bias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Transistor operating regions.</vt:lpstr>
      <vt:lpstr>A transistor can be operated in three different regions as  a)  Active region   b) Saturation region     c) Cut-off region </vt:lpstr>
      <vt:lpstr>PowerPoint Presentation</vt:lpstr>
      <vt:lpstr>PowerPoint Presentation</vt:lpstr>
      <vt:lpstr>PowerPoint Presentation</vt:lpstr>
      <vt:lpstr>Transistor Voltages and Currents</vt:lpstr>
      <vt:lpstr>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Transistor Voltages and Currents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75</cp:revision>
  <dcterms:created xsi:type="dcterms:W3CDTF">2020-08-31T16:56:24Z</dcterms:created>
  <dcterms:modified xsi:type="dcterms:W3CDTF">2020-09-17T14:28:59Z</dcterms:modified>
</cp:coreProperties>
</file>