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5" r:id="rId4"/>
    <p:sldId id="392" r:id="rId5"/>
    <p:sldId id="276" r:id="rId6"/>
    <p:sldId id="277" r:id="rId7"/>
    <p:sldId id="393" r:id="rId8"/>
    <p:sldId id="278" r:id="rId9"/>
    <p:sldId id="279" r:id="rId10"/>
    <p:sldId id="413" r:id="rId11"/>
    <p:sldId id="280" r:id="rId12"/>
    <p:sldId id="281" r:id="rId13"/>
    <p:sldId id="282" r:id="rId14"/>
    <p:sldId id="416" r:id="rId15"/>
    <p:sldId id="283" r:id="rId16"/>
    <p:sldId id="284" r:id="rId17"/>
    <p:sldId id="285" r:id="rId18"/>
    <p:sldId id="423" r:id="rId19"/>
    <p:sldId id="286" r:id="rId20"/>
    <p:sldId id="287" r:id="rId21"/>
    <p:sldId id="288" r:id="rId22"/>
    <p:sldId id="417" r:id="rId23"/>
    <p:sldId id="289" r:id="rId24"/>
    <p:sldId id="290" r:id="rId25"/>
    <p:sldId id="418" r:id="rId26"/>
    <p:sldId id="419" r:id="rId27"/>
    <p:sldId id="420" r:id="rId28"/>
    <p:sldId id="301" r:id="rId29"/>
    <p:sldId id="302" r:id="rId30"/>
    <p:sldId id="303" r:id="rId31"/>
    <p:sldId id="304" r:id="rId32"/>
    <p:sldId id="437" r:id="rId33"/>
    <p:sldId id="439" r:id="rId34"/>
    <p:sldId id="438" r:id="rId35"/>
    <p:sldId id="443" r:id="rId36"/>
    <p:sldId id="44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280C-F669-42EA-B0B8-C49F1F9E50F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E35F-194D-494B-8D2B-2D8A44A8E5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9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1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12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59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5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1524000"/>
            <a:ext cx="396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548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762000"/>
            <a:ext cx="37528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762000"/>
            <a:ext cx="484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AC circuit with a pure Resistor: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800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equation (1) and (2) we conclude that in a pure resistive circuit, the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and current are in phase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rgbClr val="C00000"/>
                </a:solidFill>
              </a:rPr>
              <a:t>R-L circuit: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371600" y="685800"/>
            <a:ext cx="50863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200401"/>
            <a:ext cx="2028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22860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Consider an AC circuit with a resistance R and an inductance L connected in series as shown in the figure. The alternating voltage v is given by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3733800"/>
            <a:ext cx="83058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current flowing in the circuit is </a:t>
            </a:r>
            <a:r>
              <a:rPr lang="en-US" dirty="0" err="1" smtClean="0"/>
              <a:t>i</a:t>
            </a:r>
            <a:r>
              <a:rPr lang="en-US" dirty="0" smtClean="0"/>
              <a:t>. The voltage across the resistor is 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that across the inductor is 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400" dirty="0" smtClean="0">
                <a:solidFill>
                  <a:srgbClr val="C00000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953000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81000" y="381000"/>
            <a:ext cx="36576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0"/>
            <a:ext cx="66389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762000"/>
            <a:ext cx="3733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rgbClr val="C00000"/>
                </a:solidFill>
              </a:rPr>
              <a:t>Impedance triangle :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62000" y="990600"/>
            <a:ext cx="685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52800"/>
            <a:ext cx="5486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rcRect l="17970" t="26487" r="30630" b="44725"/>
          <a:stretch>
            <a:fillRect/>
          </a:stretch>
        </p:blipFill>
        <p:spPr>
          <a:xfrm>
            <a:off x="-635" y="0"/>
            <a:ext cx="9144000" cy="28517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rcRect l="15954" t="49007" r="29890" b="17594"/>
          <a:stretch>
            <a:fillRect/>
          </a:stretch>
        </p:blipFill>
        <p:spPr>
          <a:xfrm>
            <a:off x="-635" y="2851785"/>
            <a:ext cx="948563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u="sng" dirty="0" smtClean="0">
                <a:solidFill>
                  <a:srgbClr val="C00000"/>
                </a:solidFill>
              </a:rPr>
              <a:t>Power: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287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AC circuit, the various powers can be classified as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Real or Active power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Reactive power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Apparent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or active power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AC circuit is the power that does useful work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flows in an AC circuit but does not do any useful work.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Apparent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total power in an AC circuit.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133600" y="533400"/>
            <a:ext cx="411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3505200"/>
            <a:ext cx="7543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From the </a:t>
            </a:r>
            <a:r>
              <a:rPr lang="en-US" sz="2000" dirty="0" err="1" smtClean="0"/>
              <a:t>phasor</a:t>
            </a:r>
            <a:r>
              <a:rPr lang="en-US" sz="2000" dirty="0" smtClean="0"/>
              <a:t> diagram of an RL series circuit, the current can be divided into two components.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One component along the voltage </a:t>
            </a:r>
            <a:r>
              <a:rPr lang="en-US" sz="2000" dirty="0" err="1" smtClean="0">
                <a:solidFill>
                  <a:srgbClr val="C00000"/>
                </a:solidFill>
              </a:rPr>
              <a:t>Icos</a:t>
            </a:r>
            <a:r>
              <a:rPr lang="el-GR" sz="2000" dirty="0" smtClean="0">
                <a:solidFill>
                  <a:srgbClr val="C00000"/>
                </a:solidFill>
              </a:rPr>
              <a:t>Φ</a:t>
            </a:r>
            <a:r>
              <a:rPr lang="en-US" sz="2000" dirty="0" smtClean="0"/>
              <a:t>, that is called as the </a:t>
            </a:r>
            <a:r>
              <a:rPr lang="en-US" sz="2000" dirty="0" smtClean="0">
                <a:solidFill>
                  <a:srgbClr val="00B050"/>
                </a:solidFill>
              </a:rPr>
              <a:t>active component of current </a:t>
            </a:r>
            <a:r>
              <a:rPr lang="en-US" sz="2000" dirty="0" smtClean="0"/>
              <a:t>and another </a:t>
            </a:r>
            <a:r>
              <a:rPr lang="en-US" sz="2000" dirty="0" smtClean="0"/>
              <a:t>component perpendicular to the voltage </a:t>
            </a:r>
            <a:r>
              <a:rPr lang="en-US" sz="2000" dirty="0" err="1" smtClean="0">
                <a:solidFill>
                  <a:srgbClr val="C00000"/>
                </a:solidFill>
              </a:rPr>
              <a:t>Isin</a:t>
            </a:r>
            <a:r>
              <a:rPr lang="el-GR" sz="2000" dirty="0" smtClean="0">
                <a:solidFill>
                  <a:srgbClr val="C00000"/>
                </a:solidFill>
              </a:rPr>
              <a:t>Φ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that is called as the </a:t>
            </a:r>
            <a:r>
              <a:rPr lang="en-US" sz="2000" dirty="0" smtClean="0">
                <a:solidFill>
                  <a:srgbClr val="00B050"/>
                </a:solidFill>
              </a:rPr>
              <a:t>reactive component of current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33400" y="457200"/>
            <a:ext cx="76962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35814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048000"/>
            <a:ext cx="35528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8340" t="36237" r="29873" b="21156"/>
          <a:stretch>
            <a:fillRect/>
          </a:stretch>
        </p:blipFill>
        <p:spPr>
          <a:xfrm>
            <a:off x="540385" y="512445"/>
            <a:ext cx="8702675" cy="5777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rgbClr val="C00000"/>
                </a:solidFill>
              </a:rPr>
              <a:t>R-C circuit: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810000" y="457200"/>
            <a:ext cx="48863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429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2514600"/>
            <a:ext cx="79248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Consider an AC circuit with a resistance R and a capacitance C connected in series as shown in the figure. The alternating voltage v is given by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85800" y="4038600"/>
            <a:ext cx="74676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current flowing in the circuit is </a:t>
            </a:r>
            <a:r>
              <a:rPr lang="en-US" dirty="0" err="1" smtClean="0"/>
              <a:t>i</a:t>
            </a:r>
            <a:r>
              <a:rPr lang="en-US" dirty="0" smtClean="0"/>
              <a:t>. The voltage across the resistor is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sz="1400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and that across the capacitor is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105400"/>
            <a:ext cx="4076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62000" y="838200"/>
            <a:ext cx="30194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657600"/>
            <a:ext cx="6477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57200"/>
            <a:ext cx="381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62000" y="762000"/>
            <a:ext cx="6477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81400"/>
            <a:ext cx="5867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25908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 in phase with 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81000" y="410369"/>
            <a:ext cx="8153400" cy="599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rcRect l="15855" t="38707" r="27625" b="8712"/>
          <a:stretch>
            <a:fillRect/>
          </a:stretch>
        </p:blipFill>
        <p:spPr>
          <a:xfrm>
            <a:off x="539750" y="360045"/>
            <a:ext cx="8223250" cy="59486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R-L-C Series circuit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762000"/>
            <a:ext cx="4572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914400"/>
            <a:ext cx="438626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From the expression for phase angle, we can derive the following three cases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Case (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): When XL&gt;XC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 phase angle </a:t>
            </a:r>
            <a:r>
              <a:rPr lang="el-GR" sz="2400" dirty="0" smtClean="0">
                <a:solidFill>
                  <a:srgbClr val="002060"/>
                </a:solidFill>
              </a:rPr>
              <a:t>Φ</a:t>
            </a:r>
            <a:r>
              <a:rPr lang="en-US" sz="2400" dirty="0" smtClean="0"/>
              <a:t> is positive and </a:t>
            </a:r>
            <a:r>
              <a:rPr lang="en-US" sz="2400" dirty="0" smtClean="0">
                <a:solidFill>
                  <a:srgbClr val="002060"/>
                </a:solidFill>
              </a:rPr>
              <a:t>the circuit is inductive</a:t>
            </a:r>
            <a:r>
              <a:rPr lang="en-US" sz="2400" dirty="0" smtClean="0"/>
              <a:t>. The circuit behaves like a </a:t>
            </a:r>
            <a:r>
              <a:rPr lang="en-US" sz="2400" dirty="0" smtClean="0">
                <a:solidFill>
                  <a:srgbClr val="002060"/>
                </a:solidFill>
              </a:rPr>
              <a:t>series RL circuit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Case (ii): When XL&lt;XC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 phase angle is negative and the </a:t>
            </a:r>
            <a:r>
              <a:rPr lang="en-US" sz="2400" dirty="0" smtClean="0">
                <a:solidFill>
                  <a:srgbClr val="002060"/>
                </a:solidFill>
              </a:rPr>
              <a:t>circuit is capacitive</a:t>
            </a:r>
            <a:r>
              <a:rPr lang="en-US" sz="2400" dirty="0" smtClean="0"/>
              <a:t>. The circuit behaves like </a:t>
            </a:r>
            <a:r>
              <a:rPr lang="en-US" sz="2400" dirty="0" smtClean="0">
                <a:solidFill>
                  <a:srgbClr val="002060"/>
                </a:solidFill>
              </a:rPr>
              <a:t>a series RC circuit.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Case (iii): When XL=XC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 phase angle </a:t>
            </a:r>
            <a:r>
              <a:rPr lang="el-GR" sz="2400" dirty="0" smtClean="0">
                <a:solidFill>
                  <a:srgbClr val="002060"/>
                </a:solidFill>
              </a:rPr>
              <a:t>Φ </a:t>
            </a:r>
            <a:r>
              <a:rPr lang="en-US" sz="2400" dirty="0" smtClean="0"/>
              <a:t>= 0 and the circuit is </a:t>
            </a:r>
            <a:r>
              <a:rPr lang="en-US" sz="2400" dirty="0" smtClean="0">
                <a:solidFill>
                  <a:srgbClr val="0070C0"/>
                </a:solidFill>
              </a:rPr>
              <a:t>purely resistive</a:t>
            </a:r>
            <a:r>
              <a:rPr lang="en-US" sz="2400" dirty="0" smtClean="0"/>
              <a:t>. The circuit behaves like a pure resistive circuit.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rcRect l="16999" t="34035" r="32626" b="16134"/>
          <a:stretch>
            <a:fillRect/>
          </a:stretch>
        </p:blipFill>
        <p:spPr>
          <a:xfrm>
            <a:off x="0" y="158750"/>
            <a:ext cx="9144000" cy="65093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6636" t="53423" r="34417" b="5654"/>
          <a:stretch>
            <a:fillRect/>
          </a:stretch>
        </p:blipFill>
        <p:spPr>
          <a:xfrm>
            <a:off x="390525" y="1040765"/>
            <a:ext cx="8100695" cy="4906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5969" t="23808" r="26831" b="17130"/>
          <a:stretch>
            <a:fillRect/>
          </a:stretch>
        </p:blipFill>
        <p:spPr>
          <a:xfrm>
            <a:off x="-97790" y="121285"/>
            <a:ext cx="9241790" cy="6584315"/>
          </a:xfrm>
          <a:prstGeom prst="round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5105400"/>
          </a:xfrm>
        </p:spPr>
        <p:txBody>
          <a:bodyPr>
            <a:noAutofit/>
          </a:bodyPr>
          <a:lstStyle/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Self and Mutual Inductances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Inductance: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property of the electric conductor by which the change in current produces an electromotive force (EMF) based on faraday's laws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Self Inductance</a:t>
            </a: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change of flux produce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same coil is called self inductance.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induced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(voltage) produced in a coil is directly proportional to the rate of change of current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70" name="AutoShape 2" descr="https://qph.fs.quoracdn.net/main-qimg-2fe3485c507f02f0cf5124d352ae10aa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" name="Picture 6" descr="self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3657601"/>
            <a:ext cx="3200400" cy="1828800"/>
          </a:xfrm>
          <a:prstGeom prst="rect">
            <a:avLst/>
          </a:prstGeom>
        </p:spPr>
      </p:pic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6172200" y="57150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2" imgW="10058400" imgH="9448800" progId="Equation.3">
                  <p:embed/>
                </p:oleObj>
              </mc:Choice>
              <mc:Fallback>
                <p:oleObj name="Equation" r:id="rId2" imgW="10058400" imgH="9448800" progId="Equation.3">
                  <p:embed/>
                  <p:pic>
                    <p:nvPicPr>
                      <p:cNvPr id="0" name="Picture 1945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5715000"/>
                        <a:ext cx="1219200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5105400"/>
          </a:xfrm>
        </p:spPr>
        <p:txBody>
          <a:bodyPr>
            <a:noAutofit/>
          </a:bodyPr>
          <a:lstStyle/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 ,       self inductance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negative sign because of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lenz’s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law, according to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lenz’s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law the generated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opposes the rate of change of current through which it is generated.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is time varying, is produced time varying magnetic flux            , this flux produce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coil.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farady’s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law                               (2),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N-no. of turns.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equation (1) &amp; (2)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,                              ,        - flux linkage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70" name="AutoShape 2" descr="https://qph.fs.quoracdn.net/main-qimg-2fe3485c507f02f0cf5124d352ae10aa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1752600" y="381000"/>
          <a:ext cx="14176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1" imgW="15849600" imgH="9448800" progId="Equation.3">
                  <p:embed/>
                </p:oleObj>
              </mc:Choice>
              <mc:Fallback>
                <p:oleObj name="Equation" r:id="rId1" imgW="15849600" imgH="9448800" progId="Equation.3">
                  <p:embed/>
                  <p:pic>
                    <p:nvPicPr>
                      <p:cNvPr id="0" name="Picture 2048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381000"/>
                        <a:ext cx="1417637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4038600" y="609600"/>
          <a:ext cx="3000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3352800" imgH="3962400" progId="Equation.3">
                  <p:embed/>
                </p:oleObj>
              </mc:Choice>
              <mc:Fallback>
                <p:oleObj name="Equation" r:id="rId3" imgW="3352800" imgH="3962400" progId="Equation.3">
                  <p:embed/>
                  <p:pic>
                    <p:nvPicPr>
                      <p:cNvPr id="0" name="Picture 2048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609600"/>
                        <a:ext cx="300038" cy="287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2466340" y="2552700"/>
          <a:ext cx="703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5791200" imgH="9448800" progId="Equation.3">
                  <p:embed/>
                </p:oleObj>
              </mc:Choice>
              <mc:Fallback>
                <p:oleObj name="Equation" r:id="rId5" imgW="5791200" imgH="9448800" progId="Equation.3">
                  <p:embed/>
                  <p:pic>
                    <p:nvPicPr>
                      <p:cNvPr id="0" name="Picture 2048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6340" y="2552700"/>
                        <a:ext cx="703263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4198938" y="3276600"/>
          <a:ext cx="15541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7373600" imgH="9448800" progId="Equation.3">
                  <p:embed/>
                </p:oleObj>
              </mc:Choice>
              <mc:Fallback>
                <p:oleObj name="Equation" r:id="rId7" imgW="17373600" imgH="9448800" progId="Equation.3">
                  <p:embed/>
                  <p:pic>
                    <p:nvPicPr>
                      <p:cNvPr id="0" name="Picture 2048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8938" y="3276600"/>
                        <a:ext cx="1554162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748030" y="5159375"/>
          <a:ext cx="2152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24079200" imgH="9448800" progId="Equation.3">
                  <p:embed/>
                </p:oleObj>
              </mc:Choice>
              <mc:Fallback>
                <p:oleObj name="Equation" r:id="rId9" imgW="24079200" imgH="9448800" progId="Equation.3">
                  <p:embed/>
                  <p:pic>
                    <p:nvPicPr>
                      <p:cNvPr id="0" name="Picture 2048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8030" y="5159375"/>
                        <a:ext cx="215265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3463290" y="5257800"/>
          <a:ext cx="168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8897600" imgH="9448800" progId="Equation.3">
                  <p:embed/>
                </p:oleObj>
              </mc:Choice>
              <mc:Fallback>
                <p:oleObj name="Equation" r:id="rId11" imgW="18897600" imgH="9448800" progId="Equation.3">
                  <p:embed/>
                  <p:pic>
                    <p:nvPicPr>
                      <p:cNvPr id="0" name="Picture 2048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63290" y="5257800"/>
                        <a:ext cx="168910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5535295" y="5349875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3352800" imgH="3962400" progId="Equation.3">
                  <p:embed/>
                </p:oleObj>
              </mc:Choice>
              <mc:Fallback>
                <p:oleObj name="Equation" r:id="rId13" imgW="3352800" imgH="3962400" progId="Equation.3">
                  <p:embed/>
                  <p:pic>
                    <p:nvPicPr>
                      <p:cNvPr id="0" name="Picture 2048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35295" y="5349875"/>
                        <a:ext cx="3810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5105400"/>
          </a:xfrm>
        </p:spPr>
        <p:txBody>
          <a:bodyPr>
            <a:noAutofit/>
          </a:bodyPr>
          <a:lstStyle/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Mutual Inductance: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change of flux produce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near by the coil is called mutual inductance.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flux generated in coil 1 is link with coil 2 and produced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coil 2. Where        is the flux link with coil 2.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farady’s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law                                   (1),         is directly proportional to rate of change of current in coil 1.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70" name="AutoShape 2" descr="https://qph.fs.quoracdn.net/main-qimg-2fe3485c507f02f0cf5124d352ae10aa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 descr="mutual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524001"/>
            <a:ext cx="4495799" cy="2362200"/>
          </a:xfrm>
          <a:prstGeom prst="rect">
            <a:avLst/>
          </a:prstGeom>
        </p:spPr>
      </p:pic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3114675" y="4373563"/>
          <a:ext cx="5540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2" imgW="4876800" imgH="5181600" progId="Equation.3">
                  <p:embed/>
                </p:oleObj>
              </mc:Choice>
              <mc:Fallback>
                <p:oleObj name="Equation" r:id="rId2" imgW="4876800" imgH="5181600" progId="Equation.3">
                  <p:embed/>
                  <p:pic>
                    <p:nvPicPr>
                      <p:cNvPr id="0" name="Picture 2150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4675" y="4373563"/>
                        <a:ext cx="554038" cy="398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4267200" y="4953000"/>
          <a:ext cx="193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21640800" imgH="9448800" progId="Equation.3">
                  <p:embed/>
                </p:oleObj>
              </mc:Choice>
              <mc:Fallback>
                <p:oleObj name="Equation" r:id="rId4" imgW="21640800" imgH="9448800" progId="Equation.3">
                  <p:embed/>
                  <p:pic>
                    <p:nvPicPr>
                      <p:cNvPr id="0" name="Picture 2150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4953000"/>
                        <a:ext cx="193675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7086600" y="5105400"/>
          <a:ext cx="4508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6" imgW="3962400" imgH="5181600" progId="Equation.3">
                  <p:embed/>
                </p:oleObj>
              </mc:Choice>
              <mc:Fallback>
                <p:oleObj name="Equation" r:id="rId6" imgW="3962400" imgH="5181600" progId="Equation.3">
                  <p:embed/>
                  <p:pic>
                    <p:nvPicPr>
                      <p:cNvPr id="0" name="Picture 2150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6600" y="5105400"/>
                        <a:ext cx="450850" cy="398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8194" t="16647" r="22994" b="7940"/>
          <a:stretch>
            <a:fillRect/>
          </a:stretch>
        </p:blipFill>
        <p:spPr>
          <a:xfrm>
            <a:off x="277495" y="734060"/>
            <a:ext cx="8722995" cy="52400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"/>
            <a:ext cx="8305800" cy="5105400"/>
          </a:xfrm>
        </p:spPr>
        <p:txBody>
          <a:bodyPr>
            <a:noAutofit/>
          </a:bodyPr>
          <a:lstStyle/>
          <a:p>
            <a:pPr indent="0" algn="just">
              <a:lnSpc>
                <a:spcPct val="5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(2),  M- Mutual inductance, than compare equation (1) &amp; (2),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20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mutual inductance, when current is flowing in coil 1.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mutual inductance, when current is flowing in coil 2 is given     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14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370" name="AutoShape 2" descr="https://qph.fs.quoracdn.net/main-qimg-2fe3485c507f02f0cf5124d352ae10aa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1371600" y="457200"/>
          <a:ext cx="1692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1" imgW="18897600" imgH="9448800" progId="Equation.3">
                  <p:embed/>
                </p:oleObj>
              </mc:Choice>
              <mc:Fallback>
                <p:oleObj name="Equation" r:id="rId1" imgW="18897600" imgH="9448800" progId="Equation.3">
                  <p:embed/>
                  <p:pic>
                    <p:nvPicPr>
                      <p:cNvPr id="0" name="Picture 225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457200"/>
                        <a:ext cx="169227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3048000" y="1905000"/>
          <a:ext cx="28051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9565600" imgH="20116800" progId="Equation.3">
                  <p:embed/>
                </p:oleObj>
              </mc:Choice>
              <mc:Fallback>
                <p:oleObj name="Equation" r:id="rId3" imgW="29565600" imgH="20116800" progId="Equation.3">
                  <p:embed/>
                  <p:pic>
                    <p:nvPicPr>
                      <p:cNvPr id="0" name="Picture 225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905000"/>
                        <a:ext cx="2805113" cy="152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3657600" y="4572000"/>
          <a:ext cx="16779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7678400" imgH="10363200" progId="Equation.3">
                  <p:embed/>
                </p:oleObj>
              </mc:Choice>
              <mc:Fallback>
                <p:oleObj name="Equation" r:id="rId5" imgW="17678400" imgH="10363200" progId="Equation.3">
                  <p:embed/>
                  <p:pic>
                    <p:nvPicPr>
                      <p:cNvPr id="0" name="Picture 2253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4572000"/>
                        <a:ext cx="1677987" cy="784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4505"/>
            <a:ext cx="8229600" cy="5641975"/>
          </a:xfrm>
        </p:spPr>
        <p:txBody>
          <a:bodyPr>
            <a:normAutofit fontScale="80000"/>
          </a:bodyPr>
          <a:p>
            <a:pPr marL="0" indent="0" algn="ctr">
              <a:buNone/>
            </a:pPr>
            <a:r>
              <a:rPr lang="en-US">
                <a:latin typeface="Gungsuh" panose="02030600000101010101" charset="-127"/>
                <a:ea typeface="Gungsuh" panose="02030600000101010101" charset="-127"/>
              </a:rPr>
              <a:t> </a:t>
            </a:r>
            <a:r>
              <a:rPr lang="en-US" sz="4000">
                <a:latin typeface="Gungsuh" panose="02030600000101010101" charset="-127"/>
                <a:ea typeface="Gungsuh" panose="02030600000101010101" charset="-127"/>
              </a:rPr>
              <a:t>  UNIT-II</a:t>
            </a:r>
            <a:endParaRPr lang="en-US" sz="4000">
              <a:latin typeface="Gungsuh" panose="02030600000101010101" charset="-127"/>
              <a:ea typeface="Gungsuh" panose="02030600000101010101" charset="-127"/>
            </a:endParaRPr>
          </a:p>
          <a:p>
            <a:pPr marL="0" indent="0" algn="ctr">
              <a:buNone/>
            </a:pPr>
            <a:r>
              <a:rPr lang="en-US" sz="4000">
                <a:latin typeface="Gungsuh" panose="02030600000101010101" charset="-127"/>
                <a:ea typeface="Gungsuh" panose="02030600000101010101" charset="-127"/>
              </a:rPr>
              <a:t>                SINGLE PHASE AC CIRCUITS</a:t>
            </a:r>
            <a:endParaRPr lang="en-US" sz="4000">
              <a:latin typeface="Gungsuh" panose="02030600000101010101" charset="-127"/>
              <a:ea typeface="Gungsuh" panose="02030600000101010101" charset="-127"/>
            </a:endParaRPr>
          </a:p>
          <a:p>
            <a:pPr marL="0" indent="0" algn="ctr">
              <a:buNone/>
            </a:pPr>
            <a:endParaRPr lang="en-US" sz="4000">
              <a:latin typeface="Gungsuh" panose="02030600000101010101" charset="-127"/>
              <a:ea typeface="Gungsuh" panose="02030600000101010101" charset="-127"/>
            </a:endParaRPr>
          </a:p>
          <a:p>
            <a:pPr marL="0" indent="0">
              <a:buNone/>
            </a:pPr>
            <a:r>
              <a:rPr lang="en-IN" altLang="en-US"/>
              <a:t>PART A </a:t>
            </a:r>
            <a:r>
              <a:rPr lang="en-US"/>
              <a:t>IMPORTANT QUESTIONS SHORT ANSWER TYPE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1. Discuss the significance of j operator?</a:t>
            </a:r>
            <a:endParaRPr lang="en-US"/>
          </a:p>
          <a:p>
            <a:pPr marL="0" indent="0">
              <a:buNone/>
            </a:pPr>
            <a:r>
              <a:rPr lang="en-IN" altLang="en-US"/>
              <a:t>2</a:t>
            </a:r>
            <a:r>
              <a:rPr lang="en-US"/>
              <a:t>.Define faradays laws of electromagnetic induction?</a:t>
            </a:r>
            <a:endParaRPr lang="en-US"/>
          </a:p>
          <a:p>
            <a:pPr marL="0" indent="0">
              <a:buNone/>
            </a:pPr>
            <a:r>
              <a:rPr lang="en-IN" altLang="en-US"/>
              <a:t>3</a:t>
            </a:r>
            <a:r>
              <a:rPr lang="en-US"/>
              <a:t>.Define self, mutual inductances?</a:t>
            </a:r>
            <a:endParaRPr lang="en-US"/>
          </a:p>
          <a:p>
            <a:pPr marL="0" indent="0">
              <a:buNone/>
            </a:pPr>
            <a:r>
              <a:rPr lang="en-IN" altLang="en-US"/>
              <a:t>4</a:t>
            </a:r>
            <a:r>
              <a:rPr lang="en-US"/>
              <a:t>.What is meant by power factor? </a:t>
            </a:r>
            <a:r>
              <a:rPr lang="en-IN" altLang="en-US"/>
              <a:t>Draw power factor </a:t>
            </a:r>
            <a:r>
              <a:rPr lang="en-US">
                <a:sym typeface="+mn-ea"/>
              </a:rPr>
              <a:t>Triangle</a:t>
            </a:r>
            <a:r>
              <a:rPr lang="en-US"/>
              <a:t>?</a:t>
            </a:r>
            <a:endParaRPr lang="en-US"/>
          </a:p>
          <a:p>
            <a:pPr marL="0" indent="0">
              <a:buNone/>
            </a:pPr>
            <a:r>
              <a:rPr lang="en-IN" altLang="en-US"/>
              <a:t>5</a:t>
            </a:r>
            <a:r>
              <a:rPr lang="en-US"/>
              <a:t>.Define Real Power, Reactive Power and Apparent Power?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875"/>
            <a:ext cx="8229600" cy="5729605"/>
          </a:xfrm>
        </p:spPr>
        <p:txBody>
          <a:bodyPr/>
          <a:p>
            <a:pPr marL="0" indent="0">
              <a:buNone/>
            </a:pPr>
            <a:r>
              <a:rPr lang="en-IN" altLang="en-US" sz="2000"/>
              <a:t>PART B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1</a:t>
            </a:r>
            <a:r>
              <a:rPr lang="en-US" sz="2000"/>
              <a:t>.Explain the terms (a) Instantaneous value (b) Cycle (c) Time Period (d) Periodic Function(e) Frequency (f) Angular Frequency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IN" altLang="en-US" sz="2000"/>
              <a:t>2. Derive the expression for current, impedance, phase angle and power for 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R-L series   circuit with phasor diagram.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3. Derive the expression for current, impedance, phase angle and power for </a:t>
            </a: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R-c series  circuit with phasor diagram.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4.Explain the behavior of an AC circuit consisting of a pure resistor, inductor and  capacitor with phasor diagrams?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5.Derive  expression of R.M.S value,Average value,Form factor,peak factor  of alternating quantity of sinusoidal waveform</a:t>
            </a:r>
            <a:endParaRPr lang="en-I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4810"/>
            <a:ext cx="7981950" cy="5741670"/>
          </a:xfrm>
        </p:spPr>
        <p:txBody>
          <a:bodyPr/>
          <a:p>
            <a:pPr marL="0" indent="0">
              <a:buNone/>
            </a:pPr>
            <a:r>
              <a:rPr lang="en-IN" altLang="en-US"/>
              <a:t>PART C</a:t>
            </a:r>
            <a:endParaRPr lang="en-IN" altLang="en-US"/>
          </a:p>
          <a:p>
            <a:pPr marL="0" indent="0">
              <a:buNone/>
            </a:pPr>
            <a:r>
              <a:rPr lang="en-IN" altLang="en-US" sz="2000"/>
              <a:t>1.An alternating current ‘I’ is given by i = 141.4 sin 314t. Find i) The maximum value ii) Frequency iii) Time Period iv) The instantaneous value when t=3ms 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2.Determine the average value, rms value, form factor and peak factor of the current     waveform in Figure.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  <a:p>
            <a:pPr marL="0" indent="0">
              <a:buNone/>
            </a:pPr>
            <a:r>
              <a:rPr lang="en-IN" altLang="en-US" sz="2000"/>
              <a:t>3.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pure inductive coil allows a current of 10A to flow from a 230V, 50 Hz supply. Find (</a:t>
            </a:r>
            <a:r>
              <a:rPr lang="en-US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impedance of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circuit and 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(ii)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inductance of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coil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IN" alt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73742877" name="Picture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68575" y="3282315"/>
            <a:ext cx="2181225" cy="111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001000" cy="5719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impedance, current, phase angle, voltage across resistance and capacitance of the circuit.</a:t>
            </a:r>
            <a:endParaRPr lang="en-US" sz="24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712E1-7156-41BD-B554-C6FA83B2F84E}" type="slidenum">
              <a:rPr lang="en-US" smtClean="0"/>
            </a:fld>
            <a:endParaRPr lang="en-US"/>
          </a:p>
        </p:txBody>
      </p:sp>
      <p:pic>
        <p:nvPicPr>
          <p:cNvPr id="5" name="Picture 4" descr="IMG_20190813_102416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76400" y="1752600"/>
            <a:ext cx="5486400" cy="2971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IN" altLang="en-US"/>
              <a:t>5.</a:t>
            </a:r>
            <a:endParaRPr lang="en-IN" alt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6636" t="59870" r="34417" b="5654"/>
          <a:stretch>
            <a:fillRect/>
          </a:stretch>
        </p:blipFill>
        <p:spPr>
          <a:xfrm>
            <a:off x="546735" y="1600200"/>
            <a:ext cx="8049895" cy="4526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AC circuit with a pure Inductor:</a:t>
            </a:r>
            <a:br>
              <a:rPr lang="en-US" b="1" u="sng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410200" y="838200"/>
            <a:ext cx="33432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316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5410199" cy="506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000" dirty="0" smtClean="0"/>
            </a:br>
            <a:r>
              <a:rPr lang="en-US" sz="2000" dirty="0" smtClean="0"/>
              <a:t>From equation (1) and (2) we observe that in a pure inductive circuit, </a:t>
            </a:r>
            <a:r>
              <a:rPr lang="en-US" sz="2400" dirty="0" smtClean="0">
                <a:solidFill>
                  <a:srgbClr val="00B050"/>
                </a:solidFill>
              </a:rPr>
              <a:t>the current lags behind the voltage by 90⁰.</a:t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000" dirty="0" smtClean="0"/>
              <a:t> Hence the voltage and current waveforms and phasors can be drawn as below.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85801" y="1752600"/>
            <a:ext cx="691991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5867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4428" t="23892" r="31356" b="4672"/>
          <a:stretch>
            <a:fillRect/>
          </a:stretch>
        </p:blipFill>
        <p:spPr>
          <a:xfrm>
            <a:off x="635" y="139700"/>
            <a:ext cx="8866505" cy="6517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AC circuit with a pure Capacitor: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181600" y="990600"/>
            <a:ext cx="34956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3190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438400"/>
            <a:ext cx="5943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552700" y="1999615"/>
            <a:ext cx="4038600" cy="243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762001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equation (1) and (2) we observe that in a pure capacitive circuit,</a:t>
            </a:r>
            <a:r>
              <a:rPr lang="en-US" sz="2400" dirty="0" smtClean="0">
                <a:solidFill>
                  <a:srgbClr val="00B050"/>
                </a:solidFill>
              </a:rPr>
              <a:t> the current leads the voltage by 90⁰.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Hence the voltage and current waveforms and phasors can be drawn as below.</a:t>
            </a:r>
            <a:endParaRPr lang="en-US" sz="2400" dirty="0" smtClean="0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890270" y="4752975"/>
          <a:ext cx="6359525" cy="154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6210300" imgH="1847850" progId="Paint.Picture">
                  <p:embed/>
                </p:oleObj>
              </mc:Choice>
              <mc:Fallback>
                <p:oleObj name="" r:id="rId2" imgW="6210300" imgH="18478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>
                        <a:grayscl/>
                        <a:lum contrast="48000"/>
                      </a:blip>
                      <a:stretch>
                        <a:fillRect/>
                      </a:stretch>
                    </p:blipFill>
                    <p:spPr>
                      <a:xfrm>
                        <a:off x="890270" y="4752975"/>
                        <a:ext cx="6359525" cy="154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l="15690" t="50581" r="30236" b="32439"/>
          <a:stretch>
            <a:fillRect/>
          </a:stretch>
        </p:blipFill>
        <p:spPr>
          <a:xfrm>
            <a:off x="99060" y="0"/>
            <a:ext cx="9044940" cy="20675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14686" t="27832" r="32406" b="29287"/>
          <a:stretch>
            <a:fillRect/>
          </a:stretch>
        </p:blipFill>
        <p:spPr>
          <a:xfrm>
            <a:off x="0" y="2066925"/>
            <a:ext cx="8905240" cy="408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5493</Words>
  <Application>WPS Presentation</Application>
  <PresentationFormat>On-screen Show (4:3)</PresentationFormat>
  <Paragraphs>202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35</vt:i4>
      </vt:variant>
    </vt:vector>
  </HeadingPairs>
  <TitlesOfParts>
    <vt:vector size="59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Gungsuh</vt:lpstr>
      <vt:lpstr>Office Theme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AC circuit with a pure Inductor: </vt:lpstr>
      <vt:lpstr> From equation (1) and (2) we observe that in a pure inductive circuit, the current lags behind the voltage by 90⁰.  Hence the voltage and current waveforms and phasors can be drawn as below. </vt:lpstr>
      <vt:lpstr>PowerPoint 演示文稿</vt:lpstr>
      <vt:lpstr>AC circuit with a pure Capacitor:</vt:lpstr>
      <vt:lpstr>PowerPoint 演示文稿</vt:lpstr>
      <vt:lpstr>PowerPoint 演示文稿</vt:lpstr>
      <vt:lpstr>R-L circuit:</vt:lpstr>
      <vt:lpstr>PowerPoint 演示文稿</vt:lpstr>
      <vt:lpstr>Impedance triangle :</vt:lpstr>
      <vt:lpstr>PowerPoint 演示文稿</vt:lpstr>
      <vt:lpstr>Power: </vt:lpstr>
      <vt:lpstr>PowerPoint 演示文稿</vt:lpstr>
      <vt:lpstr>PowerPoint 演示文稿</vt:lpstr>
      <vt:lpstr>PowerPoint 演示文稿</vt:lpstr>
      <vt:lpstr>R-C circuit:</vt:lpstr>
      <vt:lpstr>PowerPoint 演示文稿</vt:lpstr>
      <vt:lpstr>PowerPoint 演示文稿</vt:lpstr>
      <vt:lpstr>PowerPoint 演示文稿</vt:lpstr>
      <vt:lpstr>R-L-C Series circuit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</vt:lpstr>
    </vt:vector>
  </TitlesOfParts>
  <Company>sreenidhi org.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PHASE AC CIRCUITS</dc:title>
  <dc:creator>snist</dc:creator>
  <cp:lastModifiedBy>USER</cp:lastModifiedBy>
  <cp:revision>69</cp:revision>
  <dcterms:created xsi:type="dcterms:W3CDTF">2014-04-03T04:30:00Z</dcterms:created>
  <dcterms:modified xsi:type="dcterms:W3CDTF">2020-09-30T05:26:57Z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