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64" r:id="rId2"/>
    <p:sldId id="419" r:id="rId3"/>
    <p:sldId id="513" r:id="rId4"/>
    <p:sldId id="420" r:id="rId5"/>
    <p:sldId id="417" r:id="rId6"/>
    <p:sldId id="396" r:id="rId7"/>
    <p:sldId id="423" r:id="rId8"/>
    <p:sldId id="433" r:id="rId9"/>
    <p:sldId id="436" r:id="rId10"/>
    <p:sldId id="437" r:id="rId11"/>
    <p:sldId id="439" r:id="rId12"/>
    <p:sldId id="440" r:id="rId13"/>
    <p:sldId id="441" r:id="rId14"/>
    <p:sldId id="442" r:id="rId15"/>
    <p:sldId id="443" r:id="rId16"/>
    <p:sldId id="444" r:id="rId17"/>
    <p:sldId id="445" r:id="rId18"/>
    <p:sldId id="446" r:id="rId19"/>
    <p:sldId id="447" r:id="rId20"/>
    <p:sldId id="462" r:id="rId21"/>
    <p:sldId id="463" r:id="rId22"/>
    <p:sldId id="464" r:id="rId23"/>
    <p:sldId id="465" r:id="rId24"/>
    <p:sldId id="466" r:id="rId25"/>
    <p:sldId id="467" r:id="rId26"/>
    <p:sldId id="473" r:id="rId27"/>
    <p:sldId id="475" r:id="rId28"/>
    <p:sldId id="477" r:id="rId29"/>
    <p:sldId id="518" r:id="rId30"/>
    <p:sldId id="519" r:id="rId31"/>
    <p:sldId id="520" r:id="rId32"/>
    <p:sldId id="521" r:id="rId33"/>
    <p:sldId id="517" r:id="rId34"/>
    <p:sldId id="516" r:id="rId35"/>
    <p:sldId id="522" r:id="rId36"/>
    <p:sldId id="525" r:id="rId37"/>
    <p:sldId id="523" r:id="rId38"/>
    <p:sldId id="526" r:id="rId39"/>
    <p:sldId id="524" r:id="rId40"/>
    <p:sldId id="528" r:id="rId41"/>
    <p:sldId id="491" r:id="rId42"/>
    <p:sldId id="492" r:id="rId43"/>
    <p:sldId id="493" r:id="rId44"/>
    <p:sldId id="496" r:id="rId45"/>
    <p:sldId id="529" r:id="rId46"/>
    <p:sldId id="530" r:id="rId47"/>
    <p:sldId id="531" r:id="rId48"/>
    <p:sldId id="532" r:id="rId49"/>
    <p:sldId id="533" r:id="rId50"/>
    <p:sldId id="534" r:id="rId51"/>
    <p:sldId id="535" r:id="rId52"/>
    <p:sldId id="536" r:id="rId53"/>
    <p:sldId id="537" r:id="rId54"/>
    <p:sldId id="514" r:id="rId55"/>
  </p:sldIdLst>
  <p:sldSz cx="11887200" cy="6858000"/>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552" y="-72"/>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r>
              <a:rPr lang="en-US"/>
              <a:t>Dr.R.Umamaheshwar Rao</a:t>
            </a: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9651AEF-2AF9-41D3-9403-42E53CD179D3}" type="datetimeFigureOut">
              <a:rPr lang="en-US"/>
              <a:pPr>
                <a:defRPr/>
              </a:pPr>
              <a:t>9/7/2020</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AC5BBAF-0CC8-4A74-B7E3-B2C49956E460}" type="slidenum">
              <a:rPr lang="en-US"/>
              <a:pPr>
                <a:defRPr/>
              </a:pPr>
              <a:t>‹#›</a:t>
            </a:fld>
            <a:endParaRPr lang="en-US"/>
          </a:p>
        </p:txBody>
      </p:sp>
    </p:spTree>
    <p:extLst>
      <p:ext uri="{BB962C8B-B14F-4D97-AF65-F5344CB8AC3E}">
        <p14:creationId xmlns:p14="http://schemas.microsoft.com/office/powerpoint/2010/main" val="130468707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r>
              <a:rPr lang="en-US"/>
              <a:t>Dr.R.Umamaheshwar Rao</a:t>
            </a: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EDDC60E-EF13-4FEC-9009-393EBC82555F}" type="datetimeFigureOut">
              <a:rPr lang="en-US"/>
              <a:pPr>
                <a:defRPr/>
              </a:pPr>
              <a:t>9/7/2020</a:t>
            </a:fld>
            <a:endParaRPr lang="en-US"/>
          </a:p>
        </p:txBody>
      </p:sp>
      <p:sp>
        <p:nvSpPr>
          <p:cNvPr id="4" name="Slide Image Placeholder 3"/>
          <p:cNvSpPr>
            <a:spLocks noGrp="1" noRot="1" noChangeAspect="1"/>
          </p:cNvSpPr>
          <p:nvPr>
            <p:ph type="sldImg" idx="2"/>
          </p:nvPr>
        </p:nvSpPr>
        <p:spPr>
          <a:xfrm>
            <a:off x="2343150" y="514350"/>
            <a:ext cx="44577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14647CE-AA3E-4DAC-8327-AC0726AD68EA}" type="slidenum">
              <a:rPr lang="en-US"/>
              <a:pPr>
                <a:defRPr/>
              </a:pPr>
              <a:t>‹#›</a:t>
            </a:fld>
            <a:endParaRPr lang="en-US"/>
          </a:p>
        </p:txBody>
      </p:sp>
    </p:spTree>
    <p:extLst>
      <p:ext uri="{BB962C8B-B14F-4D97-AF65-F5344CB8AC3E}">
        <p14:creationId xmlns:p14="http://schemas.microsoft.com/office/powerpoint/2010/main" val="310020651"/>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08D886-317E-4498-ACCD-233D4D36CFF8}" type="slidenum">
              <a:rPr lang="en-US"/>
              <a:pPr fontAlgn="base">
                <a:spcBef>
                  <a:spcPct val="0"/>
                </a:spcBef>
                <a:spcAft>
                  <a:spcPct val="0"/>
                </a:spcAft>
              </a:pPr>
              <a:t>1</a:t>
            </a:fld>
            <a:endParaRPr lang="en-US"/>
          </a:p>
        </p:txBody>
      </p:sp>
      <p:sp>
        <p:nvSpPr>
          <p:cNvPr id="102405"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t>Dr.R.Umamaheshwar Rao</a:t>
            </a:r>
          </a:p>
        </p:txBody>
      </p:sp>
      <p:sp>
        <p:nvSpPr>
          <p:cNvPr id="102406" name="Date Placeholder 5"/>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24B5B567-1743-4A8E-A86B-B1A5149B1BD1}" type="datetime1">
              <a:rPr lang="en-US"/>
              <a:pPr fontAlgn="base">
                <a:spcBef>
                  <a:spcPct val="0"/>
                </a:spcBef>
                <a:spcAft>
                  <a:spcPct val="0"/>
                </a:spcAft>
              </a:pPr>
              <a:t>9/7/2020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Dr.R.Umamaheshwar Rao</a:t>
            </a:r>
            <a:endParaRPr lang="en-US"/>
          </a:p>
        </p:txBody>
      </p:sp>
      <p:sp>
        <p:nvSpPr>
          <p:cNvPr id="5" name="Date Placeholder 4"/>
          <p:cNvSpPr>
            <a:spLocks noGrp="1"/>
          </p:cNvSpPr>
          <p:nvPr>
            <p:ph type="dt" idx="11"/>
          </p:nvPr>
        </p:nvSpPr>
        <p:spPr/>
        <p:txBody>
          <a:bodyPr/>
          <a:lstStyle/>
          <a:p>
            <a:pPr>
              <a:defRPr/>
            </a:pPr>
            <a:fld id="{1EDDC60E-EF13-4FEC-9009-393EBC82555F}" type="datetimeFigureOut">
              <a:rPr lang="en-US" smtClean="0"/>
              <a:pPr>
                <a:defRPr/>
              </a:pPr>
              <a:t>9/7/2020</a:t>
            </a:fld>
            <a:endParaRPr lang="en-US"/>
          </a:p>
        </p:txBody>
      </p:sp>
      <p:sp>
        <p:nvSpPr>
          <p:cNvPr id="6" name="Slide Number Placeholder 5"/>
          <p:cNvSpPr>
            <a:spLocks noGrp="1"/>
          </p:cNvSpPr>
          <p:nvPr>
            <p:ph type="sldNum" sz="quarter" idx="12"/>
          </p:nvPr>
        </p:nvSpPr>
        <p:spPr/>
        <p:txBody>
          <a:bodyPr/>
          <a:lstStyle/>
          <a:p>
            <a:pPr>
              <a:defRPr/>
            </a:pPr>
            <a:fld id="{614647CE-AA3E-4DAC-8327-AC0726AD68E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96875" y="328613"/>
            <a:ext cx="1109027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ounded Rectangle 5"/>
          <p:cNvSpPr/>
          <p:nvPr/>
        </p:nvSpPr>
        <p:spPr>
          <a:xfrm>
            <a:off x="544176" y="434162"/>
            <a:ext cx="10798852"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ctrTitle"/>
          </p:nvPr>
        </p:nvSpPr>
        <p:spPr>
          <a:xfrm>
            <a:off x="939089" y="1820206"/>
            <a:ext cx="1010412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939089" y="3685032"/>
            <a:ext cx="1010412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lstStyle>
          <a:p>
            <a:pPr>
              <a:defRPr/>
            </a:pPr>
            <a:r>
              <a:rPr lang="en-US"/>
              <a:t>1 April 2017</a:t>
            </a:r>
          </a:p>
        </p:txBody>
      </p:sp>
      <p:sp>
        <p:nvSpPr>
          <p:cNvPr id="8" name="Footer Placeholder 7"/>
          <p:cNvSpPr>
            <a:spLocks noGrp="1"/>
          </p:cNvSpPr>
          <p:nvPr>
            <p:ph type="ftr" sz="quarter" idx="11"/>
          </p:nvPr>
        </p:nvSpPr>
        <p:spPr/>
        <p:txBody>
          <a:bodyPr/>
          <a:lstStyle>
            <a:lvl1pPr>
              <a:defRPr/>
            </a:lvl1pPr>
          </a:lstStyle>
          <a:p>
            <a:pPr>
              <a:defRPr/>
            </a:pPr>
            <a:r>
              <a:rPr lang="en-US"/>
              <a:t>Dr.R.Umamaheshwar Rao</a:t>
            </a:r>
          </a:p>
        </p:txBody>
      </p:sp>
      <p:sp>
        <p:nvSpPr>
          <p:cNvPr id="9" name="Slide Number Placeholder 10"/>
          <p:cNvSpPr>
            <a:spLocks noGrp="1"/>
          </p:cNvSpPr>
          <p:nvPr>
            <p:ph type="sldNum" sz="quarter" idx="12"/>
          </p:nvPr>
        </p:nvSpPr>
        <p:spPr/>
        <p:txBody>
          <a:bodyPr/>
          <a:lstStyle>
            <a:lvl1pPr>
              <a:defRPr/>
            </a:lvl1pPr>
          </a:lstStyle>
          <a:p>
            <a:pPr>
              <a:defRPr/>
            </a:pPr>
            <a:fld id="{5A163D18-584B-4FE3-87BD-AF4FCE3834E0}"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3796" y="530352"/>
            <a:ext cx="10639044" cy="41879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r>
              <a:rPr lang="en-US"/>
              <a:t>1 April 2017</a:t>
            </a:r>
          </a:p>
        </p:txBody>
      </p:sp>
      <p:sp>
        <p:nvSpPr>
          <p:cNvPr id="5" name="Footer Placeholder 17"/>
          <p:cNvSpPr>
            <a:spLocks noGrp="1"/>
          </p:cNvSpPr>
          <p:nvPr>
            <p:ph type="ftr" sz="quarter" idx="11"/>
          </p:nvPr>
        </p:nvSpPr>
        <p:spPr/>
        <p:txBody>
          <a:bodyPr/>
          <a:lstStyle>
            <a:lvl1pPr>
              <a:defRPr/>
            </a:lvl1pPr>
          </a:lstStyle>
          <a:p>
            <a:pPr>
              <a:defRPr/>
            </a:pPr>
            <a:r>
              <a:rPr lang="en-US"/>
              <a:t>Dr.R.Umamaheshwar Rao</a:t>
            </a:r>
          </a:p>
        </p:txBody>
      </p:sp>
      <p:sp>
        <p:nvSpPr>
          <p:cNvPr id="6" name="Slide Number Placeholder 4"/>
          <p:cNvSpPr>
            <a:spLocks noGrp="1"/>
          </p:cNvSpPr>
          <p:nvPr>
            <p:ph type="sldNum" sz="quarter" idx="12"/>
          </p:nvPr>
        </p:nvSpPr>
        <p:spPr/>
        <p:txBody>
          <a:bodyPr/>
          <a:lstStyle>
            <a:lvl1pPr>
              <a:defRPr/>
            </a:lvl1pPr>
          </a:lstStyle>
          <a:p>
            <a:pPr>
              <a:defRPr/>
            </a:pPr>
            <a:fld id="{38752E24-790C-4041-B21B-0389ED10086B}"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533406"/>
            <a:ext cx="2575560" cy="5257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420" y="533404"/>
            <a:ext cx="7726680" cy="5257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r>
              <a:rPr lang="en-US"/>
              <a:t>1 April 2017</a:t>
            </a:r>
          </a:p>
        </p:txBody>
      </p:sp>
      <p:sp>
        <p:nvSpPr>
          <p:cNvPr id="5" name="Footer Placeholder 17"/>
          <p:cNvSpPr>
            <a:spLocks noGrp="1"/>
          </p:cNvSpPr>
          <p:nvPr>
            <p:ph type="ftr" sz="quarter" idx="11"/>
          </p:nvPr>
        </p:nvSpPr>
        <p:spPr/>
        <p:txBody>
          <a:bodyPr/>
          <a:lstStyle>
            <a:lvl1pPr>
              <a:defRPr/>
            </a:lvl1pPr>
          </a:lstStyle>
          <a:p>
            <a:pPr>
              <a:defRPr/>
            </a:pPr>
            <a:r>
              <a:rPr lang="en-US"/>
              <a:t>Dr.R.Umamaheshwar Rao</a:t>
            </a:r>
          </a:p>
        </p:txBody>
      </p:sp>
      <p:sp>
        <p:nvSpPr>
          <p:cNvPr id="6" name="Slide Number Placeholder 4"/>
          <p:cNvSpPr>
            <a:spLocks noGrp="1"/>
          </p:cNvSpPr>
          <p:nvPr>
            <p:ph type="sldNum" sz="quarter" idx="12"/>
          </p:nvPr>
        </p:nvSpPr>
        <p:spPr/>
        <p:txBody>
          <a:bodyPr/>
          <a:lstStyle>
            <a:lvl1pPr>
              <a:defRPr/>
            </a:lvl1pPr>
          </a:lstStyle>
          <a:p>
            <a:pPr>
              <a:defRPr/>
            </a:pPr>
            <a:fld id="{4C68744C-03F8-49ED-8F8E-C55018B5A742}" type="slidenum">
              <a:rPr lang="en-US"/>
              <a:pPr>
                <a:defRPr/>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lstStyle/>
          <a:p>
            <a:r>
              <a:rPr lang="en-US" smtClean="0"/>
              <a:t>Click to edit Master title style</a:t>
            </a:r>
            <a:endParaRPr lang="en-US"/>
          </a:p>
        </p:txBody>
      </p:sp>
      <p:sp>
        <p:nvSpPr>
          <p:cNvPr id="3" name="Content Placeholder 2"/>
          <p:cNvSpPr>
            <a:spLocks noGrp="1"/>
          </p:cNvSpPr>
          <p:nvPr>
            <p:ph idx="1"/>
          </p:nvPr>
        </p:nvSpPr>
        <p:spPr>
          <a:xfrm>
            <a:off x="653796" y="530352"/>
            <a:ext cx="1063904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r>
              <a:rPr lang="en-US"/>
              <a:t>1 April 2017</a:t>
            </a:r>
          </a:p>
        </p:txBody>
      </p:sp>
      <p:sp>
        <p:nvSpPr>
          <p:cNvPr id="5" name="Footer Placeholder 17"/>
          <p:cNvSpPr>
            <a:spLocks noGrp="1"/>
          </p:cNvSpPr>
          <p:nvPr>
            <p:ph type="ftr" sz="quarter" idx="11"/>
          </p:nvPr>
        </p:nvSpPr>
        <p:spPr/>
        <p:txBody>
          <a:bodyPr/>
          <a:lstStyle>
            <a:lvl1pPr>
              <a:defRPr/>
            </a:lvl1pPr>
          </a:lstStyle>
          <a:p>
            <a:pPr>
              <a:defRPr/>
            </a:pPr>
            <a:r>
              <a:rPr lang="en-US"/>
              <a:t>Dr.R.Umamaheshwar Rao</a:t>
            </a:r>
          </a:p>
        </p:txBody>
      </p:sp>
      <p:sp>
        <p:nvSpPr>
          <p:cNvPr id="6" name="Slide Number Placeholder 4"/>
          <p:cNvSpPr>
            <a:spLocks noGrp="1"/>
          </p:cNvSpPr>
          <p:nvPr>
            <p:ph type="sldNum" sz="quarter" idx="12"/>
          </p:nvPr>
        </p:nvSpPr>
        <p:spPr/>
        <p:txBody>
          <a:bodyPr/>
          <a:lstStyle>
            <a:lvl1pPr>
              <a:defRPr/>
            </a:lvl1pPr>
          </a:lstStyle>
          <a:p>
            <a:pPr>
              <a:defRPr/>
            </a:pPr>
            <a:fld id="{0F1E2B4F-DD3D-4D6B-8923-E25F83EE8A3D}" type="slidenum">
              <a:rPr lang="en-US"/>
              <a:pPr>
                <a:defRPr/>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96875" y="328613"/>
            <a:ext cx="1109027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ounded Rectangle 4"/>
          <p:cNvSpPr/>
          <p:nvPr/>
        </p:nvSpPr>
        <p:spPr>
          <a:xfrm>
            <a:off x="544176" y="434163"/>
            <a:ext cx="10798852"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8847" y="4928616"/>
            <a:ext cx="10639044"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8847" y="5624484"/>
            <a:ext cx="10639044"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r>
              <a:rPr lang="en-US"/>
              <a:t>1 April 2017</a:t>
            </a:r>
          </a:p>
        </p:txBody>
      </p:sp>
      <p:sp>
        <p:nvSpPr>
          <p:cNvPr id="7" name="Footer Placeholder 4"/>
          <p:cNvSpPr>
            <a:spLocks noGrp="1"/>
          </p:cNvSpPr>
          <p:nvPr>
            <p:ph type="ftr" sz="quarter" idx="11"/>
          </p:nvPr>
        </p:nvSpPr>
        <p:spPr/>
        <p:txBody>
          <a:bodyPr/>
          <a:lstStyle>
            <a:lvl1pPr>
              <a:defRPr/>
            </a:lvl1pPr>
          </a:lstStyle>
          <a:p>
            <a:pPr>
              <a:defRPr/>
            </a:pPr>
            <a:r>
              <a:rPr lang="en-US"/>
              <a:t>Dr.R.Umamaheshwar Rao</a:t>
            </a:r>
          </a:p>
        </p:txBody>
      </p:sp>
      <p:sp>
        <p:nvSpPr>
          <p:cNvPr id="8" name="Slide Number Placeholder 5"/>
          <p:cNvSpPr>
            <a:spLocks noGrp="1"/>
          </p:cNvSpPr>
          <p:nvPr>
            <p:ph type="sldNum" sz="quarter" idx="12"/>
          </p:nvPr>
        </p:nvSpPr>
        <p:spPr/>
        <p:txBody>
          <a:bodyPr/>
          <a:lstStyle>
            <a:lvl1pPr>
              <a:defRPr/>
            </a:lvl1pPr>
          </a:lstStyle>
          <a:p>
            <a:pPr>
              <a:defRPr/>
            </a:pPr>
            <a:fld id="{EE418661-B071-4B6D-B5A3-0CB8D489A263}" type="slidenum">
              <a:rPr lang="en-US"/>
              <a:pPr>
                <a:defRPr/>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8658" y="530352"/>
            <a:ext cx="5111496"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968" y="530352"/>
            <a:ext cx="5111496"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r>
              <a:rPr lang="en-US"/>
              <a:t>1 April 2017</a:t>
            </a:r>
          </a:p>
        </p:txBody>
      </p:sp>
      <p:sp>
        <p:nvSpPr>
          <p:cNvPr id="6" name="Footer Placeholder 17"/>
          <p:cNvSpPr>
            <a:spLocks noGrp="1"/>
          </p:cNvSpPr>
          <p:nvPr>
            <p:ph type="ftr" sz="quarter" idx="11"/>
          </p:nvPr>
        </p:nvSpPr>
        <p:spPr/>
        <p:txBody>
          <a:bodyPr/>
          <a:lstStyle>
            <a:lvl1pPr>
              <a:defRPr/>
            </a:lvl1pPr>
          </a:lstStyle>
          <a:p>
            <a:pPr>
              <a:defRPr/>
            </a:pPr>
            <a:r>
              <a:rPr lang="en-US"/>
              <a:t>Dr.R.Umamaheshwar Rao</a:t>
            </a:r>
          </a:p>
        </p:txBody>
      </p:sp>
      <p:sp>
        <p:nvSpPr>
          <p:cNvPr id="7" name="Slide Number Placeholder 4"/>
          <p:cNvSpPr>
            <a:spLocks noGrp="1"/>
          </p:cNvSpPr>
          <p:nvPr>
            <p:ph type="sldNum" sz="quarter" idx="12"/>
          </p:nvPr>
        </p:nvSpPr>
        <p:spPr/>
        <p:txBody>
          <a:bodyPr/>
          <a:lstStyle>
            <a:lvl1pPr>
              <a:defRPr/>
            </a:lvl1pPr>
          </a:lstStyle>
          <a:p>
            <a:pPr>
              <a:defRPr/>
            </a:pPr>
            <a:fld id="{2CD6F8C8-71D7-4BB9-8D4B-0157C0542668}" type="slidenum">
              <a:rPr lang="en-US"/>
              <a:pPr>
                <a:defRPr/>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3796" y="4983480"/>
            <a:ext cx="10639044"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789391" y="579438"/>
            <a:ext cx="5111496"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047820" y="579438"/>
            <a:ext cx="5111496"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789391" y="1447800"/>
            <a:ext cx="5111496"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047820" y="1447800"/>
            <a:ext cx="5111496"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r>
              <a:rPr lang="en-US"/>
              <a:t>1 April 2017</a:t>
            </a:r>
          </a:p>
        </p:txBody>
      </p:sp>
      <p:sp>
        <p:nvSpPr>
          <p:cNvPr id="8" name="Footer Placeholder 17"/>
          <p:cNvSpPr>
            <a:spLocks noGrp="1"/>
          </p:cNvSpPr>
          <p:nvPr>
            <p:ph type="ftr" sz="quarter" idx="11"/>
          </p:nvPr>
        </p:nvSpPr>
        <p:spPr/>
        <p:txBody>
          <a:bodyPr/>
          <a:lstStyle>
            <a:lvl1pPr>
              <a:defRPr/>
            </a:lvl1pPr>
          </a:lstStyle>
          <a:p>
            <a:pPr>
              <a:defRPr/>
            </a:pPr>
            <a:r>
              <a:rPr lang="en-US"/>
              <a:t>Dr.R.Umamaheshwar Rao</a:t>
            </a:r>
          </a:p>
        </p:txBody>
      </p:sp>
      <p:sp>
        <p:nvSpPr>
          <p:cNvPr id="9" name="Slide Number Placeholder 4"/>
          <p:cNvSpPr>
            <a:spLocks noGrp="1"/>
          </p:cNvSpPr>
          <p:nvPr>
            <p:ph type="sldNum" sz="quarter" idx="12"/>
          </p:nvPr>
        </p:nvSpPr>
        <p:spPr/>
        <p:txBody>
          <a:bodyPr/>
          <a:lstStyle>
            <a:lvl1pPr>
              <a:defRPr/>
            </a:lvl1pPr>
          </a:lstStyle>
          <a:p>
            <a:pPr>
              <a:defRPr/>
            </a:pPr>
            <a:fld id="{05126E15-3D9F-4BA2-B067-414A62582741}" type="slidenum">
              <a:rPr lang="en-US"/>
              <a:pPr>
                <a:defRPr/>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r>
              <a:rPr lang="en-US"/>
              <a:t>1 April 2017</a:t>
            </a:r>
          </a:p>
        </p:txBody>
      </p:sp>
      <p:sp>
        <p:nvSpPr>
          <p:cNvPr id="4" name="Footer Placeholder 17"/>
          <p:cNvSpPr>
            <a:spLocks noGrp="1"/>
          </p:cNvSpPr>
          <p:nvPr>
            <p:ph type="ftr" sz="quarter" idx="11"/>
          </p:nvPr>
        </p:nvSpPr>
        <p:spPr/>
        <p:txBody>
          <a:bodyPr/>
          <a:lstStyle>
            <a:lvl1pPr>
              <a:defRPr/>
            </a:lvl1pPr>
          </a:lstStyle>
          <a:p>
            <a:pPr>
              <a:defRPr/>
            </a:pPr>
            <a:r>
              <a:rPr lang="en-US"/>
              <a:t>Dr.R.Umamaheshwar Rao</a:t>
            </a:r>
          </a:p>
        </p:txBody>
      </p:sp>
      <p:sp>
        <p:nvSpPr>
          <p:cNvPr id="5" name="Slide Number Placeholder 4"/>
          <p:cNvSpPr>
            <a:spLocks noGrp="1"/>
          </p:cNvSpPr>
          <p:nvPr>
            <p:ph type="sldNum" sz="quarter" idx="12"/>
          </p:nvPr>
        </p:nvSpPr>
        <p:spPr/>
        <p:txBody>
          <a:bodyPr/>
          <a:lstStyle>
            <a:lvl1pPr>
              <a:defRPr/>
            </a:lvl1pPr>
          </a:lstStyle>
          <a:p>
            <a:pPr>
              <a:defRPr/>
            </a:pPr>
            <a:fld id="{7DF54231-697E-4325-8F62-1AA69887BE0F}" type="slidenum">
              <a:rPr lang="en-US"/>
              <a:pPr>
                <a:defRPr/>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96875" y="328613"/>
            <a:ext cx="1109027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r>
              <a:rPr lang="en-US"/>
              <a:t>1 April 2017</a:t>
            </a:r>
          </a:p>
        </p:txBody>
      </p:sp>
      <p:sp>
        <p:nvSpPr>
          <p:cNvPr id="4" name="Footer Placeholder 2"/>
          <p:cNvSpPr>
            <a:spLocks noGrp="1"/>
          </p:cNvSpPr>
          <p:nvPr>
            <p:ph type="ftr" sz="quarter" idx="11"/>
          </p:nvPr>
        </p:nvSpPr>
        <p:spPr/>
        <p:txBody>
          <a:bodyPr/>
          <a:lstStyle>
            <a:lvl1pPr>
              <a:defRPr/>
            </a:lvl1pPr>
          </a:lstStyle>
          <a:p>
            <a:pPr>
              <a:defRPr/>
            </a:pPr>
            <a:r>
              <a:rPr lang="en-US"/>
              <a:t>Dr.R.Umamaheshwar Rao</a:t>
            </a:r>
          </a:p>
        </p:txBody>
      </p:sp>
      <p:sp>
        <p:nvSpPr>
          <p:cNvPr id="5" name="Slide Number Placeholder 3"/>
          <p:cNvSpPr>
            <a:spLocks noGrp="1"/>
          </p:cNvSpPr>
          <p:nvPr>
            <p:ph type="sldNum" sz="quarter" idx="12"/>
          </p:nvPr>
        </p:nvSpPr>
        <p:spPr/>
        <p:txBody>
          <a:bodyPr/>
          <a:lstStyle>
            <a:lvl1pPr>
              <a:defRPr/>
            </a:lvl1pPr>
          </a:lstStyle>
          <a:p>
            <a:pPr>
              <a:defRPr/>
            </a:pPr>
            <a:fld id="{D0B9B92B-FDD5-4127-938F-6C387CB2E6B8}" type="slidenum">
              <a:rPr lang="en-US"/>
              <a:pPr>
                <a:defRPr/>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419" y="533400"/>
            <a:ext cx="386334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7200501" y="1447802"/>
            <a:ext cx="386334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989786" y="930144"/>
            <a:ext cx="6014006"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r>
              <a:rPr lang="en-US"/>
              <a:t>1 April 2017</a:t>
            </a:r>
          </a:p>
        </p:txBody>
      </p:sp>
      <p:sp>
        <p:nvSpPr>
          <p:cNvPr id="6" name="Footer Placeholder 17"/>
          <p:cNvSpPr>
            <a:spLocks noGrp="1"/>
          </p:cNvSpPr>
          <p:nvPr>
            <p:ph type="ftr" sz="quarter" idx="11"/>
          </p:nvPr>
        </p:nvSpPr>
        <p:spPr/>
        <p:txBody>
          <a:bodyPr/>
          <a:lstStyle>
            <a:lvl1pPr>
              <a:defRPr/>
            </a:lvl1pPr>
          </a:lstStyle>
          <a:p>
            <a:pPr>
              <a:defRPr/>
            </a:pPr>
            <a:r>
              <a:rPr lang="en-US"/>
              <a:t>Dr.R.Umamaheshwar Rao</a:t>
            </a:r>
          </a:p>
        </p:txBody>
      </p:sp>
      <p:sp>
        <p:nvSpPr>
          <p:cNvPr id="7" name="Slide Number Placeholder 4"/>
          <p:cNvSpPr>
            <a:spLocks noGrp="1"/>
          </p:cNvSpPr>
          <p:nvPr>
            <p:ph type="sldNum" sz="quarter" idx="12"/>
          </p:nvPr>
        </p:nvSpPr>
        <p:spPr/>
        <p:txBody>
          <a:bodyPr/>
          <a:lstStyle>
            <a:lvl1pPr>
              <a:defRPr/>
            </a:lvl1pPr>
          </a:lstStyle>
          <a:p>
            <a:pPr>
              <a:defRPr/>
            </a:pPr>
            <a:fld id="{1EDBD85F-5CB3-467B-952B-883C62590E01}" type="slidenum">
              <a:rPr lang="en-US"/>
              <a:pPr>
                <a:defRPr/>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96875" y="328613"/>
            <a:ext cx="1109027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ound Single Corner Rectangle 5"/>
          <p:cNvSpPr/>
          <p:nvPr/>
        </p:nvSpPr>
        <p:spPr>
          <a:xfrm>
            <a:off x="8321675" y="433388"/>
            <a:ext cx="302101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94360" y="5012056"/>
            <a:ext cx="1069848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8401526" y="533400"/>
            <a:ext cx="2912364"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547924" y="435768"/>
            <a:ext cx="7702906"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lstStyle>
          <a:p>
            <a:pPr>
              <a:defRPr/>
            </a:pPr>
            <a:r>
              <a:rPr lang="en-US"/>
              <a:t>1 April 2017</a:t>
            </a:r>
          </a:p>
        </p:txBody>
      </p:sp>
      <p:sp>
        <p:nvSpPr>
          <p:cNvPr id="8" name="Footer Placeholder 5"/>
          <p:cNvSpPr>
            <a:spLocks noGrp="1"/>
          </p:cNvSpPr>
          <p:nvPr>
            <p:ph type="ftr" sz="quarter" idx="11"/>
          </p:nvPr>
        </p:nvSpPr>
        <p:spPr/>
        <p:txBody>
          <a:bodyPr/>
          <a:lstStyle>
            <a:lvl1pPr>
              <a:defRPr/>
            </a:lvl1pPr>
          </a:lstStyle>
          <a:p>
            <a:pPr>
              <a:defRPr/>
            </a:pPr>
            <a:r>
              <a:rPr lang="en-US"/>
              <a:t>Dr.R.Umamaheshwar Rao</a:t>
            </a:r>
          </a:p>
        </p:txBody>
      </p:sp>
      <p:sp>
        <p:nvSpPr>
          <p:cNvPr id="9" name="Slide Number Placeholder 6"/>
          <p:cNvSpPr>
            <a:spLocks noGrp="1"/>
          </p:cNvSpPr>
          <p:nvPr>
            <p:ph type="sldNum" sz="quarter" idx="12"/>
          </p:nvPr>
        </p:nvSpPr>
        <p:spPr/>
        <p:txBody>
          <a:bodyPr/>
          <a:lstStyle>
            <a:lvl1pPr>
              <a:defRPr/>
            </a:lvl1pPr>
          </a:lstStyle>
          <a:p>
            <a:pPr>
              <a:defRPr/>
            </a:pPr>
            <a:fld id="{5128CF88-3A50-4054-ABE9-7968B3D02828}"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96875" y="328613"/>
            <a:ext cx="1109027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544176" y="434162"/>
            <a:ext cx="10798852"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itle Placeholder 12"/>
          <p:cNvSpPr>
            <a:spLocks noGrp="1"/>
          </p:cNvSpPr>
          <p:nvPr>
            <p:ph type="title"/>
          </p:nvPr>
        </p:nvSpPr>
        <p:spPr>
          <a:xfrm>
            <a:off x="654050" y="4986338"/>
            <a:ext cx="10639425" cy="1050925"/>
          </a:xfrm>
          <a:prstGeom prst="rect">
            <a:avLst/>
          </a:prstGeom>
        </p:spPr>
        <p:txBody>
          <a:bodyPr vert="horz" anchor="b">
            <a:normAutofit/>
          </a:bodyPr>
          <a:lstStyle/>
          <a:p>
            <a:r>
              <a:rPr lang="en-US" smtClean="0"/>
              <a:t>Click to edit Master title style</a:t>
            </a:r>
            <a:endParaRPr lang="en-US"/>
          </a:p>
        </p:txBody>
      </p:sp>
      <p:sp>
        <p:nvSpPr>
          <p:cNvPr id="2055" name="Text Placeholder 3"/>
          <p:cNvSpPr>
            <a:spLocks noGrp="1"/>
          </p:cNvSpPr>
          <p:nvPr>
            <p:ph type="body" idx="1"/>
          </p:nvPr>
        </p:nvSpPr>
        <p:spPr bwMode="auto">
          <a:xfrm>
            <a:off x="654050" y="530225"/>
            <a:ext cx="10639425"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4908550" y="6111875"/>
            <a:ext cx="29718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cs typeface="+mn-cs"/>
              </a:defRPr>
            </a:lvl1pPr>
            <a:extLst/>
          </a:lstStyle>
          <a:p>
            <a:pPr>
              <a:defRPr/>
            </a:pPr>
            <a:r>
              <a:rPr lang="en-US"/>
              <a:t>1 April 2017</a:t>
            </a:r>
          </a:p>
        </p:txBody>
      </p:sp>
      <p:sp>
        <p:nvSpPr>
          <p:cNvPr id="18" name="Footer Placeholder 17"/>
          <p:cNvSpPr>
            <a:spLocks noGrp="1"/>
          </p:cNvSpPr>
          <p:nvPr>
            <p:ph type="ftr" sz="quarter" idx="3"/>
          </p:nvPr>
        </p:nvSpPr>
        <p:spPr>
          <a:xfrm>
            <a:off x="7880350" y="6111875"/>
            <a:ext cx="2971800"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bg2">
                    <a:shade val="50000"/>
                  </a:schemeClr>
                </a:solidFill>
                <a:latin typeface="+mn-lt"/>
                <a:cs typeface="+mn-cs"/>
              </a:defRPr>
            </a:lvl1pPr>
            <a:extLst/>
          </a:lstStyle>
          <a:p>
            <a:pPr>
              <a:defRPr/>
            </a:pPr>
            <a:r>
              <a:rPr lang="en-US"/>
              <a:t>Dr.R.Umamaheshwar Rao</a:t>
            </a:r>
          </a:p>
        </p:txBody>
      </p:sp>
      <p:sp>
        <p:nvSpPr>
          <p:cNvPr id="5" name="Slide Number Placeholder 4"/>
          <p:cNvSpPr>
            <a:spLocks noGrp="1"/>
          </p:cNvSpPr>
          <p:nvPr>
            <p:ph type="sldNum" sz="quarter" idx="4"/>
          </p:nvPr>
        </p:nvSpPr>
        <p:spPr>
          <a:xfrm>
            <a:off x="10852150" y="6111875"/>
            <a:ext cx="595313"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cs typeface="+mn-cs"/>
              </a:defRPr>
            </a:lvl1pPr>
            <a:extLst/>
          </a:lstStyle>
          <a:p>
            <a:pPr>
              <a:defRPr/>
            </a:pPr>
            <a:fld id="{6D25037D-EFFA-4A04-85D9-9871CC9595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5" r:id="rId7"/>
    <p:sldLayoutId id="2147483680" r:id="rId8"/>
    <p:sldLayoutId id="2147483686" r:id="rId9"/>
    <p:sldLayoutId id="2147483681" r:id="rId10"/>
    <p:sldLayoutId id="2147483682" r:id="rId11"/>
  </p:sldLayoutIdLst>
  <p:transition spd="med">
    <p:fade/>
  </p:transition>
  <p:hf hdr="0" ftr="0" dt="0"/>
  <p:txStyles>
    <p:titleStyle>
      <a:lvl1pPr algn="l" rtl="0" fontAlgn="base">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fontAlgn="base">
        <a:spcBef>
          <a:spcPct val="0"/>
        </a:spcBef>
        <a:spcAft>
          <a:spcPct val="0"/>
        </a:spcAft>
        <a:defRPr sz="3600" b="1">
          <a:solidFill>
            <a:srgbClr val="FF8D3E"/>
          </a:solidFill>
          <a:latin typeface="Verdana" pitchFamily="34" charset="0"/>
        </a:defRPr>
      </a:lvl2pPr>
      <a:lvl3pPr algn="l" rtl="0" fontAlgn="base">
        <a:spcBef>
          <a:spcPct val="0"/>
        </a:spcBef>
        <a:spcAft>
          <a:spcPct val="0"/>
        </a:spcAft>
        <a:defRPr sz="3600" b="1">
          <a:solidFill>
            <a:srgbClr val="FF8D3E"/>
          </a:solidFill>
          <a:latin typeface="Verdana" pitchFamily="34" charset="0"/>
        </a:defRPr>
      </a:lvl3pPr>
      <a:lvl4pPr algn="l" rtl="0" fontAlgn="base">
        <a:spcBef>
          <a:spcPct val="0"/>
        </a:spcBef>
        <a:spcAft>
          <a:spcPct val="0"/>
        </a:spcAft>
        <a:defRPr sz="3600" b="1">
          <a:solidFill>
            <a:srgbClr val="FF8D3E"/>
          </a:solidFill>
          <a:latin typeface="Verdana" pitchFamily="34" charset="0"/>
        </a:defRPr>
      </a:lvl4pPr>
      <a:lvl5pPr algn="l" rtl="0" fontAlgn="base">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fontAlgn="base">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fontAlgn="base">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fontAlgn="base">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fontAlgn="base">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fontAlgn="base">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Mechanical_engineer" TargetMode="External"/><Relationship Id="rId2" Type="http://schemas.openxmlformats.org/officeDocument/2006/relationships/hyperlink" Target="https://en.wikipedia.org/wiki/United_States" TargetMode="External"/><Relationship Id="rId1" Type="http://schemas.openxmlformats.org/officeDocument/2006/relationships/slideLayout" Target="../slideLayouts/slideLayout7.xml"/><Relationship Id="rId5" Type="http://schemas.openxmlformats.org/officeDocument/2006/relationships/hyperlink" Target="https://en.wikipedia.org/wiki/Management_consulting" TargetMode="External"/><Relationship Id="rId4" Type="http://schemas.openxmlformats.org/officeDocument/2006/relationships/hyperlink" Target="https://en.wikipedia.org/wiki/Industrial_efficiency"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43400" y="457200"/>
            <a:ext cx="6950075" cy="120015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fontAlgn="auto">
              <a:spcBef>
                <a:spcPts val="0"/>
              </a:spcBef>
              <a:spcAft>
                <a:spcPts val="0"/>
              </a:spcAft>
              <a:defRPr/>
            </a:pPr>
            <a:r>
              <a:rPr lang="en-US" sz="3600" b="1" dirty="0">
                <a:latin typeface="Algerian" pitchFamily="82" charset="0"/>
                <a:cs typeface="+mn-cs"/>
              </a:rPr>
              <a:t>MANAGEMENT SCIENCE AND FINANCIAL  ACCOUNTING</a:t>
            </a:r>
            <a:endParaRPr lang="en-US" sz="3600" dirty="0">
              <a:latin typeface="Algerian" pitchFamily="82" charset="0"/>
              <a:cs typeface="+mn-cs"/>
            </a:endParaRPr>
          </a:p>
        </p:txBody>
      </p:sp>
      <p:sp>
        <p:nvSpPr>
          <p:cNvPr id="7172" name="TextBox 5"/>
          <p:cNvSpPr txBox="1">
            <a:spLocks noChangeArrowheads="1"/>
          </p:cNvSpPr>
          <p:nvPr/>
        </p:nvSpPr>
        <p:spPr bwMode="auto">
          <a:xfrm>
            <a:off x="4343400" y="2362200"/>
            <a:ext cx="3070225" cy="646331"/>
          </a:xfrm>
          <a:prstGeom prst="rect">
            <a:avLst/>
          </a:prstGeom>
          <a:noFill/>
          <a:ln w="9525">
            <a:noFill/>
            <a:miter lim="800000"/>
            <a:headEnd/>
            <a:tailEnd/>
          </a:ln>
        </p:spPr>
        <p:txBody>
          <a:bodyPr>
            <a:spAutoFit/>
          </a:bodyPr>
          <a:lstStyle/>
          <a:p>
            <a:pPr algn="ctr"/>
            <a:r>
              <a:rPr lang="en-US" sz="3600" b="1" dirty="0" smtClean="0">
                <a:solidFill>
                  <a:srgbClr val="C00000"/>
                </a:solidFill>
                <a:latin typeface="Bookman Old Style" pitchFamily="18" charset="0"/>
              </a:rPr>
              <a:t>UNIT- I</a:t>
            </a:r>
            <a:endParaRPr lang="en-US" sz="3600" b="1" dirty="0">
              <a:solidFill>
                <a:srgbClr val="C00000"/>
              </a:solidFill>
              <a:latin typeface="Bookman Old Style" pitchFamily="18" charset="0"/>
            </a:endParaRPr>
          </a:p>
        </p:txBody>
      </p:sp>
      <p:pic>
        <p:nvPicPr>
          <p:cNvPr id="7173" name="Picture 7" descr="snist autonomous logo"/>
          <p:cNvPicPr>
            <a:picLocks noChangeAspect="1" noChangeArrowheads="1"/>
          </p:cNvPicPr>
          <p:nvPr/>
        </p:nvPicPr>
        <p:blipFill>
          <a:blip r:embed="rId3"/>
          <a:srcRect/>
          <a:stretch>
            <a:fillRect/>
          </a:stretch>
        </p:blipFill>
        <p:spPr bwMode="auto">
          <a:xfrm>
            <a:off x="593725" y="457200"/>
            <a:ext cx="3765550" cy="1295400"/>
          </a:xfrm>
          <a:prstGeom prst="rect">
            <a:avLst/>
          </a:prstGeom>
          <a:noFill/>
          <a:ln w="9525">
            <a:noFill/>
            <a:miter lim="800000"/>
            <a:headEnd/>
            <a:tailEnd/>
          </a:ln>
        </p:spPr>
      </p:pic>
      <p:sp>
        <p:nvSpPr>
          <p:cNvPr id="14" name="Rectangle 13"/>
          <p:cNvSpPr/>
          <p:nvPr/>
        </p:nvSpPr>
        <p:spPr>
          <a:xfrm>
            <a:off x="533400" y="3733800"/>
            <a:ext cx="10896600" cy="646331"/>
          </a:xfrm>
          <a:prstGeom prst="rect">
            <a:avLst/>
          </a:prstGeom>
        </p:spPr>
        <p:txBody>
          <a:bodyPr>
            <a:spAutoFit/>
          </a:bodyPr>
          <a:lstStyle/>
          <a:p>
            <a:pPr algn="ctr">
              <a:defRPr/>
            </a:pPr>
            <a:r>
              <a:rPr lang="en-US" sz="3600" b="1" dirty="0">
                <a:solidFill>
                  <a:srgbClr val="C00000"/>
                </a:solidFill>
                <a:latin typeface="Book Antiqua" pitchFamily="18" charset="0"/>
                <a:cs typeface="+mn-cs"/>
              </a:rPr>
              <a:t>INTRODUCTION TO MANAGEMENT</a:t>
            </a:r>
          </a:p>
        </p:txBody>
      </p:sp>
      <p:sp>
        <p:nvSpPr>
          <p:cNvPr id="16" name="Slide Number Placeholder 15"/>
          <p:cNvSpPr>
            <a:spLocks noGrp="1"/>
          </p:cNvSpPr>
          <p:nvPr>
            <p:ph type="sldNum" sz="quarter" idx="12"/>
          </p:nvPr>
        </p:nvSpPr>
        <p:spPr/>
        <p:txBody>
          <a:bodyPr/>
          <a:lstStyle/>
          <a:p>
            <a:pPr>
              <a:defRPr/>
            </a:pPr>
            <a:fld id="{5EE6F04C-D959-4D6E-BBDE-29AB5D04C210}" type="slidenum">
              <a:rPr lang="en-US"/>
              <a:pPr>
                <a:defRPr/>
              </a:pPr>
              <a:t>1</a:t>
            </a:fld>
            <a:endParaRPr lang="en-US"/>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F8813150-E118-4816-85B3-13C8832CE626}" type="slidenum">
              <a:rPr lang="en-US"/>
              <a:pPr>
                <a:defRPr/>
              </a:pPr>
              <a:t>10</a:t>
            </a:fld>
            <a:endParaRPr lang="en-US"/>
          </a:p>
        </p:txBody>
      </p:sp>
      <p:sp>
        <p:nvSpPr>
          <p:cNvPr id="26627" name="Rectangle 3"/>
          <p:cNvSpPr>
            <a:spLocks noChangeArrowheads="1"/>
          </p:cNvSpPr>
          <p:nvPr/>
        </p:nvSpPr>
        <p:spPr bwMode="auto">
          <a:xfrm>
            <a:off x="762000" y="1012425"/>
            <a:ext cx="10439400" cy="5909310"/>
          </a:xfrm>
          <a:prstGeom prst="rect">
            <a:avLst/>
          </a:prstGeom>
          <a:noFill/>
          <a:ln w="9525">
            <a:noFill/>
            <a:miter lim="800000"/>
            <a:headEnd/>
            <a:tailEnd/>
          </a:ln>
        </p:spPr>
        <p:txBody>
          <a:bodyPr>
            <a:spAutoFit/>
          </a:bodyPr>
          <a:lstStyle/>
          <a:p>
            <a:pPr>
              <a:lnSpc>
                <a:spcPct val="150000"/>
              </a:lnSpc>
              <a:buFont typeface="Arial" charset="0"/>
              <a:buChar char="•"/>
            </a:pPr>
            <a:r>
              <a:rPr lang="en-US" sz="2800" dirty="0" smtClean="0">
                <a:latin typeface="Book Antiqua" pitchFamily="18" charset="0"/>
                <a:cs typeface="Times New Roman" pitchFamily="18" charset="0"/>
              </a:rPr>
              <a:t> It </a:t>
            </a:r>
            <a:r>
              <a:rPr lang="en-US" sz="2800" dirty="0">
                <a:latin typeface="Book Antiqua" pitchFamily="18" charset="0"/>
                <a:cs typeface="Times New Roman" pitchFamily="18" charset="0"/>
              </a:rPr>
              <a:t>is the basic process of setting up goals to be reached and course of action to be followed.</a:t>
            </a:r>
          </a:p>
          <a:p>
            <a:pPr>
              <a:lnSpc>
                <a:spcPct val="150000"/>
              </a:lnSpc>
              <a:buFont typeface="Arial" charset="0"/>
              <a:buChar char="•"/>
            </a:pPr>
            <a:r>
              <a:rPr lang="en-US" sz="2800" dirty="0" smtClean="0">
                <a:latin typeface="Book Antiqua" pitchFamily="18" charset="0"/>
                <a:cs typeface="Times New Roman" pitchFamily="18" charset="0"/>
              </a:rPr>
              <a:t> It </a:t>
            </a:r>
            <a:r>
              <a:rPr lang="en-US" sz="2800" dirty="0">
                <a:latin typeface="Book Antiqua" pitchFamily="18" charset="0"/>
                <a:cs typeface="Times New Roman" pitchFamily="18" charset="0"/>
              </a:rPr>
              <a:t>is in fact a prerequisite to effective management.</a:t>
            </a:r>
          </a:p>
          <a:p>
            <a:pPr>
              <a:lnSpc>
                <a:spcPct val="150000"/>
              </a:lnSpc>
              <a:buFont typeface="Arial" charset="0"/>
              <a:buChar char="•"/>
            </a:pPr>
            <a:r>
              <a:rPr lang="en-US" sz="2800" dirty="0" smtClean="0">
                <a:latin typeface="Book Antiqua" pitchFamily="18" charset="0"/>
                <a:cs typeface="Times New Roman" pitchFamily="18" charset="0"/>
              </a:rPr>
              <a:t> Planning </a:t>
            </a:r>
            <a:r>
              <a:rPr lang="en-US" sz="2800" dirty="0">
                <a:latin typeface="Book Antiqua" pitchFamily="18" charset="0"/>
                <a:cs typeface="Times New Roman" pitchFamily="18" charset="0"/>
              </a:rPr>
              <a:t>is the management function of anticipating the future and the conscious determination of a future course of action to achieve the desired results.</a:t>
            </a:r>
          </a:p>
          <a:p>
            <a:pPr>
              <a:lnSpc>
                <a:spcPct val="150000"/>
              </a:lnSpc>
              <a:buFont typeface="Arial" charset="0"/>
              <a:buChar char="•"/>
            </a:pPr>
            <a:r>
              <a:rPr lang="en-US" sz="2800" dirty="0" smtClean="0">
                <a:latin typeface="Book Antiqua" pitchFamily="18" charset="0"/>
                <a:cs typeface="Times New Roman" pitchFamily="18" charset="0"/>
              </a:rPr>
              <a:t> A </a:t>
            </a:r>
            <a:r>
              <a:rPr lang="en-US" sz="2800" dirty="0">
                <a:latin typeface="Book Antiqua" pitchFamily="18" charset="0"/>
                <a:cs typeface="Times New Roman" pitchFamily="18" charset="0"/>
              </a:rPr>
              <a:t>plan is a predetermined course of action to be followed in future. </a:t>
            </a:r>
            <a:endParaRPr lang="en-US" sz="2800" b="1" dirty="0">
              <a:latin typeface="Book Antiqua" pitchFamily="18" charset="0"/>
              <a:cs typeface="Times New Roman" pitchFamily="18" charset="0"/>
            </a:endParaRPr>
          </a:p>
          <a:p>
            <a:pPr>
              <a:lnSpc>
                <a:spcPct val="150000"/>
              </a:lnSpc>
              <a:buFont typeface="Arial" charset="0"/>
              <a:buChar char="•"/>
            </a:pPr>
            <a:endParaRPr lang="en-US" sz="2800" dirty="0">
              <a:latin typeface="Book Antiqua" pitchFamily="18"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7E85E45-17BA-46B1-A1F5-5191F5D03098}" type="slidenum">
              <a:rPr lang="en-US"/>
              <a:pPr>
                <a:defRPr/>
              </a:pPr>
              <a:t>11</a:t>
            </a:fld>
            <a:endParaRPr lang="en-US"/>
          </a:p>
        </p:txBody>
      </p:sp>
      <p:sp>
        <p:nvSpPr>
          <p:cNvPr id="28675" name="TextBox 3"/>
          <p:cNvSpPr txBox="1">
            <a:spLocks noChangeArrowheads="1"/>
          </p:cNvSpPr>
          <p:nvPr/>
        </p:nvSpPr>
        <p:spPr bwMode="auto">
          <a:xfrm>
            <a:off x="1676400" y="381000"/>
            <a:ext cx="8610600" cy="584775"/>
          </a:xfrm>
          <a:prstGeom prst="rect">
            <a:avLst/>
          </a:prstGeom>
          <a:noFill/>
          <a:ln w="9525">
            <a:noFill/>
            <a:miter lim="800000"/>
            <a:headEnd/>
            <a:tailEnd/>
          </a:ln>
        </p:spPr>
        <p:txBody>
          <a:bodyPr>
            <a:spAutoFit/>
          </a:bodyPr>
          <a:lstStyle/>
          <a:p>
            <a:pPr algn="ctr"/>
            <a:r>
              <a:rPr lang="en-US" sz="3200" b="1" dirty="0">
                <a:solidFill>
                  <a:srgbClr val="C00000"/>
                </a:solidFill>
                <a:latin typeface="Book Antiqua" pitchFamily="18" charset="0"/>
              </a:rPr>
              <a:t>Types of </a:t>
            </a:r>
            <a:r>
              <a:rPr lang="en-US" sz="3200" b="1" dirty="0" smtClean="0">
                <a:solidFill>
                  <a:srgbClr val="C00000"/>
                </a:solidFill>
                <a:latin typeface="Book Antiqua" pitchFamily="18" charset="0"/>
              </a:rPr>
              <a:t>Plans</a:t>
            </a:r>
            <a:r>
              <a:rPr lang="en-US" sz="3200" dirty="0" smtClean="0">
                <a:solidFill>
                  <a:srgbClr val="C00000"/>
                </a:solidFill>
                <a:latin typeface="Book Antiqua" pitchFamily="18" charset="0"/>
              </a:rPr>
              <a:t> </a:t>
            </a:r>
            <a:endParaRPr lang="en-US" sz="3200" dirty="0">
              <a:solidFill>
                <a:srgbClr val="C00000"/>
              </a:solidFill>
              <a:latin typeface="Book Antiqua" pitchFamily="18" charset="0"/>
            </a:endParaRPr>
          </a:p>
        </p:txBody>
      </p:sp>
      <p:sp>
        <p:nvSpPr>
          <p:cNvPr id="28676" name="Rectangle 4"/>
          <p:cNvSpPr>
            <a:spLocks noChangeArrowheads="1"/>
          </p:cNvSpPr>
          <p:nvPr/>
        </p:nvSpPr>
        <p:spPr bwMode="auto">
          <a:xfrm>
            <a:off x="838200" y="1066800"/>
            <a:ext cx="10363200" cy="954107"/>
          </a:xfrm>
          <a:prstGeom prst="rect">
            <a:avLst/>
          </a:prstGeom>
          <a:noFill/>
          <a:ln w="9525">
            <a:noFill/>
            <a:miter lim="800000"/>
            <a:headEnd/>
            <a:tailEnd/>
          </a:ln>
        </p:spPr>
        <p:txBody>
          <a:bodyPr>
            <a:spAutoFit/>
          </a:bodyPr>
          <a:lstStyle/>
          <a:p>
            <a:r>
              <a:rPr lang="en-US" sz="2800" dirty="0">
                <a:latin typeface="Book Antiqua" pitchFamily="18" charset="0"/>
                <a:cs typeface="Times New Roman" pitchFamily="18" charset="0"/>
              </a:rPr>
              <a:t>A manager is required to develop a number of plans to achieve the organizational objectives. </a:t>
            </a:r>
          </a:p>
        </p:txBody>
      </p:sp>
      <p:sp>
        <p:nvSpPr>
          <p:cNvPr id="6" name="Rounded Rectangle 5"/>
          <p:cNvSpPr/>
          <p:nvPr/>
        </p:nvSpPr>
        <p:spPr>
          <a:xfrm>
            <a:off x="5181600" y="2362200"/>
            <a:ext cx="2133600" cy="762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b="1" dirty="0">
                <a:latin typeface="Book Antiqua" pitchFamily="18" charset="0"/>
                <a:cs typeface="Times New Roman" pitchFamily="18" charset="0"/>
              </a:rPr>
              <a:t>TYPES OF PLANS</a:t>
            </a:r>
          </a:p>
        </p:txBody>
      </p:sp>
      <p:sp>
        <p:nvSpPr>
          <p:cNvPr id="7" name="Rounded Rectangle 6"/>
          <p:cNvSpPr/>
          <p:nvPr/>
        </p:nvSpPr>
        <p:spPr>
          <a:xfrm>
            <a:off x="4114800" y="3581400"/>
            <a:ext cx="2133600" cy="762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algn="ctr" fontAlgn="auto">
              <a:spcBef>
                <a:spcPts val="0"/>
              </a:spcBef>
              <a:spcAft>
                <a:spcPts val="0"/>
              </a:spcAft>
              <a:defRPr/>
            </a:pPr>
            <a:r>
              <a:rPr lang="en-US" b="1" dirty="0">
                <a:latin typeface="Book Antiqua" pitchFamily="18" charset="0"/>
                <a:cs typeface="Times New Roman" pitchFamily="18" charset="0"/>
              </a:rPr>
              <a:t>Tactical </a:t>
            </a:r>
          </a:p>
        </p:txBody>
      </p:sp>
      <p:sp>
        <p:nvSpPr>
          <p:cNvPr id="8" name="Rounded Rectangle 7"/>
          <p:cNvSpPr/>
          <p:nvPr/>
        </p:nvSpPr>
        <p:spPr>
          <a:xfrm>
            <a:off x="6400800" y="3581400"/>
            <a:ext cx="2133600" cy="762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algn="ctr" fontAlgn="auto">
              <a:spcBef>
                <a:spcPts val="0"/>
              </a:spcBef>
              <a:spcAft>
                <a:spcPts val="0"/>
              </a:spcAft>
              <a:defRPr/>
            </a:pPr>
            <a:r>
              <a:rPr lang="en-US" b="1" dirty="0">
                <a:latin typeface="Book Antiqua" pitchFamily="18" charset="0"/>
                <a:cs typeface="Times New Roman" pitchFamily="18" charset="0"/>
              </a:rPr>
              <a:t>Strategic </a:t>
            </a:r>
          </a:p>
        </p:txBody>
      </p:sp>
      <p:sp>
        <p:nvSpPr>
          <p:cNvPr id="9" name="Rounded Rectangle 8"/>
          <p:cNvSpPr/>
          <p:nvPr/>
        </p:nvSpPr>
        <p:spPr>
          <a:xfrm>
            <a:off x="1828800" y="3581400"/>
            <a:ext cx="2133600" cy="762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fontAlgn="auto">
              <a:spcBef>
                <a:spcPts val="0"/>
              </a:spcBef>
              <a:spcAft>
                <a:spcPts val="0"/>
              </a:spcAft>
              <a:defRPr/>
            </a:pPr>
            <a:r>
              <a:rPr lang="en-US" b="1" dirty="0">
                <a:latin typeface="Book Antiqua" pitchFamily="18" charset="0"/>
                <a:cs typeface="Times New Roman" pitchFamily="18" charset="0"/>
              </a:rPr>
              <a:t>Operational </a:t>
            </a:r>
          </a:p>
        </p:txBody>
      </p:sp>
      <p:sp>
        <p:nvSpPr>
          <p:cNvPr id="16" name="Rounded Rectangle 15"/>
          <p:cNvSpPr/>
          <p:nvPr/>
        </p:nvSpPr>
        <p:spPr>
          <a:xfrm>
            <a:off x="685800" y="4724400"/>
            <a:ext cx="2209800" cy="1524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algn="ctr" fontAlgn="auto">
              <a:spcBef>
                <a:spcPts val="0"/>
              </a:spcBef>
              <a:spcAft>
                <a:spcPts val="0"/>
              </a:spcAft>
              <a:defRPr/>
            </a:pPr>
            <a:r>
              <a:rPr lang="en-US" b="1" dirty="0">
                <a:latin typeface="Book Antiqua" pitchFamily="18" charset="0"/>
              </a:rPr>
              <a:t>Single use plans </a:t>
            </a:r>
          </a:p>
          <a:p>
            <a:pPr marL="342900" indent="-342900" fontAlgn="auto">
              <a:spcBef>
                <a:spcPts val="0"/>
              </a:spcBef>
              <a:spcAft>
                <a:spcPts val="0"/>
              </a:spcAft>
              <a:buFont typeface="+mj-lt"/>
              <a:buAutoNum type="arabicPeriod"/>
              <a:defRPr/>
            </a:pPr>
            <a:r>
              <a:rPr lang="en-US" b="1" dirty="0">
                <a:latin typeface="Book Antiqua" pitchFamily="18" charset="0"/>
              </a:rPr>
              <a:t>Budget</a:t>
            </a:r>
          </a:p>
          <a:p>
            <a:pPr marL="342900" indent="-342900" fontAlgn="auto">
              <a:spcBef>
                <a:spcPts val="0"/>
              </a:spcBef>
              <a:spcAft>
                <a:spcPts val="0"/>
              </a:spcAft>
              <a:buFont typeface="+mj-lt"/>
              <a:buAutoNum type="arabicPeriod"/>
              <a:defRPr/>
            </a:pPr>
            <a:r>
              <a:rPr lang="en-US" b="1" dirty="0">
                <a:latin typeface="Book Antiqua" pitchFamily="18" charset="0"/>
              </a:rPr>
              <a:t>Programme</a:t>
            </a:r>
          </a:p>
          <a:p>
            <a:pPr fontAlgn="auto">
              <a:spcBef>
                <a:spcPts val="0"/>
              </a:spcBef>
              <a:spcAft>
                <a:spcPts val="0"/>
              </a:spcAft>
              <a:defRPr/>
            </a:pPr>
            <a:endParaRPr lang="en-US" b="1" dirty="0">
              <a:latin typeface="Book Antiqua" pitchFamily="18" charset="0"/>
            </a:endParaRPr>
          </a:p>
        </p:txBody>
      </p:sp>
      <p:sp>
        <p:nvSpPr>
          <p:cNvPr id="17" name="Rounded Rectangle 16"/>
          <p:cNvSpPr/>
          <p:nvPr/>
        </p:nvSpPr>
        <p:spPr>
          <a:xfrm>
            <a:off x="3276600" y="4724400"/>
            <a:ext cx="2209800" cy="1524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fontAlgn="auto">
              <a:spcBef>
                <a:spcPts val="0"/>
              </a:spcBef>
              <a:spcAft>
                <a:spcPts val="0"/>
              </a:spcAft>
              <a:defRPr/>
            </a:pPr>
            <a:r>
              <a:rPr lang="en-US" b="1" dirty="0">
                <a:latin typeface="Book Antiqua" pitchFamily="18" charset="0"/>
              </a:rPr>
              <a:t>Continuing Plans</a:t>
            </a:r>
          </a:p>
          <a:p>
            <a:pPr marL="342900" indent="-342900" fontAlgn="auto">
              <a:spcBef>
                <a:spcPts val="0"/>
              </a:spcBef>
              <a:spcAft>
                <a:spcPts val="0"/>
              </a:spcAft>
              <a:buFont typeface="+mj-lt"/>
              <a:buAutoNum type="arabicPeriod"/>
              <a:defRPr/>
            </a:pPr>
            <a:r>
              <a:rPr lang="en-US" b="1" dirty="0">
                <a:latin typeface="Book Antiqua" pitchFamily="18" charset="0"/>
              </a:rPr>
              <a:t>Policy</a:t>
            </a:r>
          </a:p>
          <a:p>
            <a:pPr marL="342900" indent="-342900" fontAlgn="auto">
              <a:spcBef>
                <a:spcPts val="0"/>
              </a:spcBef>
              <a:spcAft>
                <a:spcPts val="0"/>
              </a:spcAft>
              <a:buFont typeface="+mj-lt"/>
              <a:buAutoNum type="arabicPeriod"/>
              <a:defRPr/>
            </a:pPr>
            <a:r>
              <a:rPr lang="en-US" b="1" dirty="0">
                <a:latin typeface="Book Antiqua" pitchFamily="18" charset="0"/>
              </a:rPr>
              <a:t>Procedures</a:t>
            </a:r>
          </a:p>
          <a:p>
            <a:pPr marL="342900" indent="-342900" fontAlgn="auto">
              <a:spcBef>
                <a:spcPts val="0"/>
              </a:spcBef>
              <a:spcAft>
                <a:spcPts val="0"/>
              </a:spcAft>
              <a:buFont typeface="+mj-lt"/>
              <a:buAutoNum type="arabicPeriod"/>
              <a:defRPr/>
            </a:pPr>
            <a:r>
              <a:rPr lang="en-US" b="1" dirty="0">
                <a:latin typeface="Book Antiqua" pitchFamily="18" charset="0"/>
              </a:rPr>
              <a:t>Rules</a:t>
            </a:r>
          </a:p>
        </p:txBody>
      </p:sp>
      <p:cxnSp>
        <p:nvCxnSpPr>
          <p:cNvPr id="27" name="Straight Arrow Connector 26"/>
          <p:cNvCxnSpPr>
            <a:stCxn id="9" idx="2"/>
          </p:cNvCxnSpPr>
          <p:nvPr/>
        </p:nvCxnSpPr>
        <p:spPr>
          <a:xfrm rot="5400000">
            <a:off x="2362200" y="4191000"/>
            <a:ext cx="3810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2"/>
          </p:cNvCxnSpPr>
          <p:nvPr/>
        </p:nvCxnSpPr>
        <p:spPr>
          <a:xfrm rot="16200000" flipH="1">
            <a:off x="3009900" y="4229100"/>
            <a:ext cx="3810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Rounded Rectangle 35"/>
          <p:cNvSpPr/>
          <p:nvPr/>
        </p:nvSpPr>
        <p:spPr>
          <a:xfrm>
            <a:off x="8686800" y="3581400"/>
            <a:ext cx="2133600" cy="7620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fontAlgn="auto">
              <a:spcBef>
                <a:spcPts val="0"/>
              </a:spcBef>
              <a:spcAft>
                <a:spcPts val="0"/>
              </a:spcAft>
              <a:defRPr/>
            </a:pPr>
            <a:endParaRPr lang="en-US" dirty="0">
              <a:latin typeface="Book Antiqua" pitchFamily="18" charset="0"/>
            </a:endParaRPr>
          </a:p>
          <a:p>
            <a:pPr algn="ctr" fontAlgn="auto">
              <a:spcBef>
                <a:spcPts val="0"/>
              </a:spcBef>
              <a:spcAft>
                <a:spcPts val="0"/>
              </a:spcAft>
              <a:defRPr/>
            </a:pPr>
            <a:r>
              <a:rPr lang="en-US" b="1" dirty="0">
                <a:latin typeface="Book Antiqua" pitchFamily="18" charset="0"/>
                <a:cs typeface="Times New Roman" pitchFamily="18" charset="0"/>
              </a:rPr>
              <a:t>Contingency </a:t>
            </a:r>
          </a:p>
        </p:txBody>
      </p:sp>
      <p:cxnSp>
        <p:nvCxnSpPr>
          <p:cNvPr id="38" name="Straight Connector 37"/>
          <p:cNvCxnSpPr>
            <a:stCxn id="6" idx="2"/>
          </p:cNvCxnSpPr>
          <p:nvPr/>
        </p:nvCxnSpPr>
        <p:spPr>
          <a:xfrm rot="5400000">
            <a:off x="4610100" y="1943100"/>
            <a:ext cx="457200" cy="281940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6" idx="2"/>
          </p:cNvCxnSpPr>
          <p:nvPr/>
        </p:nvCxnSpPr>
        <p:spPr>
          <a:xfrm rot="16200000" flipH="1">
            <a:off x="7543800" y="1828800"/>
            <a:ext cx="457200" cy="30480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6" idx="2"/>
          </p:cNvCxnSpPr>
          <p:nvPr/>
        </p:nvCxnSpPr>
        <p:spPr>
          <a:xfrm rot="5400000">
            <a:off x="5600700" y="2933700"/>
            <a:ext cx="457200" cy="8382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6" idx="2"/>
          </p:cNvCxnSpPr>
          <p:nvPr/>
        </p:nvCxnSpPr>
        <p:spPr>
          <a:xfrm rot="16200000" flipH="1">
            <a:off x="6362700" y="3009900"/>
            <a:ext cx="457200" cy="6858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F1ADE11F-7B91-4DEE-B69B-DFDE289DEA08}" type="slidenum">
              <a:rPr lang="en-US"/>
              <a:pPr>
                <a:defRPr/>
              </a:pPr>
              <a:t>12</a:t>
            </a:fld>
            <a:endParaRPr lang="en-US"/>
          </a:p>
        </p:txBody>
      </p:sp>
      <p:sp>
        <p:nvSpPr>
          <p:cNvPr id="29699" name="Rectangle 3"/>
          <p:cNvSpPr>
            <a:spLocks noChangeArrowheads="1"/>
          </p:cNvSpPr>
          <p:nvPr/>
        </p:nvSpPr>
        <p:spPr bwMode="auto">
          <a:xfrm>
            <a:off x="609600" y="685800"/>
            <a:ext cx="3599062" cy="523220"/>
          </a:xfrm>
          <a:prstGeom prst="rect">
            <a:avLst/>
          </a:prstGeom>
          <a:noFill/>
          <a:ln w="9525">
            <a:noFill/>
            <a:miter lim="800000"/>
            <a:headEnd/>
            <a:tailEnd/>
          </a:ln>
        </p:spPr>
        <p:txBody>
          <a:bodyPr wrap="none">
            <a:spAutoFit/>
          </a:bodyPr>
          <a:lstStyle/>
          <a:p>
            <a:r>
              <a:rPr lang="en-US" sz="2800" b="1" dirty="0">
                <a:solidFill>
                  <a:srgbClr val="C00000"/>
                </a:solidFill>
                <a:latin typeface="Book Antiqua" pitchFamily="18" charset="0"/>
                <a:cs typeface="Times New Roman" pitchFamily="18" charset="0"/>
              </a:rPr>
              <a:t>1.Operational Plans: </a:t>
            </a:r>
            <a:endParaRPr lang="en-US" sz="2800" dirty="0">
              <a:solidFill>
                <a:srgbClr val="C00000"/>
              </a:solidFill>
              <a:latin typeface="Book Antiqua" pitchFamily="18" charset="0"/>
              <a:cs typeface="Times New Roman" pitchFamily="18" charset="0"/>
            </a:endParaRPr>
          </a:p>
        </p:txBody>
      </p:sp>
      <p:sp>
        <p:nvSpPr>
          <p:cNvPr id="29700" name="Rectangle 4"/>
          <p:cNvSpPr>
            <a:spLocks noChangeArrowheads="1"/>
          </p:cNvSpPr>
          <p:nvPr/>
        </p:nvSpPr>
        <p:spPr bwMode="auto">
          <a:xfrm>
            <a:off x="762000" y="1447800"/>
            <a:ext cx="10210800" cy="1967590"/>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Operational goals are the specific </a:t>
            </a:r>
            <a:r>
              <a:rPr lang="en-US" sz="2800" dirty="0" smtClean="0">
                <a:latin typeface="Book Antiqua" pitchFamily="18" charset="0"/>
                <a:cs typeface="Times New Roman" pitchFamily="18" charset="0"/>
              </a:rPr>
              <a:t>goals that focus on the results </a:t>
            </a:r>
            <a:r>
              <a:rPr lang="en-US" sz="2800" dirty="0">
                <a:latin typeface="Book Antiqua" pitchFamily="18" charset="0"/>
                <a:cs typeface="Times New Roman" pitchFamily="18" charset="0"/>
              </a:rPr>
              <a:t>expected from the departments, work groups and individuals. Operational plans may be single use plans or ongoing plans. </a:t>
            </a:r>
          </a:p>
        </p:txBody>
      </p:sp>
      <p:sp>
        <p:nvSpPr>
          <p:cNvPr id="29701" name="Rectangle 5"/>
          <p:cNvSpPr>
            <a:spLocks noChangeArrowheads="1"/>
          </p:cNvSpPr>
          <p:nvPr/>
        </p:nvSpPr>
        <p:spPr bwMode="auto">
          <a:xfrm>
            <a:off x="914400" y="3886200"/>
            <a:ext cx="9982200" cy="1321259"/>
          </a:xfrm>
          <a:prstGeom prst="rect">
            <a:avLst/>
          </a:prstGeom>
          <a:noFill/>
          <a:ln w="9525">
            <a:noFill/>
            <a:miter lim="800000"/>
            <a:headEnd/>
            <a:tailEnd/>
          </a:ln>
        </p:spPr>
        <p:txBody>
          <a:bodyPr>
            <a:spAutoFit/>
          </a:bodyPr>
          <a:lstStyle/>
          <a:p>
            <a:pPr>
              <a:lnSpc>
                <a:spcPct val="150000"/>
              </a:lnSpc>
            </a:pPr>
            <a:r>
              <a:rPr lang="en-US" sz="2800" dirty="0" smtClean="0">
                <a:latin typeface="Book Antiqua" pitchFamily="18" charset="0"/>
                <a:cs typeface="Times New Roman" pitchFamily="18" charset="0"/>
              </a:rPr>
              <a:t>a</a:t>
            </a:r>
            <a:r>
              <a:rPr lang="en-US" sz="2800" dirty="0">
                <a:latin typeface="Book Antiqua" pitchFamily="18" charset="0"/>
                <a:cs typeface="Times New Roman" pitchFamily="18" charset="0"/>
              </a:rPr>
              <a:t>. Single use plans: It is applied to those activities which do not recur or repeat. </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0CA9FBE-73B8-4BF4-9030-C9445C6A3315}" type="slidenum">
              <a:rPr lang="en-US"/>
              <a:pPr>
                <a:defRPr/>
              </a:pPr>
              <a:t>13</a:t>
            </a:fld>
            <a:endParaRPr lang="en-US"/>
          </a:p>
        </p:txBody>
      </p:sp>
      <p:sp>
        <p:nvSpPr>
          <p:cNvPr id="30723" name="Rectangle 3"/>
          <p:cNvSpPr>
            <a:spLocks noChangeArrowheads="1"/>
          </p:cNvSpPr>
          <p:nvPr/>
        </p:nvSpPr>
        <p:spPr bwMode="auto">
          <a:xfrm>
            <a:off x="838200" y="1219200"/>
            <a:ext cx="10210800" cy="132125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a:t>
            </a:r>
            <a:r>
              <a:rPr lang="en-US" sz="2800" dirty="0" err="1">
                <a:latin typeface="Book Antiqua" pitchFamily="18" charset="0"/>
                <a:cs typeface="Times New Roman" pitchFamily="18" charset="0"/>
              </a:rPr>
              <a:t>i</a:t>
            </a:r>
            <a:r>
              <a:rPr lang="en-US" sz="2800" dirty="0">
                <a:latin typeface="Book Antiqua" pitchFamily="18" charset="0"/>
                <a:cs typeface="Times New Roman" pitchFamily="18" charset="0"/>
              </a:rPr>
              <a:t>) Budget: It is a statement of expected results expressed in quantitative terms for a definite period of time. </a:t>
            </a:r>
          </a:p>
        </p:txBody>
      </p:sp>
      <p:sp>
        <p:nvSpPr>
          <p:cNvPr id="30724" name="Rectangle 4"/>
          <p:cNvSpPr>
            <a:spLocks noChangeArrowheads="1"/>
          </p:cNvSpPr>
          <p:nvPr/>
        </p:nvSpPr>
        <p:spPr bwMode="auto">
          <a:xfrm>
            <a:off x="838200" y="3124200"/>
            <a:ext cx="10287000" cy="2031325"/>
          </a:xfrm>
          <a:prstGeom prst="rect">
            <a:avLst/>
          </a:prstGeom>
          <a:noFill/>
          <a:ln w="9525">
            <a:noFill/>
            <a:miter lim="800000"/>
            <a:headEnd/>
            <a:tailEnd/>
          </a:ln>
        </p:spPr>
        <p:txBody>
          <a:bodyPr wrap="square">
            <a:spAutoFit/>
          </a:bodyPr>
          <a:lstStyle/>
          <a:p>
            <a:pPr algn="just">
              <a:lnSpc>
                <a:spcPct val="150000"/>
              </a:lnSpc>
            </a:pPr>
            <a:r>
              <a:rPr lang="en-US" sz="2800" dirty="0">
                <a:latin typeface="Book Antiqua" pitchFamily="18" charset="0"/>
                <a:cs typeface="Times New Roman" pitchFamily="18" charset="0"/>
              </a:rPr>
              <a:t>(ii) </a:t>
            </a:r>
            <a:r>
              <a:rPr lang="en-US" sz="2800" dirty="0" err="1">
                <a:latin typeface="Book Antiqua" pitchFamily="18" charset="0"/>
                <a:cs typeface="Times New Roman" pitchFamily="18" charset="0"/>
              </a:rPr>
              <a:t>Programme</a:t>
            </a:r>
            <a:r>
              <a:rPr lang="en-US" sz="2800" dirty="0">
                <a:latin typeface="Book Antiqua" pitchFamily="18" charset="0"/>
                <a:cs typeface="Times New Roman" pitchFamily="18" charset="0"/>
              </a:rPr>
              <a:t>: It is a sequence of activities to be undertaken for implementing the policies and achieving the objectives of an organization. </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82BF92A-F375-41BC-9626-AF184DAF18B5}" type="slidenum">
              <a:rPr lang="en-US"/>
              <a:pPr>
                <a:defRPr/>
              </a:pPr>
              <a:t>14</a:t>
            </a:fld>
            <a:endParaRPr lang="en-US"/>
          </a:p>
        </p:txBody>
      </p:sp>
      <p:sp>
        <p:nvSpPr>
          <p:cNvPr id="31747" name="Rectangle 3"/>
          <p:cNvSpPr>
            <a:spLocks noChangeArrowheads="1"/>
          </p:cNvSpPr>
          <p:nvPr/>
        </p:nvSpPr>
        <p:spPr bwMode="auto">
          <a:xfrm>
            <a:off x="533400" y="1066800"/>
            <a:ext cx="10439400" cy="1967590"/>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b. Continuing or ongoing plans: These are usually made once and retain their value over a period of years while undergoing periodic revision and </a:t>
            </a:r>
            <a:r>
              <a:rPr lang="en-US" sz="2800" dirty="0" smtClean="0">
                <a:latin typeface="Book Antiqua" pitchFamily="18" charset="0"/>
                <a:cs typeface="Times New Roman" pitchFamily="18" charset="0"/>
              </a:rPr>
              <a:t>updates. </a:t>
            </a:r>
            <a:endParaRPr lang="en-US" sz="2800" dirty="0">
              <a:latin typeface="Book Antiqua" pitchFamily="18" charset="0"/>
              <a:cs typeface="Times New Roman" pitchFamily="18" charset="0"/>
            </a:endParaRPr>
          </a:p>
        </p:txBody>
      </p:sp>
      <p:sp>
        <p:nvSpPr>
          <p:cNvPr id="31748" name="Rectangle 4"/>
          <p:cNvSpPr>
            <a:spLocks noChangeArrowheads="1"/>
          </p:cNvSpPr>
          <p:nvPr/>
        </p:nvSpPr>
        <p:spPr bwMode="auto">
          <a:xfrm>
            <a:off x="533400" y="3505200"/>
            <a:ext cx="10668000" cy="132125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a:t>
            </a:r>
            <a:r>
              <a:rPr lang="en-US" sz="2800" dirty="0" err="1">
                <a:latin typeface="Book Antiqua" pitchFamily="18" charset="0"/>
                <a:cs typeface="Times New Roman" pitchFamily="18" charset="0"/>
              </a:rPr>
              <a:t>i</a:t>
            </a:r>
            <a:r>
              <a:rPr lang="en-US" sz="2800" dirty="0">
                <a:latin typeface="Book Antiqua" pitchFamily="18" charset="0"/>
                <a:cs typeface="Times New Roman" pitchFamily="18" charset="0"/>
              </a:rPr>
              <a:t>) Policy: It provides broad guidelines for managers to follow when dealing with important areas of decision making. </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6538F77-511D-48B0-9094-6B1C7345EC82}" type="slidenum">
              <a:rPr lang="en-US"/>
              <a:pPr>
                <a:defRPr/>
              </a:pPr>
              <a:t>15</a:t>
            </a:fld>
            <a:endParaRPr lang="en-US"/>
          </a:p>
        </p:txBody>
      </p:sp>
      <p:sp>
        <p:nvSpPr>
          <p:cNvPr id="32771" name="Rectangle 3"/>
          <p:cNvSpPr>
            <a:spLocks noChangeArrowheads="1"/>
          </p:cNvSpPr>
          <p:nvPr/>
        </p:nvSpPr>
        <p:spPr bwMode="auto">
          <a:xfrm>
            <a:off x="762000" y="1219200"/>
            <a:ext cx="10287000" cy="132125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(ii) Procedures: A procedure is a set of step by step direction that explains how activities or task are to be carried out. </a:t>
            </a:r>
          </a:p>
        </p:txBody>
      </p:sp>
      <p:sp>
        <p:nvSpPr>
          <p:cNvPr id="32772" name="Rectangle 4"/>
          <p:cNvSpPr>
            <a:spLocks noChangeArrowheads="1"/>
          </p:cNvSpPr>
          <p:nvPr/>
        </p:nvSpPr>
        <p:spPr bwMode="auto">
          <a:xfrm>
            <a:off x="838200" y="3352800"/>
            <a:ext cx="10134600" cy="132125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(iii) Rules: It is an explicit statement that tells an employee, what he or she can and cannot do. </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45576-B12E-4B98-9857-CA1DE3E6A26C}" type="slidenum">
              <a:rPr lang="en-US"/>
              <a:pPr>
                <a:defRPr/>
              </a:pPr>
              <a:t>16</a:t>
            </a:fld>
            <a:endParaRPr lang="en-US"/>
          </a:p>
        </p:txBody>
      </p:sp>
      <p:sp>
        <p:nvSpPr>
          <p:cNvPr id="33795" name="Rectangle 3"/>
          <p:cNvSpPr>
            <a:spLocks noChangeArrowheads="1"/>
          </p:cNvSpPr>
          <p:nvPr/>
        </p:nvSpPr>
        <p:spPr bwMode="auto">
          <a:xfrm>
            <a:off x="762000" y="1066800"/>
            <a:ext cx="10058400" cy="4616648"/>
          </a:xfrm>
          <a:prstGeom prst="rect">
            <a:avLst/>
          </a:prstGeom>
          <a:noFill/>
          <a:ln w="9525">
            <a:noFill/>
            <a:miter lim="800000"/>
            <a:headEnd/>
            <a:tailEnd/>
          </a:ln>
        </p:spPr>
        <p:txBody>
          <a:bodyPr wrap="square">
            <a:spAutoFit/>
          </a:bodyPr>
          <a:lstStyle/>
          <a:p>
            <a:pPr algn="just">
              <a:lnSpc>
                <a:spcPct val="150000"/>
              </a:lnSpc>
            </a:pPr>
            <a:r>
              <a:rPr lang="en-US" sz="2800" b="1" dirty="0">
                <a:solidFill>
                  <a:srgbClr val="C00000"/>
                </a:solidFill>
                <a:latin typeface="Book Antiqua" pitchFamily="18" charset="0"/>
                <a:cs typeface="Times New Roman" pitchFamily="18" charset="0"/>
              </a:rPr>
              <a:t>2. Tactical Plans: </a:t>
            </a:r>
            <a:r>
              <a:rPr lang="en-US" sz="2800" dirty="0">
                <a:latin typeface="Book Antiqua" pitchFamily="18" charset="0"/>
                <a:cs typeface="Times New Roman" pitchFamily="18" charset="0"/>
              </a:rPr>
              <a:t>These are plans which usually span </a:t>
            </a:r>
            <a:r>
              <a:rPr lang="en-US" sz="2800" dirty="0" smtClean="0">
                <a:latin typeface="Book Antiqua" pitchFamily="18" charset="0"/>
                <a:cs typeface="Times New Roman" pitchFamily="18" charset="0"/>
              </a:rPr>
              <a:t>for a period of one </a:t>
            </a:r>
            <a:r>
              <a:rPr lang="en-US" sz="2800" dirty="0">
                <a:latin typeface="Book Antiqua" pitchFamily="18" charset="0"/>
                <a:cs typeface="Times New Roman" pitchFamily="18" charset="0"/>
              </a:rPr>
              <a:t>year or less. </a:t>
            </a:r>
          </a:p>
          <a:p>
            <a:pPr algn="just">
              <a:lnSpc>
                <a:spcPct val="150000"/>
              </a:lnSpc>
              <a:buFont typeface="Arial" charset="0"/>
              <a:buChar char="•"/>
            </a:pPr>
            <a:r>
              <a:rPr lang="en-US" sz="2800" dirty="0" smtClean="0">
                <a:latin typeface="Book Antiqua" pitchFamily="18" charset="0"/>
                <a:cs typeface="Times New Roman" pitchFamily="18" charset="0"/>
              </a:rPr>
              <a:t> It </a:t>
            </a:r>
            <a:r>
              <a:rPr lang="en-US" sz="2800" dirty="0">
                <a:latin typeface="Book Antiqua" pitchFamily="18" charset="0"/>
                <a:cs typeface="Times New Roman" pitchFamily="18" charset="0"/>
              </a:rPr>
              <a:t>is concerned with what the lower level units within each division must do, how they must do it, and who is </a:t>
            </a:r>
            <a:r>
              <a:rPr lang="en-US" sz="2800" dirty="0" smtClean="0">
                <a:latin typeface="Book Antiqua" pitchFamily="18" charset="0"/>
                <a:cs typeface="Times New Roman" pitchFamily="18" charset="0"/>
              </a:rPr>
              <a:t>in-charge </a:t>
            </a:r>
            <a:r>
              <a:rPr lang="en-US" sz="2800" dirty="0">
                <a:latin typeface="Book Antiqua" pitchFamily="18" charset="0"/>
                <a:cs typeface="Times New Roman" pitchFamily="18" charset="0"/>
              </a:rPr>
              <a:t>at each level. </a:t>
            </a:r>
          </a:p>
          <a:p>
            <a:pPr algn="just">
              <a:lnSpc>
                <a:spcPct val="150000"/>
              </a:lnSpc>
              <a:buFont typeface="Arial" charset="0"/>
              <a:buChar char="•"/>
            </a:pPr>
            <a:r>
              <a:rPr lang="en-US" sz="2800" dirty="0" smtClean="0">
                <a:latin typeface="Book Antiqua" pitchFamily="18" charset="0"/>
                <a:cs typeface="Times New Roman" pitchFamily="18" charset="0"/>
              </a:rPr>
              <a:t> Tactics </a:t>
            </a:r>
            <a:r>
              <a:rPr lang="en-US" sz="2800" dirty="0">
                <a:latin typeface="Book Antiqua" pitchFamily="18" charset="0"/>
                <a:cs typeface="Times New Roman" pitchFamily="18" charset="0"/>
              </a:rPr>
              <a:t>are the means needed to activate a strategy and make it work. </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4729A94-D128-4D45-B72D-9B6536C90853}" type="slidenum">
              <a:rPr lang="en-US"/>
              <a:pPr>
                <a:defRPr/>
              </a:pPr>
              <a:t>17</a:t>
            </a:fld>
            <a:endParaRPr lang="en-US"/>
          </a:p>
        </p:txBody>
      </p:sp>
      <p:sp>
        <p:nvSpPr>
          <p:cNvPr id="34819" name="Rectangle 3"/>
          <p:cNvSpPr>
            <a:spLocks noChangeArrowheads="1"/>
          </p:cNvSpPr>
          <p:nvPr/>
        </p:nvSpPr>
        <p:spPr bwMode="auto">
          <a:xfrm>
            <a:off x="685800" y="609600"/>
            <a:ext cx="10439400" cy="3323987"/>
          </a:xfrm>
          <a:prstGeom prst="rect">
            <a:avLst/>
          </a:prstGeom>
          <a:noFill/>
          <a:ln w="9525">
            <a:noFill/>
            <a:miter lim="800000"/>
            <a:headEnd/>
            <a:tailEnd/>
          </a:ln>
        </p:spPr>
        <p:txBody>
          <a:bodyPr>
            <a:spAutoFit/>
          </a:bodyPr>
          <a:lstStyle/>
          <a:p>
            <a:pPr algn="just">
              <a:lnSpc>
                <a:spcPct val="150000"/>
              </a:lnSpc>
            </a:pPr>
            <a:r>
              <a:rPr lang="en-US" sz="2800" b="1" dirty="0">
                <a:solidFill>
                  <a:srgbClr val="C00000"/>
                </a:solidFill>
                <a:latin typeface="Book Antiqua" pitchFamily="18" charset="0"/>
                <a:cs typeface="Times New Roman" pitchFamily="18" charset="0"/>
              </a:rPr>
              <a:t>3. Strategic Plan: </a:t>
            </a:r>
            <a:r>
              <a:rPr lang="en-US" sz="2800" dirty="0">
                <a:latin typeface="Book Antiqua" pitchFamily="18" charset="0"/>
                <a:cs typeface="Times New Roman" pitchFamily="18" charset="0"/>
              </a:rPr>
              <a:t>It is an outline of steps designed with the goals of the entire organization in mind, rather than with the goals of specific divisions. </a:t>
            </a:r>
          </a:p>
          <a:p>
            <a:pPr algn="just">
              <a:lnSpc>
                <a:spcPct val="150000"/>
              </a:lnSpc>
              <a:buFont typeface="Arial" charset="0"/>
              <a:buChar char="•"/>
            </a:pPr>
            <a:r>
              <a:rPr lang="en-US" sz="2800" dirty="0" smtClean="0">
                <a:latin typeface="Book Antiqua" pitchFamily="18" charset="0"/>
                <a:cs typeface="Times New Roman" pitchFamily="18" charset="0"/>
              </a:rPr>
              <a:t> It looks </a:t>
            </a:r>
            <a:r>
              <a:rPr lang="en-US" sz="2800" dirty="0">
                <a:latin typeface="Book Antiqua" pitchFamily="18" charset="0"/>
                <a:cs typeface="Times New Roman" pitchFamily="18" charset="0"/>
              </a:rPr>
              <a:t>ahead </a:t>
            </a:r>
            <a:r>
              <a:rPr lang="en-US" sz="2800" dirty="0" smtClean="0">
                <a:latin typeface="Book Antiqua" pitchFamily="18" charset="0"/>
                <a:cs typeface="Times New Roman" pitchFamily="18" charset="0"/>
              </a:rPr>
              <a:t>over </a:t>
            </a:r>
            <a:r>
              <a:rPr lang="en-US" sz="2800" dirty="0">
                <a:latin typeface="Book Antiqua" pitchFamily="18" charset="0"/>
                <a:cs typeface="Times New Roman" pitchFamily="18" charset="0"/>
              </a:rPr>
              <a:t>five or even more years to move the organization from where it </a:t>
            </a:r>
            <a:r>
              <a:rPr lang="en-US" sz="2800" dirty="0" smtClean="0">
                <a:latin typeface="Book Antiqua" pitchFamily="18" charset="0"/>
                <a:cs typeface="Times New Roman" pitchFamily="18" charset="0"/>
              </a:rPr>
              <a:t>currently is </a:t>
            </a:r>
            <a:r>
              <a:rPr lang="en-US" sz="2800" dirty="0">
                <a:latin typeface="Book Antiqua" pitchFamily="18" charset="0"/>
                <a:cs typeface="Times New Roman" pitchFamily="18" charset="0"/>
              </a:rPr>
              <a:t>to where it wants to be. </a:t>
            </a:r>
          </a:p>
        </p:txBody>
      </p:sp>
      <p:sp>
        <p:nvSpPr>
          <p:cNvPr id="34820" name="Rectangle 4"/>
          <p:cNvSpPr>
            <a:spLocks noChangeArrowheads="1"/>
          </p:cNvSpPr>
          <p:nvPr/>
        </p:nvSpPr>
        <p:spPr bwMode="auto">
          <a:xfrm>
            <a:off x="838200" y="4495800"/>
            <a:ext cx="10058400" cy="1384995"/>
          </a:xfrm>
          <a:prstGeom prst="rect">
            <a:avLst/>
          </a:prstGeom>
          <a:noFill/>
          <a:ln w="9525">
            <a:noFill/>
            <a:miter lim="800000"/>
            <a:headEnd/>
            <a:tailEnd/>
          </a:ln>
        </p:spPr>
        <p:txBody>
          <a:bodyPr>
            <a:spAutoFit/>
          </a:bodyPr>
          <a:lstStyle/>
          <a:p>
            <a:pPr algn="just">
              <a:lnSpc>
                <a:spcPct val="150000"/>
              </a:lnSpc>
            </a:pPr>
            <a:r>
              <a:rPr lang="en-US" sz="2800" b="1" dirty="0">
                <a:solidFill>
                  <a:srgbClr val="C00000"/>
                </a:solidFill>
                <a:latin typeface="Book Antiqua" pitchFamily="18" charset="0"/>
                <a:cs typeface="Times New Roman" pitchFamily="18" charset="0"/>
              </a:rPr>
              <a:t>4.Contingency Plan: </a:t>
            </a:r>
            <a:r>
              <a:rPr lang="en-US" sz="2800" dirty="0">
                <a:latin typeface="Book Antiqua" pitchFamily="18" charset="0"/>
                <a:cs typeface="Times New Roman" pitchFamily="18" charset="0"/>
              </a:rPr>
              <a:t>These plans are used when the original plan proves inadequate because of changing circumstances. </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79F2CA5-7BD1-4422-9011-622212841819}" type="slidenum">
              <a:rPr lang="en-US"/>
              <a:pPr>
                <a:defRPr/>
              </a:pPr>
              <a:t>18</a:t>
            </a:fld>
            <a:endParaRPr lang="en-US"/>
          </a:p>
        </p:txBody>
      </p:sp>
      <p:sp>
        <p:nvSpPr>
          <p:cNvPr id="35843" name="Rectangle 3"/>
          <p:cNvSpPr>
            <a:spLocks noChangeArrowheads="1"/>
          </p:cNvSpPr>
          <p:nvPr/>
        </p:nvSpPr>
        <p:spPr bwMode="auto">
          <a:xfrm>
            <a:off x="3276600" y="533400"/>
            <a:ext cx="5237332" cy="646331"/>
          </a:xfrm>
          <a:prstGeom prst="rect">
            <a:avLst/>
          </a:prstGeom>
          <a:noFill/>
          <a:ln w="9525">
            <a:noFill/>
            <a:miter lim="800000"/>
            <a:headEnd/>
            <a:tailEnd/>
          </a:ln>
        </p:spPr>
        <p:txBody>
          <a:bodyPr wrap="none">
            <a:spAutoFit/>
          </a:bodyPr>
          <a:lstStyle/>
          <a:p>
            <a:pPr algn="ctr"/>
            <a:r>
              <a:rPr lang="en-US" sz="3600" b="1" dirty="0" smtClean="0">
                <a:solidFill>
                  <a:srgbClr val="C00000"/>
                </a:solidFill>
                <a:latin typeface="Book Antiqua" pitchFamily="18" charset="0"/>
                <a:cs typeface="Times New Roman" pitchFamily="18" charset="0"/>
              </a:rPr>
              <a:t>PLANNING PROCESS </a:t>
            </a:r>
            <a:endParaRPr lang="en-US" sz="3600" dirty="0">
              <a:solidFill>
                <a:srgbClr val="C00000"/>
              </a:solidFill>
              <a:latin typeface="Book Antiqua" pitchFamily="18" charset="0"/>
              <a:cs typeface="Times New Roman" pitchFamily="18" charset="0"/>
            </a:endParaRPr>
          </a:p>
        </p:txBody>
      </p:sp>
      <p:sp>
        <p:nvSpPr>
          <p:cNvPr id="35844" name="Rectangle 4"/>
          <p:cNvSpPr>
            <a:spLocks noChangeArrowheads="1"/>
          </p:cNvSpPr>
          <p:nvPr/>
        </p:nvSpPr>
        <p:spPr bwMode="auto">
          <a:xfrm>
            <a:off x="685800" y="1752600"/>
            <a:ext cx="10439400" cy="260019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It is not necessary that a particular planning process is applicable for </a:t>
            </a:r>
            <a:r>
              <a:rPr lang="en-US" sz="2800" dirty="0" smtClean="0">
                <a:latin typeface="Book Antiqua" pitchFamily="18" charset="0"/>
                <a:cs typeface="Times New Roman" pitchFamily="18" charset="0"/>
              </a:rPr>
              <a:t>all the organizations </a:t>
            </a:r>
            <a:r>
              <a:rPr lang="en-US" sz="2800" dirty="0">
                <a:latin typeface="Book Antiqua" pitchFamily="18" charset="0"/>
                <a:cs typeface="Times New Roman" pitchFamily="18" charset="0"/>
              </a:rPr>
              <a:t>and for all types of plans because the various factors that go into planning process may differ from plan to plan or from one organization to another. </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2AEE80B-91E5-47D3-B80F-DDC778BD2459}" type="slidenum">
              <a:rPr lang="en-US"/>
              <a:pPr>
                <a:defRPr/>
              </a:pPr>
              <a:t>19</a:t>
            </a:fld>
            <a:endParaRPr lang="en-US"/>
          </a:p>
        </p:txBody>
      </p:sp>
      <p:sp>
        <p:nvSpPr>
          <p:cNvPr id="36867" name="Rectangle 3"/>
          <p:cNvSpPr>
            <a:spLocks noChangeArrowheads="1"/>
          </p:cNvSpPr>
          <p:nvPr/>
        </p:nvSpPr>
        <p:spPr bwMode="auto">
          <a:xfrm>
            <a:off x="2590800" y="533400"/>
            <a:ext cx="5865708" cy="646331"/>
          </a:xfrm>
          <a:prstGeom prst="rect">
            <a:avLst/>
          </a:prstGeom>
          <a:noFill/>
          <a:ln w="9525">
            <a:noFill/>
            <a:miter lim="800000"/>
            <a:headEnd/>
            <a:tailEnd/>
          </a:ln>
        </p:spPr>
        <p:txBody>
          <a:bodyPr wrap="none">
            <a:spAutoFit/>
          </a:bodyPr>
          <a:lstStyle/>
          <a:p>
            <a:pPr algn="ctr"/>
            <a:r>
              <a:rPr lang="en-US" sz="3600" b="1" dirty="0">
                <a:solidFill>
                  <a:srgbClr val="C00000"/>
                </a:solidFill>
                <a:latin typeface="Book Antiqua" pitchFamily="18" charset="0"/>
                <a:cs typeface="Times New Roman" pitchFamily="18" charset="0"/>
              </a:rPr>
              <a:t>Planning Process </a:t>
            </a:r>
            <a:r>
              <a:rPr lang="en-US" sz="3600" b="1" dirty="0" smtClean="0">
                <a:solidFill>
                  <a:srgbClr val="C00000"/>
                </a:solidFill>
                <a:latin typeface="Book Antiqua" pitchFamily="18" charset="0"/>
                <a:cs typeface="Times New Roman" pitchFamily="18" charset="0"/>
              </a:rPr>
              <a:t>Diagram </a:t>
            </a:r>
            <a:endParaRPr lang="en-US" sz="3600" dirty="0">
              <a:solidFill>
                <a:srgbClr val="C00000"/>
              </a:solidFill>
              <a:latin typeface="Book Antiqua" pitchFamily="18" charset="0"/>
              <a:cs typeface="Times New Roman" pitchFamily="18" charset="0"/>
            </a:endParaRPr>
          </a:p>
        </p:txBody>
      </p:sp>
      <p:sp>
        <p:nvSpPr>
          <p:cNvPr id="5" name="Rounded Rectangle 4"/>
          <p:cNvSpPr/>
          <p:nvPr/>
        </p:nvSpPr>
        <p:spPr>
          <a:xfrm>
            <a:off x="762000" y="18288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Perception of opportunities </a:t>
            </a:r>
          </a:p>
        </p:txBody>
      </p:sp>
      <p:sp>
        <p:nvSpPr>
          <p:cNvPr id="6" name="Rounded Rectangle 5"/>
          <p:cNvSpPr/>
          <p:nvPr/>
        </p:nvSpPr>
        <p:spPr>
          <a:xfrm>
            <a:off x="762000" y="3352800"/>
            <a:ext cx="2133600" cy="1066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Establishing sequence of activities </a:t>
            </a:r>
          </a:p>
        </p:txBody>
      </p:sp>
      <p:sp>
        <p:nvSpPr>
          <p:cNvPr id="7" name="Rounded Rectangle 6"/>
          <p:cNvSpPr/>
          <p:nvPr/>
        </p:nvSpPr>
        <p:spPr>
          <a:xfrm>
            <a:off x="3276600" y="18288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Establishing objectives </a:t>
            </a:r>
          </a:p>
        </p:txBody>
      </p:sp>
      <p:sp>
        <p:nvSpPr>
          <p:cNvPr id="8" name="Rounded Rectangle 7"/>
          <p:cNvSpPr/>
          <p:nvPr/>
        </p:nvSpPr>
        <p:spPr>
          <a:xfrm>
            <a:off x="3352800" y="3352800"/>
            <a:ext cx="2133600" cy="1066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Formulation of supporting plans </a:t>
            </a:r>
          </a:p>
        </p:txBody>
      </p:sp>
      <p:sp>
        <p:nvSpPr>
          <p:cNvPr id="9" name="Rounded Rectangle 8"/>
          <p:cNvSpPr/>
          <p:nvPr/>
        </p:nvSpPr>
        <p:spPr>
          <a:xfrm>
            <a:off x="5867400" y="35052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Selection of alternatives </a:t>
            </a:r>
          </a:p>
        </p:txBody>
      </p:sp>
      <p:sp>
        <p:nvSpPr>
          <p:cNvPr id="10" name="Rounded Rectangle 9"/>
          <p:cNvSpPr/>
          <p:nvPr/>
        </p:nvSpPr>
        <p:spPr>
          <a:xfrm>
            <a:off x="8382000" y="35052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Evaluation of alternatives </a:t>
            </a:r>
          </a:p>
        </p:txBody>
      </p:sp>
      <p:sp>
        <p:nvSpPr>
          <p:cNvPr id="11" name="Rounded Rectangle 10"/>
          <p:cNvSpPr/>
          <p:nvPr/>
        </p:nvSpPr>
        <p:spPr>
          <a:xfrm>
            <a:off x="8382000" y="18288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Identification of Policies </a:t>
            </a:r>
          </a:p>
        </p:txBody>
      </p:sp>
      <p:sp>
        <p:nvSpPr>
          <p:cNvPr id="12" name="Rounded Rectangle 11"/>
          <p:cNvSpPr/>
          <p:nvPr/>
        </p:nvSpPr>
        <p:spPr>
          <a:xfrm>
            <a:off x="5867400" y="1828800"/>
            <a:ext cx="2133600" cy="9144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2400" dirty="0">
                <a:latin typeface="Book Antiqua" pitchFamily="18" charset="0"/>
                <a:cs typeface="Times New Roman" pitchFamily="18" charset="0"/>
              </a:rPr>
              <a:t>Planning </a:t>
            </a:r>
          </a:p>
          <a:p>
            <a:pPr algn="ctr" fontAlgn="auto">
              <a:spcBef>
                <a:spcPts val="0"/>
              </a:spcBef>
              <a:spcAft>
                <a:spcPts val="0"/>
              </a:spcAft>
              <a:defRPr/>
            </a:pPr>
            <a:r>
              <a:rPr lang="en-US" sz="2400" dirty="0">
                <a:latin typeface="Book Antiqua" pitchFamily="18" charset="0"/>
                <a:cs typeface="Times New Roman" pitchFamily="18" charset="0"/>
              </a:rPr>
              <a:t>premises </a:t>
            </a:r>
          </a:p>
        </p:txBody>
      </p:sp>
      <p:cxnSp>
        <p:nvCxnSpPr>
          <p:cNvPr id="14" name="Straight Arrow Connector 13"/>
          <p:cNvCxnSpPr>
            <a:stCxn id="5" idx="3"/>
            <a:endCxn id="7" idx="1"/>
          </p:cNvCxnSpPr>
          <p:nvPr/>
        </p:nvCxnSpPr>
        <p:spPr>
          <a:xfrm>
            <a:off x="2895600" y="22860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12" idx="1"/>
          </p:cNvCxnSpPr>
          <p:nvPr/>
        </p:nvCxnSpPr>
        <p:spPr>
          <a:xfrm>
            <a:off x="5410200" y="22860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3"/>
            <a:endCxn id="11" idx="1"/>
          </p:cNvCxnSpPr>
          <p:nvPr/>
        </p:nvCxnSpPr>
        <p:spPr>
          <a:xfrm>
            <a:off x="8001000" y="22860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2"/>
            <a:endCxn id="10" idx="0"/>
          </p:cNvCxnSpPr>
          <p:nvPr/>
        </p:nvCxnSpPr>
        <p:spPr>
          <a:xfrm rot="5400000">
            <a:off x="9067801" y="3124200"/>
            <a:ext cx="762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0" idx="1"/>
            <a:endCxn id="9" idx="3"/>
          </p:cNvCxnSpPr>
          <p:nvPr/>
        </p:nvCxnSpPr>
        <p:spPr>
          <a:xfrm rot="10800000">
            <a:off x="8001000" y="39624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8" idx="1"/>
            <a:endCxn id="6" idx="3"/>
          </p:cNvCxnSpPr>
          <p:nvPr/>
        </p:nvCxnSpPr>
        <p:spPr>
          <a:xfrm rot="10800000">
            <a:off x="2895600" y="38862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9" idx="1"/>
          </p:cNvCxnSpPr>
          <p:nvPr/>
        </p:nvCxnSpPr>
        <p:spPr>
          <a:xfrm rot="10800000">
            <a:off x="5486400" y="39624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014DFBF-6FB0-4A0F-B50A-13DC386E5782}" type="slidenum">
              <a:rPr lang="en-US"/>
              <a:pPr>
                <a:defRPr/>
              </a:pPr>
              <a:t>2</a:t>
            </a:fld>
            <a:endParaRPr lang="en-US"/>
          </a:p>
        </p:txBody>
      </p:sp>
      <p:sp>
        <p:nvSpPr>
          <p:cNvPr id="8195" name="Rectangle 1"/>
          <p:cNvSpPr>
            <a:spLocks noChangeArrowheads="1"/>
          </p:cNvSpPr>
          <p:nvPr/>
        </p:nvSpPr>
        <p:spPr bwMode="auto">
          <a:xfrm>
            <a:off x="593725" y="457200"/>
            <a:ext cx="10699750" cy="6664305"/>
          </a:xfrm>
          <a:prstGeom prst="rect">
            <a:avLst/>
          </a:prstGeom>
          <a:noFill/>
          <a:ln w="9525">
            <a:noFill/>
            <a:miter lim="800000"/>
            <a:headEnd/>
            <a:tailEnd/>
          </a:ln>
        </p:spPr>
        <p:txBody>
          <a:bodyPr wrap="square" anchor="ctr">
            <a:spAutoFit/>
          </a:bodyPr>
          <a:lstStyle/>
          <a:p>
            <a:pPr algn="ctr" eaLnBrk="0" hangingPunct="0"/>
            <a:r>
              <a:rPr lang="en-US" sz="3600" b="1" dirty="0" smtClean="0">
                <a:solidFill>
                  <a:srgbClr val="C00000"/>
                </a:solidFill>
                <a:latin typeface="Bookman Old Style" pitchFamily="18" charset="0"/>
                <a:ea typeface="Calibri" pitchFamily="34" charset="0"/>
                <a:cs typeface="Times New Roman" pitchFamily="18" charset="0"/>
              </a:rPr>
              <a:t>CONTENTS</a:t>
            </a:r>
            <a:endParaRPr lang="en-US" sz="3600" b="1" dirty="0">
              <a:solidFill>
                <a:srgbClr val="C00000"/>
              </a:solidFill>
              <a:latin typeface="Bookman Old Style" pitchFamily="18" charset="0"/>
              <a:ea typeface="Calibri" pitchFamily="34" charset="0"/>
              <a:cs typeface="Times New Roman" pitchFamily="18" charset="0"/>
            </a:endParaRP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Management – Definitions</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Levels of Management</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Functions of Management </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Planning – Types of planning</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Planning process</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Organizing – Organizational design and structure</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Staffing</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Directing</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Controlling – Basic Control process</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a:t>
            </a:r>
            <a:r>
              <a:rPr lang="en-US" sz="2800" dirty="0" err="1" smtClean="0">
                <a:latin typeface="Book Antiqua" pitchFamily="18" charset="0"/>
                <a:ea typeface="Calibri" pitchFamily="34" charset="0"/>
                <a:cs typeface="Calibri" pitchFamily="34" charset="0"/>
              </a:rPr>
              <a:t>Fayol’s</a:t>
            </a:r>
            <a:r>
              <a:rPr lang="en-US" sz="2800" dirty="0" smtClean="0">
                <a:latin typeface="Book Antiqua" pitchFamily="18" charset="0"/>
                <a:ea typeface="Calibri" pitchFamily="34" charset="0"/>
                <a:cs typeface="Calibri" pitchFamily="34" charset="0"/>
              </a:rPr>
              <a:t> principles of Management</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Taylor’s Scientific Management</a:t>
            </a:r>
          </a:p>
          <a:p>
            <a:pPr algn="just" eaLnBrk="0" hangingPunct="0">
              <a:buFont typeface="Arial" pitchFamily="34" charset="0"/>
              <a:buChar char="•"/>
            </a:pPr>
            <a:r>
              <a:rPr lang="en-US" sz="2800" dirty="0" smtClean="0">
                <a:latin typeface="Book Antiqua" pitchFamily="18" charset="0"/>
                <a:ea typeface="Calibri" pitchFamily="34" charset="0"/>
                <a:cs typeface="Calibri" pitchFamily="34" charset="0"/>
              </a:rPr>
              <a:t> Maslow’s Motivational theory</a:t>
            </a:r>
          </a:p>
          <a:p>
            <a:pPr algn="just" eaLnBrk="0" hangingPunct="0"/>
            <a:r>
              <a:rPr lang="en-US" sz="4000" dirty="0" smtClean="0">
                <a:latin typeface="Times New Roman" pitchFamily="18" charset="0"/>
                <a:ea typeface="Calibri" pitchFamily="34" charset="0"/>
                <a:cs typeface="Calibri" pitchFamily="34" charset="0"/>
              </a:rPr>
              <a:t> </a:t>
            </a:r>
            <a:endParaRPr lang="en-US" sz="4000"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2971800" y="533400"/>
            <a:ext cx="5943600" cy="1200329"/>
          </a:xfrm>
          <a:prstGeom prst="rect">
            <a:avLst/>
          </a:prstGeom>
          <a:noFill/>
          <a:ln w="9525">
            <a:noFill/>
            <a:miter lim="800000"/>
            <a:headEnd/>
            <a:tailEnd/>
          </a:ln>
        </p:spPr>
        <p:txBody>
          <a:bodyPr>
            <a:spAutoFit/>
          </a:bodyPr>
          <a:lstStyle/>
          <a:p>
            <a:pPr algn="ctr"/>
            <a:r>
              <a:rPr lang="en-US" sz="3600" b="1" dirty="0" smtClean="0">
                <a:solidFill>
                  <a:srgbClr val="C00000"/>
                </a:solidFill>
                <a:latin typeface="Bookman Old Style" pitchFamily="18" charset="0"/>
                <a:cs typeface="Times New Roman" pitchFamily="18" charset="0"/>
              </a:rPr>
              <a:t>ORGANIZING</a:t>
            </a:r>
            <a:br>
              <a:rPr lang="en-US" sz="3600" b="1" dirty="0" smtClean="0">
                <a:solidFill>
                  <a:srgbClr val="C00000"/>
                </a:solidFill>
                <a:latin typeface="Bookman Old Style" pitchFamily="18" charset="0"/>
                <a:cs typeface="Times New Roman" pitchFamily="18" charset="0"/>
              </a:rPr>
            </a:br>
            <a:endParaRPr lang="en-US" sz="3600" b="1" dirty="0">
              <a:solidFill>
                <a:srgbClr val="C00000"/>
              </a:solidFill>
              <a:latin typeface="Bookman Old Style" pitchFamily="18" charset="0"/>
              <a:cs typeface="Times New Roman" pitchFamily="18" charset="0"/>
            </a:endParaRPr>
          </a:p>
        </p:txBody>
      </p:sp>
      <p:sp>
        <p:nvSpPr>
          <p:cNvPr id="50179" name="Rectangle 4"/>
          <p:cNvSpPr>
            <a:spLocks noChangeArrowheads="1"/>
          </p:cNvSpPr>
          <p:nvPr/>
        </p:nvSpPr>
        <p:spPr bwMode="auto">
          <a:xfrm>
            <a:off x="838200" y="1447800"/>
            <a:ext cx="9906000" cy="4616648"/>
          </a:xfrm>
          <a:prstGeom prst="rect">
            <a:avLst/>
          </a:prstGeom>
          <a:noFill/>
          <a:ln w="9525">
            <a:noFill/>
            <a:miter lim="800000"/>
            <a:headEnd/>
            <a:tailEnd/>
          </a:ln>
        </p:spPr>
        <p:txBody>
          <a:bodyPr>
            <a:spAutoFit/>
          </a:bodyPr>
          <a:lstStyle/>
          <a:p>
            <a:pPr algn="just">
              <a:lnSpc>
                <a:spcPct val="150000"/>
              </a:lnSpc>
            </a:pPr>
            <a:r>
              <a:rPr lang="en-US" altLang="en-US" sz="2800" dirty="0">
                <a:solidFill>
                  <a:srgbClr val="000000"/>
                </a:solidFill>
                <a:latin typeface="Book Antiqua" pitchFamily="18" charset="0"/>
              </a:rPr>
              <a:t>The process by which managers establish working relationships among employees to achieve </a:t>
            </a:r>
            <a:r>
              <a:rPr lang="en-US" altLang="en-US" sz="2800" dirty="0" smtClean="0">
                <a:solidFill>
                  <a:srgbClr val="000000"/>
                </a:solidFill>
                <a:latin typeface="Book Antiqua" pitchFamily="18" charset="0"/>
              </a:rPr>
              <a:t>goals is called Organizing.</a:t>
            </a:r>
          </a:p>
          <a:p>
            <a:pPr algn="just">
              <a:lnSpc>
                <a:spcPct val="150000"/>
              </a:lnSpc>
            </a:pPr>
            <a:endParaRPr lang="en-US" altLang="en-US" sz="2800" dirty="0">
              <a:solidFill>
                <a:srgbClr val="000000"/>
              </a:solidFill>
              <a:latin typeface="Book Antiqua" pitchFamily="18" charset="0"/>
            </a:endParaRPr>
          </a:p>
          <a:p>
            <a:pPr algn="just">
              <a:lnSpc>
                <a:spcPct val="150000"/>
              </a:lnSpc>
            </a:pPr>
            <a:r>
              <a:rPr lang="en-US" sz="2800" dirty="0">
                <a:solidFill>
                  <a:srgbClr val="990033"/>
                </a:solidFill>
                <a:latin typeface="Book Antiqua" pitchFamily="18" charset="0"/>
              </a:rPr>
              <a:t> </a:t>
            </a:r>
            <a:r>
              <a:rPr lang="en-US" sz="2800" dirty="0" smtClean="0">
                <a:solidFill>
                  <a:srgbClr val="990033"/>
                </a:solidFill>
                <a:latin typeface="Book Antiqua" pitchFamily="18" charset="0"/>
              </a:rPr>
              <a:t> </a:t>
            </a:r>
            <a:r>
              <a:rPr lang="en-US" sz="2800" dirty="0">
                <a:latin typeface="Book Antiqua" pitchFamily="18" charset="0"/>
              </a:rPr>
              <a:t>According to Chester </a:t>
            </a:r>
            <a:r>
              <a:rPr lang="en-US" sz="2800" dirty="0" smtClean="0">
                <a:latin typeface="Book Antiqua" pitchFamily="18" charset="0"/>
              </a:rPr>
              <a:t>Barnard, </a:t>
            </a:r>
            <a:r>
              <a:rPr lang="en-US" sz="2800" dirty="0">
                <a:latin typeface="Book Antiqua" pitchFamily="18" charset="0"/>
              </a:rPr>
              <a:t>Organization is defined as “A system of consciously coordinated  activities or efforts of two or more persons”.</a:t>
            </a:r>
          </a:p>
        </p:txBody>
      </p:sp>
      <p:sp>
        <p:nvSpPr>
          <p:cNvPr id="6" name="Slide Number Placeholder 5"/>
          <p:cNvSpPr>
            <a:spLocks noGrp="1"/>
          </p:cNvSpPr>
          <p:nvPr>
            <p:ph type="sldNum" sz="quarter" idx="12"/>
          </p:nvPr>
        </p:nvSpPr>
        <p:spPr/>
        <p:txBody>
          <a:bodyPr/>
          <a:lstStyle/>
          <a:p>
            <a:pPr>
              <a:defRPr/>
            </a:pPr>
            <a:fld id="{7943A608-D5EB-4472-BB54-6F75922C54F1}" type="slidenum">
              <a:rPr lang="en-US"/>
              <a:pPr>
                <a:defRPr/>
              </a:pPr>
              <a:t>20</a:t>
            </a:fld>
            <a:endParaRPr lang="en-US"/>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93ACF05-5F05-4490-9522-D082F4E108F9}" type="slidenum">
              <a:rPr lang="en-US"/>
              <a:pPr>
                <a:defRPr/>
              </a:pPr>
              <a:t>21</a:t>
            </a:fld>
            <a:endParaRPr lang="en-US"/>
          </a:p>
        </p:txBody>
      </p:sp>
      <p:sp>
        <p:nvSpPr>
          <p:cNvPr id="1028" name="Rectangle 3"/>
          <p:cNvSpPr>
            <a:spLocks noChangeArrowheads="1"/>
          </p:cNvSpPr>
          <p:nvPr/>
        </p:nvSpPr>
        <p:spPr bwMode="auto">
          <a:xfrm>
            <a:off x="533400" y="457200"/>
            <a:ext cx="10439400" cy="1321259"/>
          </a:xfrm>
          <a:prstGeom prst="rect">
            <a:avLst/>
          </a:prstGeom>
          <a:noFill/>
          <a:ln w="9525">
            <a:noFill/>
            <a:miter lim="800000"/>
            <a:headEnd/>
            <a:tailEnd/>
          </a:ln>
        </p:spPr>
        <p:txBody>
          <a:bodyPr>
            <a:spAutoFit/>
          </a:bodyPr>
          <a:lstStyle/>
          <a:p>
            <a:pPr algn="just">
              <a:lnSpc>
                <a:spcPct val="150000"/>
              </a:lnSpc>
              <a:buClr>
                <a:srgbClr val="990033"/>
              </a:buClr>
            </a:pPr>
            <a:r>
              <a:rPr lang="en-US" sz="2800" dirty="0">
                <a:latin typeface="Book Antiqua" pitchFamily="18" charset="0"/>
                <a:cs typeface="Times New Roman" pitchFamily="18" charset="0"/>
              </a:rPr>
              <a:t>An Organization </a:t>
            </a:r>
            <a:r>
              <a:rPr lang="en-US" sz="2800" dirty="0" smtClean="0">
                <a:latin typeface="Book Antiqua" pitchFamily="18" charset="0"/>
                <a:cs typeface="Times New Roman" pitchFamily="18" charset="0"/>
              </a:rPr>
              <a:t>is defined </a:t>
            </a:r>
            <a:r>
              <a:rPr lang="en-US" sz="2800" dirty="0">
                <a:latin typeface="Book Antiqua" pitchFamily="18" charset="0"/>
                <a:cs typeface="Times New Roman" pitchFamily="18" charset="0"/>
              </a:rPr>
              <a:t>as a deliberate arrangement of people to accomplish some specific purpose.</a:t>
            </a:r>
          </a:p>
        </p:txBody>
      </p:sp>
      <p:sp>
        <p:nvSpPr>
          <p:cNvPr id="1029" name="Rectangle 4"/>
          <p:cNvSpPr>
            <a:spLocks noChangeArrowheads="1"/>
          </p:cNvSpPr>
          <p:nvPr/>
        </p:nvSpPr>
        <p:spPr bwMode="auto">
          <a:xfrm>
            <a:off x="533400" y="1905000"/>
            <a:ext cx="9906000" cy="3323987"/>
          </a:xfrm>
          <a:prstGeom prst="rect">
            <a:avLst/>
          </a:prstGeom>
          <a:noFill/>
          <a:ln w="9525">
            <a:noFill/>
            <a:miter lim="800000"/>
            <a:headEnd/>
            <a:tailEnd/>
          </a:ln>
        </p:spPr>
        <p:txBody>
          <a:bodyPr wrap="square">
            <a:spAutoFit/>
          </a:bodyPr>
          <a:lstStyle/>
          <a:p>
            <a:pPr marL="400050" indent="-400050" algn="just">
              <a:lnSpc>
                <a:spcPct val="150000"/>
              </a:lnSpc>
              <a:buFont typeface="Verdana" pitchFamily="34" charset="0"/>
              <a:buAutoNum type="romanLcPeriod"/>
            </a:pPr>
            <a:r>
              <a:rPr lang="en-US" sz="2800" u="sng" dirty="0">
                <a:latin typeface="Book Antiqua" pitchFamily="18" charset="0"/>
                <a:cs typeface="Times New Roman" pitchFamily="18" charset="0"/>
              </a:rPr>
              <a:t>Process</a:t>
            </a:r>
            <a:r>
              <a:rPr lang="en-US" sz="2800" dirty="0">
                <a:latin typeface="Book Antiqua" pitchFamily="18" charset="0"/>
                <a:cs typeface="Times New Roman" pitchFamily="18" charset="0"/>
              </a:rPr>
              <a:t> </a:t>
            </a:r>
          </a:p>
          <a:p>
            <a:pPr marL="857250" lvl="1" indent="-400050" algn="just">
              <a:lnSpc>
                <a:spcPct val="150000"/>
              </a:lnSpc>
              <a:buFont typeface="Verdana" pitchFamily="34" charset="0"/>
              <a:buAutoNum type="romanLcPeriod"/>
            </a:pPr>
            <a:r>
              <a:rPr lang="en-US" sz="2800" dirty="0">
                <a:latin typeface="Book Antiqua" pitchFamily="18" charset="0"/>
                <a:cs typeface="Times New Roman" pitchFamily="18" charset="0"/>
              </a:rPr>
              <a:t>a course of action, a route, a progression</a:t>
            </a:r>
          </a:p>
          <a:p>
            <a:pPr marL="400050" indent="-400050" algn="just">
              <a:lnSpc>
                <a:spcPct val="150000"/>
              </a:lnSpc>
              <a:buFont typeface="Verdana" pitchFamily="34" charset="0"/>
              <a:buAutoNum type="romanLcPeriod"/>
            </a:pPr>
            <a:r>
              <a:rPr lang="en-US" sz="2800" u="sng" dirty="0">
                <a:latin typeface="Book Antiqua" pitchFamily="18" charset="0"/>
                <a:cs typeface="Times New Roman" pitchFamily="18" charset="0"/>
              </a:rPr>
              <a:t>Structure</a:t>
            </a:r>
            <a:r>
              <a:rPr lang="en-US" sz="2800" dirty="0">
                <a:latin typeface="Book Antiqua" pitchFamily="18" charset="0"/>
                <a:cs typeface="Times New Roman" pitchFamily="18" charset="0"/>
              </a:rPr>
              <a:t> </a:t>
            </a:r>
          </a:p>
          <a:p>
            <a:pPr marL="857250" lvl="1" indent="-400050" algn="just">
              <a:lnSpc>
                <a:spcPct val="150000"/>
              </a:lnSpc>
              <a:buFont typeface="Verdana" pitchFamily="34" charset="0"/>
              <a:buAutoNum type="romanLcPeriod"/>
            </a:pPr>
            <a:r>
              <a:rPr lang="en-US" sz="2800" dirty="0">
                <a:latin typeface="Book Antiqua" pitchFamily="18" charset="0"/>
                <a:cs typeface="Times New Roman" pitchFamily="18" charset="0"/>
              </a:rPr>
              <a:t>an arrangement, a configuration, </a:t>
            </a:r>
            <a:r>
              <a:rPr lang="en-US" sz="2800" dirty="0" smtClean="0">
                <a:latin typeface="Book Antiqua" pitchFamily="18" charset="0"/>
                <a:cs typeface="Times New Roman" pitchFamily="18" charset="0"/>
              </a:rPr>
              <a:t>a construction </a:t>
            </a:r>
            <a:r>
              <a:rPr lang="en-US" sz="2800" dirty="0">
                <a:latin typeface="Book Antiqua" pitchFamily="18" charset="0"/>
                <a:cs typeface="Times New Roman" pitchFamily="18" charset="0"/>
              </a:rPr>
              <a:t/>
            </a:r>
            <a:br>
              <a:rPr lang="en-US" sz="2800" dirty="0">
                <a:latin typeface="Book Antiqua" pitchFamily="18" charset="0"/>
                <a:cs typeface="Times New Roman" pitchFamily="18" charset="0"/>
              </a:rPr>
            </a:br>
            <a:endParaRPr lang="en-US" sz="2800" dirty="0">
              <a:latin typeface="Book Antiqua" pitchFamily="18" charset="0"/>
              <a:cs typeface="Times New Roman" pitchFamily="18" charset="0"/>
            </a:endParaRPr>
          </a:p>
        </p:txBody>
      </p:sp>
      <p:graphicFrame>
        <p:nvGraphicFramePr>
          <p:cNvPr id="1026" name="Object 4"/>
          <p:cNvGraphicFramePr>
            <a:graphicFrameLocks noChangeAspect="1"/>
          </p:cNvGraphicFramePr>
          <p:nvPr/>
        </p:nvGraphicFramePr>
        <p:xfrm>
          <a:off x="8229600" y="1524000"/>
          <a:ext cx="3149600" cy="2328930"/>
        </p:xfrm>
        <a:graphic>
          <a:graphicData uri="http://schemas.openxmlformats.org/presentationml/2006/ole">
            <mc:AlternateContent xmlns:mc="http://schemas.openxmlformats.org/markup-compatibility/2006">
              <mc:Choice xmlns:v="urn:schemas-microsoft-com:vml" Requires="v">
                <p:oleObj spid="_x0000_s1034" name="Picture" r:id="rId3" imgW="4330440" imgH="3468600" progId="StaticMetafile">
                  <p:embed/>
                </p:oleObj>
              </mc:Choice>
              <mc:Fallback>
                <p:oleObj name="Picture" r:id="rId3" imgW="4330440" imgH="3468600" progId="StaticMetafil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524000"/>
                        <a:ext cx="3149600" cy="232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FB8B0DF-6407-4FF9-BA16-6D20A8B49B1F}" type="slidenum">
              <a:rPr lang="en-US"/>
              <a:pPr>
                <a:defRPr/>
              </a:pPr>
              <a:t>22</a:t>
            </a:fld>
            <a:endParaRPr lang="en-US"/>
          </a:p>
        </p:txBody>
      </p:sp>
      <p:sp>
        <p:nvSpPr>
          <p:cNvPr id="51203" name="Rectangle 3"/>
          <p:cNvSpPr>
            <a:spLocks noChangeArrowheads="1"/>
          </p:cNvSpPr>
          <p:nvPr/>
        </p:nvSpPr>
        <p:spPr bwMode="auto">
          <a:xfrm>
            <a:off x="609600" y="914400"/>
            <a:ext cx="10668000" cy="1321259"/>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The process of organizing takes place within a structure reflected by the way in which the organization</a:t>
            </a:r>
          </a:p>
        </p:txBody>
      </p:sp>
      <p:sp>
        <p:nvSpPr>
          <p:cNvPr id="51204" name="Rectangle 5"/>
          <p:cNvSpPr>
            <a:spLocks noChangeArrowheads="1"/>
          </p:cNvSpPr>
          <p:nvPr/>
        </p:nvSpPr>
        <p:spPr bwMode="auto">
          <a:xfrm>
            <a:off x="762000" y="2743200"/>
            <a:ext cx="10134600" cy="2246769"/>
          </a:xfrm>
          <a:prstGeom prst="rect">
            <a:avLst/>
          </a:prstGeom>
          <a:noFill/>
          <a:ln w="9525">
            <a:noFill/>
            <a:miter lim="800000"/>
            <a:headEnd/>
            <a:tailEnd/>
          </a:ln>
        </p:spPr>
        <p:txBody>
          <a:bodyPr wrap="square">
            <a:spAutoFit/>
          </a:bodyPr>
          <a:lstStyle/>
          <a:p>
            <a:pPr marL="571500" indent="-571500">
              <a:buFont typeface="Verdana" pitchFamily="34" charset="0"/>
              <a:buAutoNum type="romanLcPeriod"/>
            </a:pPr>
            <a:r>
              <a:rPr lang="en-US" sz="2800" dirty="0">
                <a:latin typeface="Book Antiqua" pitchFamily="18" charset="0"/>
                <a:cs typeface="Times New Roman" pitchFamily="18" charset="0"/>
              </a:rPr>
              <a:t>Divides its labor into departments and jobs.</a:t>
            </a:r>
          </a:p>
          <a:p>
            <a:pPr marL="571500" indent="-571500">
              <a:buFont typeface="Verdana" pitchFamily="34" charset="0"/>
              <a:buAutoNum type="romanLcPeriod"/>
            </a:pPr>
            <a:endParaRPr lang="en-US" sz="2800" dirty="0">
              <a:latin typeface="Book Antiqua" pitchFamily="18" charset="0"/>
              <a:cs typeface="Times New Roman" pitchFamily="18" charset="0"/>
            </a:endParaRPr>
          </a:p>
          <a:p>
            <a:pPr marL="571500" indent="-571500">
              <a:buFont typeface="Verdana" pitchFamily="34" charset="0"/>
              <a:buAutoNum type="romanLcPeriod"/>
            </a:pPr>
            <a:r>
              <a:rPr lang="en-US" sz="2800" dirty="0">
                <a:latin typeface="Book Antiqua" pitchFamily="18" charset="0"/>
                <a:cs typeface="Times New Roman" pitchFamily="18" charset="0"/>
              </a:rPr>
              <a:t>Establishes formal lines of authority.</a:t>
            </a:r>
          </a:p>
          <a:p>
            <a:pPr marL="571500" indent="-571500"/>
            <a:endParaRPr lang="en-US" sz="2800" dirty="0">
              <a:latin typeface="Book Antiqua" pitchFamily="18" charset="0"/>
              <a:cs typeface="Times New Roman" pitchFamily="18" charset="0"/>
            </a:endParaRPr>
          </a:p>
          <a:p>
            <a:pPr marL="571500" indent="-571500">
              <a:buFont typeface="Verdana" pitchFamily="34" charset="0"/>
              <a:buAutoNum type="romanLcPeriod"/>
            </a:pPr>
            <a:r>
              <a:rPr lang="en-US" sz="2800" dirty="0">
                <a:latin typeface="Book Antiqua" pitchFamily="18" charset="0"/>
                <a:cs typeface="Times New Roman" pitchFamily="18" charset="0"/>
              </a:rPr>
              <a:t>Establishes mechanisms for coordinating diverse tasks.</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4CD1D72-0E9F-4CB4-B956-F2229500D17D}" type="slidenum">
              <a:rPr lang="en-US"/>
              <a:pPr>
                <a:defRPr/>
              </a:pPr>
              <a:t>23</a:t>
            </a:fld>
            <a:endParaRPr lang="en-US"/>
          </a:p>
        </p:txBody>
      </p:sp>
      <p:sp>
        <p:nvSpPr>
          <p:cNvPr id="52227" name="Rectangle 3"/>
          <p:cNvSpPr>
            <a:spLocks noChangeArrowheads="1"/>
          </p:cNvSpPr>
          <p:nvPr/>
        </p:nvSpPr>
        <p:spPr bwMode="auto">
          <a:xfrm>
            <a:off x="1447800" y="533400"/>
            <a:ext cx="8994577" cy="1077218"/>
          </a:xfrm>
          <a:prstGeom prst="rect">
            <a:avLst/>
          </a:prstGeom>
          <a:noFill/>
          <a:ln w="9525">
            <a:noFill/>
            <a:miter lim="800000"/>
            <a:headEnd/>
            <a:tailEnd/>
          </a:ln>
        </p:spPr>
        <p:txBody>
          <a:bodyPr wrap="none">
            <a:spAutoFit/>
          </a:bodyPr>
          <a:lstStyle/>
          <a:p>
            <a:pPr algn="ctr"/>
            <a:r>
              <a:rPr lang="en-US" sz="3200" b="1" dirty="0" smtClean="0">
                <a:solidFill>
                  <a:srgbClr val="C00000"/>
                </a:solidFill>
                <a:latin typeface="Times New Roman" pitchFamily="18" charset="0"/>
                <a:cs typeface="Times New Roman" pitchFamily="18" charset="0"/>
              </a:rPr>
              <a:t>ORGANIZATIONAL DESIGN &amp; STRUCTURES</a:t>
            </a:r>
          </a:p>
          <a:p>
            <a:pPr algn="ctr"/>
            <a:endParaRPr lang="en-US" sz="3200" b="1" dirty="0">
              <a:solidFill>
                <a:srgbClr val="C00000"/>
              </a:solidFill>
              <a:latin typeface="Times New Roman" pitchFamily="18" charset="0"/>
              <a:cs typeface="Times New Roman" pitchFamily="18" charset="0"/>
            </a:endParaRPr>
          </a:p>
        </p:txBody>
      </p:sp>
      <p:sp>
        <p:nvSpPr>
          <p:cNvPr id="52229" name="Rectangle 5"/>
          <p:cNvSpPr>
            <a:spLocks noChangeArrowheads="1"/>
          </p:cNvSpPr>
          <p:nvPr/>
        </p:nvSpPr>
        <p:spPr bwMode="auto">
          <a:xfrm>
            <a:off x="762000" y="1600200"/>
            <a:ext cx="10210800" cy="954107"/>
          </a:xfrm>
          <a:prstGeom prst="rect">
            <a:avLst/>
          </a:prstGeom>
          <a:noFill/>
          <a:ln w="9525">
            <a:noFill/>
            <a:miter lim="800000"/>
            <a:headEnd/>
            <a:tailEnd/>
          </a:ln>
        </p:spPr>
        <p:txBody>
          <a:bodyPr>
            <a:spAutoFit/>
          </a:bodyPr>
          <a:lstStyle/>
          <a:p>
            <a:pPr algn="just"/>
            <a:r>
              <a:rPr lang="en-US" sz="2800" dirty="0">
                <a:latin typeface="Book Antiqua" pitchFamily="18" charset="0"/>
                <a:cs typeface="Times New Roman" pitchFamily="18" charset="0"/>
              </a:rPr>
              <a:t>Organizing process leads to creation of  an Organizational Structure</a:t>
            </a:r>
          </a:p>
        </p:txBody>
      </p:sp>
      <p:sp>
        <p:nvSpPr>
          <p:cNvPr id="52230" name="Content Placeholder 1"/>
          <p:cNvSpPr txBox="1">
            <a:spLocks/>
          </p:cNvSpPr>
          <p:nvPr/>
        </p:nvSpPr>
        <p:spPr bwMode="auto">
          <a:xfrm>
            <a:off x="914400" y="2971800"/>
            <a:ext cx="10287000" cy="1752600"/>
          </a:xfrm>
          <a:prstGeom prst="rect">
            <a:avLst/>
          </a:prstGeom>
          <a:noFill/>
          <a:ln w="9525">
            <a:noFill/>
            <a:miter lim="800000"/>
            <a:headEnd/>
            <a:tailEnd/>
          </a:ln>
        </p:spPr>
        <p:txBody>
          <a:bodyPr/>
          <a:lstStyle/>
          <a:p>
            <a:pPr marL="265113" indent="-265113">
              <a:spcBef>
                <a:spcPts val="250"/>
              </a:spcBef>
              <a:buClr>
                <a:schemeClr val="accent1"/>
              </a:buClr>
              <a:buSzPct val="80000"/>
              <a:buFont typeface="Wingdings 2" pitchFamily="18" charset="2"/>
              <a:buChar char=""/>
            </a:pPr>
            <a:r>
              <a:rPr lang="en-US" sz="2800" dirty="0">
                <a:latin typeface="Book Antiqua" pitchFamily="18" charset="0"/>
                <a:cs typeface="Times New Roman" pitchFamily="18" charset="0"/>
              </a:rPr>
              <a:t>Formal tasks assigned</a:t>
            </a:r>
          </a:p>
          <a:p>
            <a:pPr marL="265113" indent="-265113">
              <a:spcBef>
                <a:spcPts val="250"/>
              </a:spcBef>
              <a:buClr>
                <a:schemeClr val="accent1"/>
              </a:buClr>
              <a:buSzPct val="80000"/>
              <a:buFont typeface="Wingdings 2" pitchFamily="18" charset="2"/>
              <a:buChar char=""/>
            </a:pPr>
            <a:r>
              <a:rPr lang="en-US" sz="2800" dirty="0">
                <a:latin typeface="Book Antiqua" pitchFamily="18" charset="0"/>
                <a:cs typeface="Times New Roman" pitchFamily="18" charset="0"/>
              </a:rPr>
              <a:t>Formal reporting relationships</a:t>
            </a:r>
          </a:p>
          <a:p>
            <a:pPr marL="265113" indent="-265113">
              <a:spcBef>
                <a:spcPts val="250"/>
              </a:spcBef>
              <a:buClr>
                <a:schemeClr val="accent1"/>
              </a:buClr>
              <a:buSzPct val="80000"/>
              <a:buFont typeface="Wingdings 2" pitchFamily="18" charset="2"/>
              <a:buChar char=""/>
            </a:pPr>
            <a:r>
              <a:rPr lang="en-US" sz="2800" dirty="0">
                <a:latin typeface="Book Antiqua" pitchFamily="18" charset="0"/>
                <a:cs typeface="Times New Roman" pitchFamily="18" charset="0"/>
              </a:rPr>
              <a:t>Systems design for coordination across departments</a:t>
            </a:r>
          </a:p>
          <a:p>
            <a:pPr marL="265113" indent="-265113">
              <a:spcBef>
                <a:spcPts val="250"/>
              </a:spcBef>
              <a:buClr>
                <a:schemeClr val="accent1"/>
              </a:buClr>
              <a:buSzPct val="80000"/>
              <a:buFont typeface="Wingdings 3" pitchFamily="18" charset="2"/>
              <a:buNone/>
            </a:pPr>
            <a:r>
              <a:rPr lang="en-US" sz="2800" dirty="0">
                <a:latin typeface="Book Antiqua" pitchFamily="18" charset="0"/>
              </a:rPr>
              <a:t>      </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972D0D-91BC-4D80-8155-7838E3DBF62A}" type="slidenum">
              <a:rPr lang="en-US"/>
              <a:pPr>
                <a:defRPr/>
              </a:pPr>
              <a:t>24</a:t>
            </a:fld>
            <a:endParaRPr lang="en-US"/>
          </a:p>
        </p:txBody>
      </p:sp>
      <p:sp>
        <p:nvSpPr>
          <p:cNvPr id="5" name="Rectangle 2"/>
          <p:cNvSpPr txBox="1">
            <a:spLocks noChangeArrowheads="1"/>
          </p:cNvSpPr>
          <p:nvPr/>
        </p:nvSpPr>
        <p:spPr>
          <a:xfrm>
            <a:off x="1905000" y="685800"/>
            <a:ext cx="8229600" cy="1143000"/>
          </a:xfrm>
          <a:prstGeom prst="rect">
            <a:avLst/>
          </a:prstGeom>
        </p:spPr>
        <p:txBody>
          <a:bodyPr/>
          <a:lstStyle/>
          <a:p>
            <a:pPr algn="ctr" fontAlgn="auto">
              <a:spcAft>
                <a:spcPts val="0"/>
              </a:spcAft>
              <a:defRPr/>
            </a:pPr>
            <a:r>
              <a:rPr lang="en-US" sz="3600" b="1" dirty="0">
                <a:solidFill>
                  <a:srgbClr val="C00000"/>
                </a:solidFill>
                <a:latin typeface="Bookman Old Style" pitchFamily="18" charset="0"/>
                <a:ea typeface="+mj-ea"/>
                <a:cs typeface="Times New Roman" pitchFamily="18" charset="0"/>
              </a:rPr>
              <a:t>LINE ORGANIZATION</a:t>
            </a:r>
          </a:p>
        </p:txBody>
      </p:sp>
      <p:sp>
        <p:nvSpPr>
          <p:cNvPr id="53252" name="Rectangle 3"/>
          <p:cNvSpPr txBox="1">
            <a:spLocks noChangeArrowheads="1"/>
          </p:cNvSpPr>
          <p:nvPr/>
        </p:nvSpPr>
        <p:spPr bwMode="auto">
          <a:xfrm>
            <a:off x="457200" y="1676400"/>
            <a:ext cx="10591800" cy="4330700"/>
          </a:xfrm>
          <a:prstGeom prst="rect">
            <a:avLst/>
          </a:prstGeom>
          <a:noFill/>
          <a:ln w="9525">
            <a:noFill/>
            <a:miter lim="800000"/>
            <a:headEnd/>
            <a:tailEnd/>
          </a:ln>
        </p:spPr>
        <p:txBody>
          <a:bodyPr/>
          <a:lstStyle/>
          <a:p>
            <a:pPr marL="265113" indent="-265113" algn="just">
              <a:lnSpc>
                <a:spcPct val="150000"/>
              </a:lnSpc>
              <a:spcBef>
                <a:spcPts val="250"/>
              </a:spcBef>
              <a:buClr>
                <a:schemeClr val="accent1"/>
              </a:buClr>
              <a:buSzPct val="80000"/>
            </a:pPr>
            <a:r>
              <a:rPr lang="en-US" sz="2800" dirty="0">
                <a:latin typeface="Book Antiqua" pitchFamily="18" charset="0"/>
              </a:rPr>
              <a:t>	</a:t>
            </a:r>
            <a:r>
              <a:rPr lang="en-US" sz="2800" dirty="0" smtClean="0">
                <a:latin typeface="Book Antiqua" pitchFamily="18" charset="0"/>
                <a:cs typeface="Times New Roman" pitchFamily="18" charset="0"/>
              </a:rPr>
              <a:t>Line </a:t>
            </a:r>
            <a:r>
              <a:rPr lang="en-US" sz="2800" dirty="0">
                <a:latin typeface="Book Antiqua" pitchFamily="18" charset="0"/>
                <a:cs typeface="Times New Roman" pitchFamily="18" charset="0"/>
              </a:rPr>
              <a:t>Organization structure is also known as scalar, military or vertical organization and perhaps is the oldest form.</a:t>
            </a:r>
          </a:p>
          <a:p>
            <a:pPr marL="265113" indent="-265113">
              <a:lnSpc>
                <a:spcPct val="150000"/>
              </a:lnSpc>
              <a:spcBef>
                <a:spcPts val="250"/>
              </a:spcBef>
              <a:buClr>
                <a:schemeClr val="accent1"/>
              </a:buClr>
              <a:buSzPct val="80000"/>
            </a:pPr>
            <a:endParaRPr lang="en-US" sz="2800" dirty="0">
              <a:latin typeface="Book Antiqua" pitchFamily="18" charset="0"/>
              <a:cs typeface="Times New Roman" pitchFamily="18" charset="0"/>
            </a:endParaRPr>
          </a:p>
          <a:p>
            <a:pPr marL="265113" indent="-265113" algn="just">
              <a:lnSpc>
                <a:spcPct val="150000"/>
              </a:lnSpc>
              <a:spcBef>
                <a:spcPts val="250"/>
              </a:spcBef>
              <a:buClr>
                <a:schemeClr val="accent1"/>
              </a:buClr>
              <a:buSzPct val="80000"/>
            </a:pPr>
            <a:r>
              <a:rPr lang="en-US" sz="2800" dirty="0">
                <a:latin typeface="Book Antiqua" pitchFamily="18" charset="0"/>
                <a:cs typeface="Times New Roman" pitchFamily="18" charset="0"/>
              </a:rPr>
              <a:t>	</a:t>
            </a:r>
            <a:r>
              <a:rPr lang="en-US" sz="2800" dirty="0" smtClean="0">
                <a:latin typeface="Book Antiqua" pitchFamily="18" charset="0"/>
                <a:cs typeface="Times New Roman" pitchFamily="18" charset="0"/>
              </a:rPr>
              <a:t>This </a:t>
            </a:r>
            <a:r>
              <a:rPr lang="en-US" sz="2800" dirty="0">
                <a:latin typeface="Book Antiqua" pitchFamily="18" charset="0"/>
                <a:cs typeface="Times New Roman" pitchFamily="18" charset="0"/>
              </a:rPr>
              <a:t>concept holds that in any </a:t>
            </a:r>
            <a:r>
              <a:rPr lang="en-US" sz="2800" dirty="0" smtClean="0">
                <a:latin typeface="Book Antiqua" pitchFamily="18" charset="0"/>
                <a:cs typeface="Times New Roman" pitchFamily="18" charset="0"/>
              </a:rPr>
              <a:t>organization, hierarchy is derived </a:t>
            </a:r>
            <a:r>
              <a:rPr lang="en-US" sz="2800" dirty="0">
                <a:latin typeface="Book Antiqua" pitchFamily="18" charset="0"/>
                <a:cs typeface="Times New Roman" pitchFamily="18" charset="0"/>
              </a:rPr>
              <a:t>from a scalar </a:t>
            </a:r>
            <a:r>
              <a:rPr lang="en-US" sz="2800" dirty="0" smtClean="0">
                <a:latin typeface="Book Antiqua" pitchFamily="18" charset="0"/>
                <a:cs typeface="Times New Roman" pitchFamily="18" charset="0"/>
              </a:rPr>
              <a:t>process. There </a:t>
            </a:r>
            <a:r>
              <a:rPr lang="en-US" sz="2800" dirty="0">
                <a:latin typeface="Book Antiqua" pitchFamily="18" charset="0"/>
                <a:cs typeface="Times New Roman" pitchFamily="18" charset="0"/>
              </a:rPr>
              <a:t>must be a single head who commands it.</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C468B9-8252-48CB-AE6C-F28D0D96838C}" type="slidenum">
              <a:rPr lang="en-US"/>
              <a:pPr>
                <a:defRPr/>
              </a:pPr>
              <a:t>25</a:t>
            </a:fld>
            <a:endParaRPr lang="en-US"/>
          </a:p>
        </p:txBody>
      </p:sp>
      <p:sp>
        <p:nvSpPr>
          <p:cNvPr id="54275" name="Rectangle 3"/>
          <p:cNvSpPr txBox="1">
            <a:spLocks noChangeArrowheads="1"/>
          </p:cNvSpPr>
          <p:nvPr/>
        </p:nvSpPr>
        <p:spPr bwMode="auto">
          <a:xfrm>
            <a:off x="685800" y="304800"/>
            <a:ext cx="10287000" cy="5668963"/>
          </a:xfrm>
          <a:prstGeom prst="rect">
            <a:avLst/>
          </a:prstGeom>
          <a:noFill/>
          <a:ln w="9525">
            <a:noFill/>
            <a:miter lim="800000"/>
            <a:headEnd/>
            <a:tailEnd/>
          </a:ln>
        </p:spPr>
        <p:txBody>
          <a:bodyPr/>
          <a:lstStyle/>
          <a:p>
            <a:pPr marL="533400" indent="-533400">
              <a:lnSpc>
                <a:spcPct val="90000"/>
              </a:lnSpc>
              <a:spcBef>
                <a:spcPts val="250"/>
              </a:spcBef>
              <a:buClr>
                <a:schemeClr val="accent1"/>
              </a:buClr>
              <a:buSzPct val="80000"/>
            </a:pPr>
            <a:r>
              <a:rPr lang="en-US" sz="2800" dirty="0">
                <a:latin typeface="Book Antiqua" pitchFamily="18" charset="0"/>
                <a:cs typeface="Times New Roman" pitchFamily="18" charset="0"/>
              </a:rPr>
              <a:t>Line Organization can be designed in two ways:</a:t>
            </a:r>
          </a:p>
          <a:p>
            <a:pPr marL="533400" indent="-533400">
              <a:lnSpc>
                <a:spcPct val="90000"/>
              </a:lnSpc>
              <a:spcBef>
                <a:spcPts val="250"/>
              </a:spcBef>
              <a:buClr>
                <a:schemeClr val="accent1"/>
              </a:buClr>
              <a:buSzPct val="80000"/>
            </a:pPr>
            <a:endParaRPr lang="en-US" sz="2800" dirty="0">
              <a:latin typeface="Book Antiqua" pitchFamily="18" charset="0"/>
              <a:cs typeface="Times New Roman" pitchFamily="18" charset="0"/>
            </a:endParaRPr>
          </a:p>
          <a:p>
            <a:pPr marL="533400" indent="-533400">
              <a:lnSpc>
                <a:spcPct val="90000"/>
              </a:lnSpc>
              <a:spcBef>
                <a:spcPts val="250"/>
              </a:spcBef>
              <a:buClr>
                <a:srgbClr val="C00000"/>
              </a:buClr>
              <a:buSzPct val="80000"/>
              <a:buFontTx/>
              <a:buAutoNum type="arabicPeriod"/>
            </a:pPr>
            <a:r>
              <a:rPr lang="en-US" sz="2800" dirty="0">
                <a:solidFill>
                  <a:srgbClr val="C00000"/>
                </a:solidFill>
                <a:latin typeface="Book Antiqua" pitchFamily="18" charset="0"/>
                <a:cs typeface="Times New Roman" pitchFamily="18" charset="0"/>
              </a:rPr>
              <a:t>Pure Line Organization: </a:t>
            </a:r>
            <a:r>
              <a:rPr lang="en-US" sz="2800" dirty="0">
                <a:latin typeface="Book Antiqua" pitchFamily="18" charset="0"/>
                <a:cs typeface="Times New Roman" pitchFamily="18" charset="0"/>
              </a:rPr>
              <a:t>Similar activities are performed at a particular level</a:t>
            </a:r>
            <a:r>
              <a:rPr lang="en-US" sz="2800" dirty="0" smtClean="0">
                <a:latin typeface="Book Antiqua" pitchFamily="18" charset="0"/>
                <a:cs typeface="Times New Roman" pitchFamily="18" charset="0"/>
              </a:rPr>
              <a:t>.</a:t>
            </a:r>
          </a:p>
          <a:p>
            <a:pPr marL="533400" indent="-533400">
              <a:lnSpc>
                <a:spcPct val="90000"/>
              </a:lnSpc>
              <a:spcBef>
                <a:spcPts val="250"/>
              </a:spcBef>
              <a:buClr>
                <a:srgbClr val="C00000"/>
              </a:buClr>
              <a:buSzPct val="80000"/>
              <a:buFontTx/>
              <a:buAutoNum type="arabicPeriod"/>
            </a:pPr>
            <a:endParaRPr lang="en-US" sz="2800" dirty="0" smtClean="0">
              <a:latin typeface="Book Antiqua" pitchFamily="18" charset="0"/>
              <a:cs typeface="Times New Roman" pitchFamily="18" charset="0"/>
            </a:endParaRPr>
          </a:p>
          <a:p>
            <a:pPr marL="533400" indent="-533400">
              <a:lnSpc>
                <a:spcPct val="90000"/>
              </a:lnSpc>
              <a:spcBef>
                <a:spcPts val="250"/>
              </a:spcBef>
              <a:buClr>
                <a:srgbClr val="C00000"/>
              </a:buClr>
              <a:buSzPct val="80000"/>
              <a:buFontTx/>
              <a:buAutoNum type="arabicPeriod"/>
            </a:pPr>
            <a:endParaRPr lang="en-US" sz="2800" dirty="0">
              <a:latin typeface="Book Antiqua" pitchFamily="18" charset="0"/>
              <a:cs typeface="Times New Roman" pitchFamily="18" charset="0"/>
            </a:endParaRPr>
          </a:p>
          <a:p>
            <a:pPr marL="533400" indent="-533400">
              <a:lnSpc>
                <a:spcPct val="90000"/>
              </a:lnSpc>
              <a:spcBef>
                <a:spcPts val="250"/>
              </a:spcBef>
              <a:buClr>
                <a:schemeClr val="accent1"/>
              </a:buClr>
              <a:buSzPct val="80000"/>
              <a:buFontTx/>
              <a:buAutoNum type="arabicPeriod"/>
            </a:pPr>
            <a:endParaRPr lang="en-US" sz="2800" dirty="0" smtClean="0">
              <a:latin typeface="Book Antiqua" pitchFamily="18" charset="0"/>
              <a:cs typeface="Times New Roman" pitchFamily="18" charset="0"/>
            </a:endParaRPr>
          </a:p>
          <a:p>
            <a:pPr marL="533400" indent="-533400">
              <a:lnSpc>
                <a:spcPct val="90000"/>
              </a:lnSpc>
              <a:spcBef>
                <a:spcPts val="250"/>
              </a:spcBef>
              <a:buClr>
                <a:schemeClr val="accent1"/>
              </a:buClr>
              <a:buSzPct val="80000"/>
              <a:buFontTx/>
              <a:buAutoNum type="arabicPeriod"/>
            </a:pPr>
            <a:endParaRPr lang="en-US" sz="2800" dirty="0" smtClean="0">
              <a:latin typeface="Book Antiqua" pitchFamily="18" charset="0"/>
              <a:cs typeface="Times New Roman" pitchFamily="18" charset="0"/>
            </a:endParaRPr>
          </a:p>
          <a:p>
            <a:pPr marL="533400" indent="-533400">
              <a:lnSpc>
                <a:spcPct val="90000"/>
              </a:lnSpc>
              <a:spcBef>
                <a:spcPts val="250"/>
              </a:spcBef>
              <a:buClr>
                <a:schemeClr val="accent1"/>
              </a:buClr>
              <a:buSzPct val="80000"/>
              <a:buFontTx/>
              <a:buAutoNum type="arabicPeriod"/>
            </a:pPr>
            <a:endParaRPr lang="en-US" sz="2800" dirty="0" smtClean="0">
              <a:latin typeface="Book Antiqua" pitchFamily="18" charset="0"/>
              <a:cs typeface="Times New Roman" pitchFamily="18" charset="0"/>
            </a:endParaRPr>
          </a:p>
          <a:p>
            <a:pPr marL="533400" indent="-533400">
              <a:lnSpc>
                <a:spcPct val="90000"/>
              </a:lnSpc>
              <a:spcBef>
                <a:spcPts val="250"/>
              </a:spcBef>
              <a:buClr>
                <a:schemeClr val="accent1"/>
              </a:buClr>
              <a:buSzPct val="80000"/>
              <a:buFontTx/>
              <a:buAutoNum type="arabicPeriod"/>
            </a:pPr>
            <a:endParaRPr lang="en-US" sz="2800" dirty="0">
              <a:latin typeface="Book Antiqua" pitchFamily="18" charset="0"/>
              <a:cs typeface="Times New Roman" pitchFamily="18" charset="0"/>
            </a:endParaRPr>
          </a:p>
          <a:p>
            <a:pPr marL="533400" indent="-533400">
              <a:lnSpc>
                <a:spcPct val="90000"/>
              </a:lnSpc>
              <a:spcBef>
                <a:spcPts val="250"/>
              </a:spcBef>
              <a:buClr>
                <a:srgbClr val="C00000"/>
              </a:buClr>
              <a:buSzPct val="80000"/>
              <a:buFontTx/>
              <a:buAutoNum type="arabicPeriod"/>
            </a:pPr>
            <a:r>
              <a:rPr lang="en-US" sz="2800" dirty="0">
                <a:solidFill>
                  <a:srgbClr val="C00000"/>
                </a:solidFill>
                <a:latin typeface="Book Antiqua" pitchFamily="18" charset="0"/>
                <a:cs typeface="Times New Roman" pitchFamily="18" charset="0"/>
              </a:rPr>
              <a:t>Departmental Line Organization: </a:t>
            </a:r>
            <a:r>
              <a:rPr lang="en-US" sz="2800" dirty="0">
                <a:latin typeface="Book Antiqua" pitchFamily="18" charset="0"/>
                <a:cs typeface="Times New Roman" pitchFamily="18" charset="0"/>
              </a:rPr>
              <a:t>Entire activities are divided into different departments on the basis of similarity of activities.</a:t>
            </a:r>
            <a:endParaRPr lang="en-US" sz="2800" dirty="0">
              <a:solidFill>
                <a:srgbClr val="B52BAB"/>
              </a:solidFill>
              <a:latin typeface="Book Antiqua" pitchFamily="18" charset="0"/>
              <a:cs typeface="Times New Roman" pitchFamily="18" charset="0"/>
            </a:endParaRPr>
          </a:p>
        </p:txBody>
      </p:sp>
      <p:sp>
        <p:nvSpPr>
          <p:cNvPr id="4" name="Text Box 4"/>
          <p:cNvSpPr txBox="1">
            <a:spLocks noChangeArrowheads="1"/>
          </p:cNvSpPr>
          <p:nvPr/>
        </p:nvSpPr>
        <p:spPr bwMode="auto">
          <a:xfrm>
            <a:off x="4724400" y="2057400"/>
            <a:ext cx="2438400" cy="396875"/>
          </a:xfrm>
          <a:prstGeom prst="rect">
            <a:avLst/>
          </a:prstGeom>
          <a:noFill/>
          <a:ln w="9525">
            <a:noFill/>
            <a:miter lim="800000"/>
            <a:headEnd/>
            <a:tailEnd/>
          </a:ln>
        </p:spPr>
        <p:txBody>
          <a:bodyPr>
            <a:spAutoFit/>
          </a:bodyPr>
          <a:lstStyle/>
          <a:p>
            <a:pPr algn="ctr">
              <a:spcBef>
                <a:spcPct val="50000"/>
              </a:spcBef>
            </a:pPr>
            <a:r>
              <a:rPr lang="en-US" sz="2000" b="1">
                <a:latin typeface="Verdana" pitchFamily="34" charset="0"/>
              </a:rPr>
              <a:t>Chief Executive</a:t>
            </a:r>
          </a:p>
        </p:txBody>
      </p:sp>
      <p:sp>
        <p:nvSpPr>
          <p:cNvPr id="5" name="Rectangle 5"/>
          <p:cNvSpPr>
            <a:spLocks noChangeArrowheads="1"/>
          </p:cNvSpPr>
          <p:nvPr/>
        </p:nvSpPr>
        <p:spPr bwMode="auto">
          <a:xfrm>
            <a:off x="4724400" y="2057400"/>
            <a:ext cx="25908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en-US"/>
          </a:p>
        </p:txBody>
      </p:sp>
      <p:sp>
        <p:nvSpPr>
          <p:cNvPr id="6" name="Text Box 6"/>
          <p:cNvSpPr txBox="1">
            <a:spLocks noChangeArrowheads="1"/>
          </p:cNvSpPr>
          <p:nvPr/>
        </p:nvSpPr>
        <p:spPr bwMode="auto">
          <a:xfrm>
            <a:off x="4724400" y="2057400"/>
            <a:ext cx="2438400" cy="396875"/>
          </a:xfrm>
          <a:prstGeom prst="rect">
            <a:avLst/>
          </a:prstGeom>
          <a:noFill/>
          <a:ln w="9525">
            <a:noFill/>
            <a:miter lim="800000"/>
            <a:headEnd/>
            <a:tailEnd/>
          </a:ln>
        </p:spPr>
        <p:txBody>
          <a:bodyPr>
            <a:spAutoFit/>
          </a:bodyPr>
          <a:lstStyle/>
          <a:p>
            <a:pPr algn="ctr">
              <a:spcBef>
                <a:spcPct val="50000"/>
              </a:spcBef>
            </a:pPr>
            <a:r>
              <a:rPr lang="en-US" sz="2000" b="1" dirty="0">
                <a:latin typeface="Verdana" pitchFamily="34" charset="0"/>
              </a:rPr>
              <a:t>Chief Executive</a:t>
            </a:r>
          </a:p>
        </p:txBody>
      </p:sp>
      <p:sp>
        <p:nvSpPr>
          <p:cNvPr id="7" name="Line 8"/>
          <p:cNvSpPr>
            <a:spLocks noChangeShapeType="1"/>
          </p:cNvSpPr>
          <p:nvPr/>
        </p:nvSpPr>
        <p:spPr bwMode="auto">
          <a:xfrm>
            <a:off x="3352800" y="2819400"/>
            <a:ext cx="4876800" cy="0"/>
          </a:xfrm>
          <a:prstGeom prst="line">
            <a:avLst/>
          </a:prstGeom>
          <a:noFill/>
          <a:ln w="9525">
            <a:solidFill>
              <a:schemeClr val="tx1"/>
            </a:solidFill>
            <a:round/>
            <a:headEnd/>
            <a:tailEnd/>
          </a:ln>
        </p:spPr>
        <p:txBody>
          <a:bodyPr/>
          <a:lstStyle/>
          <a:p>
            <a:endParaRPr lang="en-US"/>
          </a:p>
        </p:txBody>
      </p:sp>
      <p:sp>
        <p:nvSpPr>
          <p:cNvPr id="8" name="Line 9"/>
          <p:cNvSpPr>
            <a:spLocks noChangeShapeType="1"/>
          </p:cNvSpPr>
          <p:nvPr/>
        </p:nvSpPr>
        <p:spPr bwMode="auto">
          <a:xfrm>
            <a:off x="5867400" y="2590800"/>
            <a:ext cx="0" cy="228600"/>
          </a:xfrm>
          <a:prstGeom prst="line">
            <a:avLst/>
          </a:prstGeom>
          <a:noFill/>
          <a:ln w="9525">
            <a:solidFill>
              <a:schemeClr val="tx1"/>
            </a:solidFill>
            <a:round/>
            <a:headEnd/>
            <a:tailEnd/>
          </a:ln>
        </p:spPr>
        <p:txBody>
          <a:bodyPr/>
          <a:lstStyle/>
          <a:p>
            <a:endParaRPr lang="en-US"/>
          </a:p>
        </p:txBody>
      </p:sp>
      <p:sp>
        <p:nvSpPr>
          <p:cNvPr id="9" name="Line 10"/>
          <p:cNvSpPr>
            <a:spLocks noChangeShapeType="1"/>
          </p:cNvSpPr>
          <p:nvPr/>
        </p:nvSpPr>
        <p:spPr bwMode="auto">
          <a:xfrm>
            <a:off x="3352800" y="2819400"/>
            <a:ext cx="0" cy="228600"/>
          </a:xfrm>
          <a:prstGeom prst="line">
            <a:avLst/>
          </a:prstGeom>
          <a:noFill/>
          <a:ln w="9525">
            <a:solidFill>
              <a:schemeClr val="tx1"/>
            </a:solidFill>
            <a:round/>
            <a:headEnd/>
            <a:tailEnd type="triangle" w="med" len="med"/>
          </a:ln>
        </p:spPr>
        <p:txBody>
          <a:bodyPr/>
          <a:lstStyle/>
          <a:p>
            <a:endParaRPr lang="en-US"/>
          </a:p>
        </p:txBody>
      </p:sp>
      <p:sp>
        <p:nvSpPr>
          <p:cNvPr id="10" name="Line 11"/>
          <p:cNvSpPr>
            <a:spLocks noChangeShapeType="1"/>
          </p:cNvSpPr>
          <p:nvPr/>
        </p:nvSpPr>
        <p:spPr bwMode="auto">
          <a:xfrm>
            <a:off x="5867400" y="2819400"/>
            <a:ext cx="0" cy="228600"/>
          </a:xfrm>
          <a:prstGeom prst="line">
            <a:avLst/>
          </a:prstGeom>
          <a:noFill/>
          <a:ln w="9525">
            <a:solidFill>
              <a:schemeClr val="tx1"/>
            </a:solidFill>
            <a:round/>
            <a:headEnd/>
            <a:tailEnd type="triangle" w="med" len="med"/>
          </a:ln>
        </p:spPr>
        <p:txBody>
          <a:bodyPr/>
          <a:lstStyle/>
          <a:p>
            <a:endParaRPr lang="en-US"/>
          </a:p>
        </p:txBody>
      </p:sp>
      <p:sp>
        <p:nvSpPr>
          <p:cNvPr id="11" name="Line 12"/>
          <p:cNvSpPr>
            <a:spLocks noChangeShapeType="1"/>
          </p:cNvSpPr>
          <p:nvPr/>
        </p:nvSpPr>
        <p:spPr bwMode="auto">
          <a:xfrm>
            <a:off x="8229600" y="2819400"/>
            <a:ext cx="0" cy="228600"/>
          </a:xfrm>
          <a:prstGeom prst="line">
            <a:avLst/>
          </a:prstGeom>
          <a:noFill/>
          <a:ln w="9525">
            <a:solidFill>
              <a:schemeClr val="tx1"/>
            </a:solidFill>
            <a:round/>
            <a:headEnd/>
            <a:tailEnd type="triangle" w="med" len="med"/>
          </a:ln>
        </p:spPr>
        <p:txBody>
          <a:bodyPr/>
          <a:lstStyle/>
          <a:p>
            <a:endParaRPr lang="en-US"/>
          </a:p>
        </p:txBody>
      </p:sp>
      <p:sp>
        <p:nvSpPr>
          <p:cNvPr id="12" name="Rectangle 11"/>
          <p:cNvSpPr>
            <a:spLocks noChangeArrowheads="1"/>
          </p:cNvSpPr>
          <p:nvPr/>
        </p:nvSpPr>
        <p:spPr bwMode="auto">
          <a:xfrm>
            <a:off x="2438400" y="3048000"/>
            <a:ext cx="18288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en-US"/>
          </a:p>
        </p:txBody>
      </p:sp>
      <p:sp>
        <p:nvSpPr>
          <p:cNvPr id="13" name="Rectangle 12"/>
          <p:cNvSpPr>
            <a:spLocks noChangeArrowheads="1"/>
          </p:cNvSpPr>
          <p:nvPr/>
        </p:nvSpPr>
        <p:spPr bwMode="auto">
          <a:xfrm>
            <a:off x="4953000" y="3048000"/>
            <a:ext cx="18288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en-US"/>
          </a:p>
        </p:txBody>
      </p:sp>
      <p:sp>
        <p:nvSpPr>
          <p:cNvPr id="14" name="Rectangle 13"/>
          <p:cNvSpPr>
            <a:spLocks noChangeArrowheads="1"/>
          </p:cNvSpPr>
          <p:nvPr/>
        </p:nvSpPr>
        <p:spPr bwMode="auto">
          <a:xfrm>
            <a:off x="7391400" y="3048000"/>
            <a:ext cx="1828800" cy="609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en-US"/>
          </a:p>
        </p:txBody>
      </p:sp>
      <p:sp>
        <p:nvSpPr>
          <p:cNvPr id="15" name="Text Box 16"/>
          <p:cNvSpPr txBox="1">
            <a:spLocks noChangeArrowheads="1"/>
          </p:cNvSpPr>
          <p:nvPr/>
        </p:nvSpPr>
        <p:spPr bwMode="auto">
          <a:xfrm>
            <a:off x="2362200" y="3124200"/>
            <a:ext cx="1752600" cy="366713"/>
          </a:xfrm>
          <a:prstGeom prst="rect">
            <a:avLst/>
          </a:prstGeom>
          <a:noFill/>
          <a:ln w="9525">
            <a:noFill/>
            <a:miter lim="800000"/>
            <a:headEnd/>
            <a:tailEnd/>
          </a:ln>
        </p:spPr>
        <p:txBody>
          <a:bodyPr>
            <a:spAutoFit/>
          </a:bodyPr>
          <a:lstStyle/>
          <a:p>
            <a:pPr algn="ctr">
              <a:spcBef>
                <a:spcPct val="50000"/>
              </a:spcBef>
            </a:pPr>
            <a:r>
              <a:rPr lang="en-US" b="1">
                <a:latin typeface="Verdana" pitchFamily="34" charset="0"/>
              </a:rPr>
              <a:t>FOREMAN A</a:t>
            </a:r>
          </a:p>
        </p:txBody>
      </p:sp>
      <p:sp>
        <p:nvSpPr>
          <p:cNvPr id="16" name="Text Box 17"/>
          <p:cNvSpPr txBox="1">
            <a:spLocks noChangeArrowheads="1"/>
          </p:cNvSpPr>
          <p:nvPr/>
        </p:nvSpPr>
        <p:spPr bwMode="auto">
          <a:xfrm>
            <a:off x="4953000" y="3124200"/>
            <a:ext cx="1828800" cy="366713"/>
          </a:xfrm>
          <a:prstGeom prst="rect">
            <a:avLst/>
          </a:prstGeom>
          <a:noFill/>
          <a:ln w="9525">
            <a:noFill/>
            <a:miter lim="800000"/>
            <a:headEnd/>
            <a:tailEnd/>
          </a:ln>
        </p:spPr>
        <p:txBody>
          <a:bodyPr>
            <a:spAutoFit/>
          </a:bodyPr>
          <a:lstStyle/>
          <a:p>
            <a:pPr algn="ctr">
              <a:spcBef>
                <a:spcPct val="50000"/>
              </a:spcBef>
            </a:pPr>
            <a:r>
              <a:rPr lang="en-US" b="1">
                <a:latin typeface="Verdana" pitchFamily="34" charset="0"/>
              </a:rPr>
              <a:t>FOREMAN B</a:t>
            </a:r>
          </a:p>
        </p:txBody>
      </p:sp>
      <p:sp>
        <p:nvSpPr>
          <p:cNvPr id="17" name="Text Box 18"/>
          <p:cNvSpPr txBox="1">
            <a:spLocks noChangeArrowheads="1"/>
          </p:cNvSpPr>
          <p:nvPr/>
        </p:nvSpPr>
        <p:spPr bwMode="auto">
          <a:xfrm>
            <a:off x="7315200" y="3124200"/>
            <a:ext cx="1828800" cy="366713"/>
          </a:xfrm>
          <a:prstGeom prst="rect">
            <a:avLst/>
          </a:prstGeom>
          <a:noFill/>
          <a:ln w="9525">
            <a:noFill/>
            <a:miter lim="800000"/>
            <a:headEnd/>
            <a:tailEnd/>
          </a:ln>
        </p:spPr>
        <p:txBody>
          <a:bodyPr>
            <a:spAutoFit/>
          </a:bodyPr>
          <a:lstStyle/>
          <a:p>
            <a:pPr algn="ctr">
              <a:spcBef>
                <a:spcPct val="50000"/>
              </a:spcBef>
            </a:pPr>
            <a:r>
              <a:rPr lang="en-US" b="1">
                <a:latin typeface="Verdana" pitchFamily="34" charset="0"/>
              </a:rPr>
              <a:t>FOREMAN C</a:t>
            </a:r>
          </a:p>
        </p:txBody>
      </p:sp>
      <p:sp>
        <p:nvSpPr>
          <p:cNvPr id="18" name="Line 19"/>
          <p:cNvSpPr>
            <a:spLocks noChangeShapeType="1"/>
          </p:cNvSpPr>
          <p:nvPr/>
        </p:nvSpPr>
        <p:spPr bwMode="auto">
          <a:xfrm>
            <a:off x="5867400" y="3657600"/>
            <a:ext cx="0" cy="228600"/>
          </a:xfrm>
          <a:prstGeom prst="line">
            <a:avLst/>
          </a:prstGeom>
          <a:noFill/>
          <a:ln w="9525">
            <a:solidFill>
              <a:schemeClr val="tx1"/>
            </a:solidFill>
            <a:round/>
            <a:headEnd/>
            <a:tailEnd/>
          </a:ln>
        </p:spPr>
        <p:txBody>
          <a:bodyPr/>
          <a:lstStyle/>
          <a:p>
            <a:endParaRPr lang="en-US"/>
          </a:p>
        </p:txBody>
      </p:sp>
      <p:sp>
        <p:nvSpPr>
          <p:cNvPr id="19" name="Line 20"/>
          <p:cNvSpPr>
            <a:spLocks noChangeShapeType="1"/>
          </p:cNvSpPr>
          <p:nvPr/>
        </p:nvSpPr>
        <p:spPr bwMode="auto">
          <a:xfrm>
            <a:off x="3352800" y="3657600"/>
            <a:ext cx="0" cy="228600"/>
          </a:xfrm>
          <a:prstGeom prst="line">
            <a:avLst/>
          </a:prstGeom>
          <a:noFill/>
          <a:ln w="9525">
            <a:solidFill>
              <a:schemeClr val="tx1"/>
            </a:solidFill>
            <a:round/>
            <a:headEnd/>
            <a:tailEnd/>
          </a:ln>
        </p:spPr>
        <p:txBody>
          <a:bodyPr/>
          <a:lstStyle/>
          <a:p>
            <a:endParaRPr lang="en-US"/>
          </a:p>
        </p:txBody>
      </p:sp>
      <p:sp>
        <p:nvSpPr>
          <p:cNvPr id="20" name="Line 21"/>
          <p:cNvSpPr>
            <a:spLocks noChangeShapeType="1"/>
          </p:cNvSpPr>
          <p:nvPr/>
        </p:nvSpPr>
        <p:spPr bwMode="auto">
          <a:xfrm>
            <a:off x="8229600" y="3657600"/>
            <a:ext cx="0" cy="228600"/>
          </a:xfrm>
          <a:prstGeom prst="line">
            <a:avLst/>
          </a:prstGeom>
          <a:noFill/>
          <a:ln w="9525">
            <a:solidFill>
              <a:schemeClr val="tx1"/>
            </a:solidFill>
            <a:round/>
            <a:headEnd/>
            <a:tailEnd/>
          </a:ln>
        </p:spPr>
        <p:txBody>
          <a:bodyPr/>
          <a:lstStyle/>
          <a:p>
            <a:endParaRPr lang="en-US"/>
          </a:p>
        </p:txBody>
      </p:sp>
      <p:sp>
        <p:nvSpPr>
          <p:cNvPr id="21" name="Text Box 22"/>
          <p:cNvSpPr txBox="1">
            <a:spLocks noChangeArrowheads="1"/>
          </p:cNvSpPr>
          <p:nvPr/>
        </p:nvSpPr>
        <p:spPr bwMode="auto">
          <a:xfrm>
            <a:off x="2667000" y="3962400"/>
            <a:ext cx="1371600" cy="366713"/>
          </a:xfrm>
          <a:prstGeom prst="rect">
            <a:avLst/>
          </a:prstGeom>
          <a:noFill/>
          <a:ln w="9525">
            <a:noFill/>
            <a:miter lim="800000"/>
            <a:headEnd/>
            <a:tailEnd/>
          </a:ln>
        </p:spPr>
        <p:txBody>
          <a:bodyPr>
            <a:spAutoFit/>
          </a:bodyPr>
          <a:lstStyle/>
          <a:p>
            <a:pPr algn="ctr">
              <a:spcBef>
                <a:spcPct val="50000"/>
              </a:spcBef>
            </a:pPr>
            <a:r>
              <a:rPr lang="en-US" b="1" dirty="0">
                <a:latin typeface="Verdana" pitchFamily="34" charset="0"/>
              </a:rPr>
              <a:t>Workers</a:t>
            </a:r>
          </a:p>
        </p:txBody>
      </p:sp>
      <p:sp>
        <p:nvSpPr>
          <p:cNvPr id="22" name="Text Box 23"/>
          <p:cNvSpPr txBox="1">
            <a:spLocks noChangeArrowheads="1"/>
          </p:cNvSpPr>
          <p:nvPr/>
        </p:nvSpPr>
        <p:spPr bwMode="auto">
          <a:xfrm>
            <a:off x="5181600" y="4038600"/>
            <a:ext cx="1371600" cy="366713"/>
          </a:xfrm>
          <a:prstGeom prst="rect">
            <a:avLst/>
          </a:prstGeom>
          <a:noFill/>
          <a:ln w="9525">
            <a:noFill/>
            <a:miter lim="800000"/>
            <a:headEnd/>
            <a:tailEnd/>
          </a:ln>
        </p:spPr>
        <p:txBody>
          <a:bodyPr>
            <a:spAutoFit/>
          </a:bodyPr>
          <a:lstStyle/>
          <a:p>
            <a:pPr algn="ctr">
              <a:spcBef>
                <a:spcPct val="50000"/>
              </a:spcBef>
            </a:pPr>
            <a:r>
              <a:rPr lang="en-US" b="1" dirty="0">
                <a:latin typeface="Verdana" pitchFamily="34" charset="0"/>
              </a:rPr>
              <a:t>Workers</a:t>
            </a:r>
          </a:p>
        </p:txBody>
      </p:sp>
      <p:sp>
        <p:nvSpPr>
          <p:cNvPr id="23" name="Text Box 24"/>
          <p:cNvSpPr txBox="1">
            <a:spLocks noChangeArrowheads="1"/>
          </p:cNvSpPr>
          <p:nvPr/>
        </p:nvSpPr>
        <p:spPr bwMode="auto">
          <a:xfrm>
            <a:off x="7696200" y="3962400"/>
            <a:ext cx="1371600" cy="366713"/>
          </a:xfrm>
          <a:prstGeom prst="rect">
            <a:avLst/>
          </a:prstGeom>
          <a:noFill/>
          <a:ln w="9525">
            <a:noFill/>
            <a:miter lim="800000"/>
            <a:headEnd/>
            <a:tailEnd/>
          </a:ln>
        </p:spPr>
        <p:txBody>
          <a:bodyPr>
            <a:spAutoFit/>
          </a:bodyPr>
          <a:lstStyle/>
          <a:p>
            <a:pPr algn="ctr">
              <a:spcBef>
                <a:spcPct val="50000"/>
              </a:spcBef>
            </a:pPr>
            <a:r>
              <a:rPr lang="en-US" b="1" dirty="0">
                <a:latin typeface="Verdana" pitchFamily="34" charset="0"/>
              </a:rPr>
              <a:t>Workers</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EBC5E03-B911-42B4-9A7D-F3222E5D86D8}" type="slidenum">
              <a:rPr lang="en-US"/>
              <a:pPr>
                <a:defRPr/>
              </a:pPr>
              <a:t>26</a:t>
            </a:fld>
            <a:endParaRPr lang="en-US"/>
          </a:p>
        </p:txBody>
      </p:sp>
      <p:sp>
        <p:nvSpPr>
          <p:cNvPr id="4" name="Rectangle 2"/>
          <p:cNvSpPr txBox="1">
            <a:spLocks noChangeArrowheads="1"/>
          </p:cNvSpPr>
          <p:nvPr/>
        </p:nvSpPr>
        <p:spPr>
          <a:xfrm>
            <a:off x="762000" y="533400"/>
            <a:ext cx="10439400" cy="1143000"/>
          </a:xfrm>
          <a:prstGeom prst="rect">
            <a:avLst/>
          </a:prstGeom>
        </p:spPr>
        <p:txBody>
          <a:bodyPr/>
          <a:lstStyle/>
          <a:p>
            <a:pPr algn="ctr" fontAlgn="auto">
              <a:spcAft>
                <a:spcPts val="0"/>
              </a:spcAft>
              <a:defRPr/>
            </a:pPr>
            <a:r>
              <a:rPr lang="en-US" sz="3600" b="1" dirty="0">
                <a:solidFill>
                  <a:srgbClr val="C00000"/>
                </a:solidFill>
                <a:latin typeface="Book Antiqua" pitchFamily="18" charset="0"/>
                <a:ea typeface="+mj-ea"/>
                <a:cs typeface="Times New Roman" pitchFamily="18" charset="0"/>
              </a:rPr>
              <a:t>LINE AND STAFF ORGANIZATION</a:t>
            </a:r>
          </a:p>
        </p:txBody>
      </p:sp>
      <p:sp>
        <p:nvSpPr>
          <p:cNvPr id="60420" name="Rectangle 3"/>
          <p:cNvSpPr txBox="1">
            <a:spLocks noChangeArrowheads="1"/>
          </p:cNvSpPr>
          <p:nvPr/>
        </p:nvSpPr>
        <p:spPr bwMode="auto">
          <a:xfrm>
            <a:off x="838200" y="1371600"/>
            <a:ext cx="10363200" cy="4525963"/>
          </a:xfrm>
          <a:prstGeom prst="rect">
            <a:avLst/>
          </a:prstGeom>
          <a:noFill/>
          <a:ln w="9525">
            <a:noFill/>
            <a:miter lim="800000"/>
            <a:headEnd/>
            <a:tailEnd/>
          </a:ln>
        </p:spPr>
        <p:txBody>
          <a:bodyPr/>
          <a:lstStyle/>
          <a:p>
            <a:pPr marL="265113" indent="-265113" algn="just">
              <a:spcBef>
                <a:spcPts val="250"/>
              </a:spcBef>
              <a:buClr>
                <a:schemeClr val="accent1"/>
              </a:buClr>
              <a:buSzPct val="80000"/>
            </a:pPr>
            <a:r>
              <a:rPr lang="en-US" sz="2800" dirty="0">
                <a:latin typeface="Book Antiqua" pitchFamily="18" charset="0"/>
              </a:rPr>
              <a:t>	</a:t>
            </a:r>
            <a:r>
              <a:rPr lang="en-US" sz="2800" dirty="0" smtClean="0">
                <a:latin typeface="Book Antiqua" pitchFamily="18" charset="0"/>
                <a:cs typeface="Times New Roman" pitchFamily="18" charset="0"/>
              </a:rPr>
              <a:t>It </a:t>
            </a:r>
            <a:r>
              <a:rPr lang="en-US" sz="2800" dirty="0">
                <a:latin typeface="Book Antiqua" pitchFamily="18" charset="0"/>
                <a:cs typeface="Times New Roman" pitchFamily="18" charset="0"/>
              </a:rPr>
              <a:t>refers to a pattern in which staff specialists advise line managers to perform their </a:t>
            </a:r>
            <a:r>
              <a:rPr lang="en-US" sz="2800" dirty="0" smtClean="0">
                <a:latin typeface="Book Antiqua" pitchFamily="18" charset="0"/>
                <a:cs typeface="Times New Roman" pitchFamily="18" charset="0"/>
              </a:rPr>
              <a:t>duties. </a:t>
            </a:r>
          </a:p>
          <a:p>
            <a:pPr marL="265113" indent="-265113" algn="just">
              <a:spcBef>
                <a:spcPts val="250"/>
              </a:spcBef>
              <a:buClr>
                <a:schemeClr val="accent1"/>
              </a:buClr>
              <a:buSzPct val="80000"/>
            </a:pPr>
            <a:endParaRPr lang="en-US" sz="2800" dirty="0" smtClean="0">
              <a:latin typeface="Book Antiqua" pitchFamily="18" charset="0"/>
              <a:cs typeface="Times New Roman" pitchFamily="18" charset="0"/>
            </a:endParaRPr>
          </a:p>
          <a:p>
            <a:pPr marL="265113" indent="-265113" algn="just">
              <a:spcBef>
                <a:spcPts val="250"/>
              </a:spcBef>
              <a:buClr>
                <a:schemeClr val="accent1"/>
              </a:buClr>
              <a:buSzPct val="80000"/>
            </a:pPr>
            <a:r>
              <a:rPr lang="en-US" sz="2800" dirty="0" smtClean="0">
                <a:latin typeface="Book Antiqua" pitchFamily="18" charset="0"/>
                <a:cs typeface="Times New Roman" pitchFamily="18" charset="0"/>
              </a:rPr>
              <a:t>	The problem can usually be solved by classifying activities within an organization in two ways:</a:t>
            </a:r>
          </a:p>
          <a:p>
            <a:pPr marL="265113" indent="-265113" algn="just">
              <a:spcBef>
                <a:spcPts val="250"/>
              </a:spcBef>
              <a:buClr>
                <a:schemeClr val="accent1"/>
              </a:buClr>
              <a:buSzPct val="80000"/>
            </a:pPr>
            <a:endParaRPr lang="en-US" sz="2800" dirty="0" smtClean="0">
              <a:latin typeface="Book Antiqua" pitchFamily="18" charset="0"/>
              <a:cs typeface="Times New Roman" pitchFamily="18" charset="0"/>
            </a:endParaRPr>
          </a:p>
          <a:p>
            <a:pPr marL="265113" indent="-265113" algn="just">
              <a:spcBef>
                <a:spcPts val="250"/>
              </a:spcBef>
              <a:buClr>
                <a:srgbClr val="C00000"/>
              </a:buClr>
              <a:buSzPct val="80000"/>
              <a:buFont typeface="Arial" pitchFamily="34" charset="0"/>
              <a:buChar char="•"/>
            </a:pPr>
            <a:r>
              <a:rPr lang="en-US" sz="2800" dirty="0" smtClean="0">
                <a:latin typeface="Book Antiqua" pitchFamily="18" charset="0"/>
                <a:cs typeface="Times New Roman" pitchFamily="18" charset="0"/>
              </a:rPr>
              <a:t>That which is substantive (direct) in its contribution – Line activities</a:t>
            </a:r>
          </a:p>
          <a:p>
            <a:pPr marL="265113" indent="-265113" algn="just">
              <a:spcBef>
                <a:spcPts val="250"/>
              </a:spcBef>
              <a:buClr>
                <a:srgbClr val="C00000"/>
              </a:buClr>
              <a:buSzPct val="80000"/>
              <a:buFont typeface="Arial" pitchFamily="34" charset="0"/>
              <a:buChar char="•"/>
            </a:pPr>
            <a:endParaRPr lang="en-US" sz="2800" dirty="0" smtClean="0">
              <a:latin typeface="Book Antiqua" pitchFamily="18" charset="0"/>
              <a:cs typeface="Times New Roman" pitchFamily="18" charset="0"/>
            </a:endParaRPr>
          </a:p>
          <a:p>
            <a:pPr marL="265113" indent="-265113" algn="just">
              <a:spcBef>
                <a:spcPts val="250"/>
              </a:spcBef>
              <a:buClr>
                <a:srgbClr val="C00000"/>
              </a:buClr>
              <a:buSzPct val="80000"/>
              <a:buFont typeface="Arial" pitchFamily="34" charset="0"/>
              <a:buChar char="•"/>
            </a:pPr>
            <a:r>
              <a:rPr lang="en-US" sz="2800" dirty="0" smtClean="0">
                <a:latin typeface="Book Antiqua" pitchFamily="18" charset="0"/>
                <a:cs typeface="Times New Roman" pitchFamily="18" charset="0"/>
              </a:rPr>
              <a:t>That which is objective (indirect) in its contribution – Staff activities</a:t>
            </a:r>
          </a:p>
          <a:p>
            <a:pPr marL="265113" indent="-265113" algn="just">
              <a:spcBef>
                <a:spcPts val="250"/>
              </a:spcBef>
              <a:buClr>
                <a:schemeClr val="accent1"/>
              </a:buClr>
              <a:buSzPct val="80000"/>
            </a:pPr>
            <a:endParaRPr lang="en-US" sz="2800" dirty="0" smtClean="0">
              <a:latin typeface="Book Antiqua" pitchFamily="18" charset="0"/>
              <a:cs typeface="Times New Roman" pitchFamily="18" charset="0"/>
            </a:endParaRPr>
          </a:p>
          <a:p>
            <a:pPr marL="265113" indent="-265113" algn="just">
              <a:spcBef>
                <a:spcPts val="250"/>
              </a:spcBef>
              <a:buClr>
                <a:schemeClr val="accent1"/>
              </a:buClr>
              <a:buSzPct val="80000"/>
            </a:pPr>
            <a:endParaRPr lang="en-US" sz="2800" dirty="0">
              <a:latin typeface="Book Antiqua"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933665F-CBF1-4375-966D-9D311EE7112F}" type="slidenum">
              <a:rPr lang="en-US"/>
              <a:pPr>
                <a:defRPr/>
              </a:pPr>
              <a:t>27</a:t>
            </a:fld>
            <a:endParaRPr lang="en-US"/>
          </a:p>
        </p:txBody>
      </p:sp>
      <p:sp>
        <p:nvSpPr>
          <p:cNvPr id="4" name="Rectangle 2"/>
          <p:cNvSpPr txBox="1">
            <a:spLocks noChangeArrowheads="1"/>
          </p:cNvSpPr>
          <p:nvPr/>
        </p:nvSpPr>
        <p:spPr>
          <a:xfrm>
            <a:off x="609600" y="533400"/>
            <a:ext cx="10363200" cy="1143000"/>
          </a:xfrm>
          <a:prstGeom prst="rect">
            <a:avLst/>
          </a:prstGeom>
        </p:spPr>
        <p:txBody>
          <a:bodyPr/>
          <a:lstStyle/>
          <a:p>
            <a:pPr algn="ctr" fontAlgn="auto">
              <a:spcAft>
                <a:spcPts val="0"/>
              </a:spcAft>
              <a:defRPr/>
            </a:pPr>
            <a:r>
              <a:rPr lang="en-US" sz="3600" b="1" dirty="0">
                <a:solidFill>
                  <a:srgbClr val="C00000"/>
                </a:solidFill>
                <a:latin typeface="Book Antiqua" pitchFamily="18" charset="0"/>
                <a:ea typeface="+mj-ea"/>
                <a:cs typeface="Times New Roman" pitchFamily="18" charset="0"/>
              </a:rPr>
              <a:t>LINE AND STAFF ORGANIZATION</a:t>
            </a:r>
          </a:p>
        </p:txBody>
      </p:sp>
      <p:sp>
        <p:nvSpPr>
          <p:cNvPr id="6" name="Text Box 5"/>
          <p:cNvSpPr txBox="1">
            <a:spLocks noChangeArrowheads="1"/>
          </p:cNvSpPr>
          <p:nvPr/>
        </p:nvSpPr>
        <p:spPr bwMode="auto">
          <a:xfrm>
            <a:off x="4038600" y="1524000"/>
            <a:ext cx="2819400" cy="830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lgn="ctr" fontAlgn="auto">
              <a:spcBef>
                <a:spcPct val="50000"/>
              </a:spcBef>
              <a:spcAft>
                <a:spcPts val="0"/>
              </a:spcAft>
              <a:defRPr/>
            </a:pPr>
            <a:r>
              <a:rPr lang="en-US" sz="2400" b="1" dirty="0" smtClean="0"/>
              <a:t>GENERAL </a:t>
            </a:r>
            <a:r>
              <a:rPr lang="en-US" sz="2400" b="1" dirty="0"/>
              <a:t>MANAGER</a:t>
            </a:r>
          </a:p>
        </p:txBody>
      </p:sp>
      <p:sp>
        <p:nvSpPr>
          <p:cNvPr id="62469" name="Text Box 6"/>
          <p:cNvSpPr txBox="1">
            <a:spLocks noChangeArrowheads="1"/>
          </p:cNvSpPr>
          <p:nvPr/>
        </p:nvSpPr>
        <p:spPr bwMode="auto">
          <a:xfrm>
            <a:off x="7696200" y="1676400"/>
            <a:ext cx="2209800" cy="461963"/>
          </a:xfrm>
          <a:prstGeom prst="rect">
            <a:avLst/>
          </a:prstGeom>
          <a:noFill/>
          <a:ln w="9525">
            <a:noFill/>
            <a:miter lim="800000"/>
            <a:headEnd/>
            <a:tailEnd/>
          </a:ln>
        </p:spPr>
        <p:txBody>
          <a:bodyPr>
            <a:spAutoFit/>
          </a:bodyPr>
          <a:lstStyle/>
          <a:p>
            <a:pPr algn="ctr">
              <a:spcBef>
                <a:spcPct val="50000"/>
              </a:spcBef>
            </a:pPr>
            <a:r>
              <a:rPr lang="en-US" sz="2400" b="1">
                <a:latin typeface="Verdana" pitchFamily="34" charset="0"/>
              </a:rPr>
              <a:t>advisor</a:t>
            </a:r>
          </a:p>
        </p:txBody>
      </p:sp>
      <p:sp>
        <p:nvSpPr>
          <p:cNvPr id="62470" name="Line 9"/>
          <p:cNvSpPr>
            <a:spLocks noChangeShapeType="1"/>
          </p:cNvSpPr>
          <p:nvPr/>
        </p:nvSpPr>
        <p:spPr bwMode="auto">
          <a:xfrm flipH="1">
            <a:off x="7010400" y="1981200"/>
            <a:ext cx="762000" cy="0"/>
          </a:xfrm>
          <a:prstGeom prst="line">
            <a:avLst/>
          </a:prstGeom>
          <a:noFill/>
          <a:ln w="9525">
            <a:solidFill>
              <a:schemeClr val="tx1"/>
            </a:solidFill>
            <a:round/>
            <a:headEnd/>
            <a:tailEnd type="triangle" w="med" len="med"/>
          </a:ln>
        </p:spPr>
        <p:txBody>
          <a:bodyPr/>
          <a:lstStyle/>
          <a:p>
            <a:endParaRPr lang="en-US"/>
          </a:p>
        </p:txBody>
      </p:sp>
      <p:sp>
        <p:nvSpPr>
          <p:cNvPr id="62471" name="Line 10"/>
          <p:cNvSpPr>
            <a:spLocks noChangeShapeType="1"/>
          </p:cNvSpPr>
          <p:nvPr/>
        </p:nvSpPr>
        <p:spPr bwMode="auto">
          <a:xfrm>
            <a:off x="5638800" y="2362200"/>
            <a:ext cx="0" cy="304800"/>
          </a:xfrm>
          <a:prstGeom prst="line">
            <a:avLst/>
          </a:prstGeom>
          <a:noFill/>
          <a:ln w="9525">
            <a:solidFill>
              <a:schemeClr val="tx1"/>
            </a:solidFill>
            <a:round/>
            <a:headEnd/>
            <a:tailEnd/>
          </a:ln>
        </p:spPr>
        <p:txBody>
          <a:bodyPr/>
          <a:lstStyle/>
          <a:p>
            <a:endParaRPr lang="en-US"/>
          </a:p>
        </p:txBody>
      </p:sp>
      <p:sp>
        <p:nvSpPr>
          <p:cNvPr id="62472" name="Line 11"/>
          <p:cNvSpPr>
            <a:spLocks noChangeShapeType="1"/>
          </p:cNvSpPr>
          <p:nvPr/>
        </p:nvSpPr>
        <p:spPr bwMode="auto">
          <a:xfrm>
            <a:off x="3352800" y="2667000"/>
            <a:ext cx="4572000" cy="0"/>
          </a:xfrm>
          <a:prstGeom prst="line">
            <a:avLst/>
          </a:prstGeom>
          <a:noFill/>
          <a:ln w="9525">
            <a:solidFill>
              <a:schemeClr val="tx1"/>
            </a:solidFill>
            <a:round/>
            <a:headEnd/>
            <a:tailEnd/>
          </a:ln>
        </p:spPr>
        <p:txBody>
          <a:bodyPr/>
          <a:lstStyle/>
          <a:p>
            <a:endParaRPr lang="en-US"/>
          </a:p>
        </p:txBody>
      </p:sp>
      <p:sp>
        <p:nvSpPr>
          <p:cNvPr id="62473" name="Line 12"/>
          <p:cNvSpPr>
            <a:spLocks noChangeShapeType="1"/>
          </p:cNvSpPr>
          <p:nvPr/>
        </p:nvSpPr>
        <p:spPr bwMode="auto">
          <a:xfrm>
            <a:off x="3352800" y="2667000"/>
            <a:ext cx="0" cy="304800"/>
          </a:xfrm>
          <a:prstGeom prst="line">
            <a:avLst/>
          </a:prstGeom>
          <a:noFill/>
          <a:ln w="9525">
            <a:solidFill>
              <a:schemeClr val="tx1"/>
            </a:solidFill>
            <a:round/>
            <a:headEnd/>
            <a:tailEnd type="triangle" w="med" len="med"/>
          </a:ln>
        </p:spPr>
        <p:txBody>
          <a:bodyPr/>
          <a:lstStyle/>
          <a:p>
            <a:endParaRPr lang="en-US"/>
          </a:p>
        </p:txBody>
      </p:sp>
      <p:sp>
        <p:nvSpPr>
          <p:cNvPr id="62474" name="Text Box 13"/>
          <p:cNvSpPr txBox="1">
            <a:spLocks noChangeArrowheads="1"/>
          </p:cNvSpPr>
          <p:nvPr/>
        </p:nvSpPr>
        <p:spPr bwMode="auto">
          <a:xfrm>
            <a:off x="2590800" y="2971800"/>
            <a:ext cx="1752600" cy="6461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Manager (Finance)</a:t>
            </a:r>
          </a:p>
        </p:txBody>
      </p:sp>
      <p:sp>
        <p:nvSpPr>
          <p:cNvPr id="62475" name="Text Box 14"/>
          <p:cNvSpPr txBox="1">
            <a:spLocks noChangeArrowheads="1"/>
          </p:cNvSpPr>
          <p:nvPr/>
        </p:nvSpPr>
        <p:spPr bwMode="auto">
          <a:xfrm>
            <a:off x="6781800" y="3048000"/>
            <a:ext cx="2438400" cy="3667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Manager (personnel)</a:t>
            </a:r>
          </a:p>
        </p:txBody>
      </p:sp>
      <p:sp>
        <p:nvSpPr>
          <p:cNvPr id="62476" name="Line 15"/>
          <p:cNvSpPr>
            <a:spLocks noChangeShapeType="1"/>
          </p:cNvSpPr>
          <p:nvPr/>
        </p:nvSpPr>
        <p:spPr bwMode="auto">
          <a:xfrm>
            <a:off x="7924800" y="2667000"/>
            <a:ext cx="0" cy="304800"/>
          </a:xfrm>
          <a:prstGeom prst="line">
            <a:avLst/>
          </a:prstGeom>
          <a:noFill/>
          <a:ln w="9525">
            <a:solidFill>
              <a:schemeClr val="tx1"/>
            </a:solidFill>
            <a:round/>
            <a:headEnd/>
            <a:tailEnd type="triangle" w="med" len="med"/>
          </a:ln>
        </p:spPr>
        <p:txBody>
          <a:bodyPr/>
          <a:lstStyle/>
          <a:p>
            <a:endParaRPr lang="en-US"/>
          </a:p>
        </p:txBody>
      </p:sp>
      <p:sp>
        <p:nvSpPr>
          <p:cNvPr id="62477" name="Line 16"/>
          <p:cNvSpPr>
            <a:spLocks noChangeShapeType="1"/>
          </p:cNvSpPr>
          <p:nvPr/>
        </p:nvSpPr>
        <p:spPr bwMode="auto">
          <a:xfrm>
            <a:off x="5638800" y="2667000"/>
            <a:ext cx="0" cy="990600"/>
          </a:xfrm>
          <a:prstGeom prst="line">
            <a:avLst/>
          </a:prstGeom>
          <a:noFill/>
          <a:ln w="9525">
            <a:solidFill>
              <a:schemeClr val="tx1"/>
            </a:solidFill>
            <a:round/>
            <a:headEnd/>
            <a:tailEnd/>
          </a:ln>
        </p:spPr>
        <p:txBody>
          <a:bodyPr/>
          <a:lstStyle/>
          <a:p>
            <a:endParaRPr lang="en-US"/>
          </a:p>
        </p:txBody>
      </p:sp>
      <p:sp>
        <p:nvSpPr>
          <p:cNvPr id="62478" name="Line 17"/>
          <p:cNvSpPr>
            <a:spLocks noChangeShapeType="1"/>
          </p:cNvSpPr>
          <p:nvPr/>
        </p:nvSpPr>
        <p:spPr bwMode="auto">
          <a:xfrm>
            <a:off x="3352800" y="3657600"/>
            <a:ext cx="4572000" cy="0"/>
          </a:xfrm>
          <a:prstGeom prst="line">
            <a:avLst/>
          </a:prstGeom>
          <a:noFill/>
          <a:ln w="9525">
            <a:solidFill>
              <a:schemeClr val="tx1"/>
            </a:solidFill>
            <a:round/>
            <a:headEnd/>
            <a:tailEnd/>
          </a:ln>
        </p:spPr>
        <p:txBody>
          <a:bodyPr/>
          <a:lstStyle/>
          <a:p>
            <a:endParaRPr lang="en-US"/>
          </a:p>
        </p:txBody>
      </p:sp>
      <p:sp>
        <p:nvSpPr>
          <p:cNvPr id="62479" name="Line 18"/>
          <p:cNvSpPr>
            <a:spLocks noChangeShapeType="1"/>
          </p:cNvSpPr>
          <p:nvPr/>
        </p:nvSpPr>
        <p:spPr bwMode="auto">
          <a:xfrm>
            <a:off x="3352800" y="3657600"/>
            <a:ext cx="0" cy="228600"/>
          </a:xfrm>
          <a:prstGeom prst="line">
            <a:avLst/>
          </a:prstGeom>
          <a:noFill/>
          <a:ln w="9525">
            <a:solidFill>
              <a:schemeClr val="tx1"/>
            </a:solidFill>
            <a:round/>
            <a:headEnd/>
            <a:tailEnd type="triangle" w="med" len="med"/>
          </a:ln>
        </p:spPr>
        <p:txBody>
          <a:bodyPr/>
          <a:lstStyle/>
          <a:p>
            <a:endParaRPr lang="en-US"/>
          </a:p>
        </p:txBody>
      </p:sp>
      <p:sp>
        <p:nvSpPr>
          <p:cNvPr id="62480" name="Line 19"/>
          <p:cNvSpPr>
            <a:spLocks noChangeShapeType="1"/>
          </p:cNvSpPr>
          <p:nvPr/>
        </p:nvSpPr>
        <p:spPr bwMode="auto">
          <a:xfrm>
            <a:off x="7924800" y="3657600"/>
            <a:ext cx="0" cy="228600"/>
          </a:xfrm>
          <a:prstGeom prst="line">
            <a:avLst/>
          </a:prstGeom>
          <a:noFill/>
          <a:ln w="9525">
            <a:solidFill>
              <a:schemeClr val="tx1"/>
            </a:solidFill>
            <a:round/>
            <a:headEnd/>
            <a:tailEnd type="triangle" w="med" len="med"/>
          </a:ln>
        </p:spPr>
        <p:txBody>
          <a:bodyPr/>
          <a:lstStyle/>
          <a:p>
            <a:endParaRPr lang="en-US"/>
          </a:p>
        </p:txBody>
      </p:sp>
      <p:sp>
        <p:nvSpPr>
          <p:cNvPr id="62481" name="Text Box 20"/>
          <p:cNvSpPr txBox="1">
            <a:spLocks noChangeArrowheads="1"/>
          </p:cNvSpPr>
          <p:nvPr/>
        </p:nvSpPr>
        <p:spPr bwMode="auto">
          <a:xfrm>
            <a:off x="2362200" y="3962400"/>
            <a:ext cx="2133600" cy="6461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Manager - Production</a:t>
            </a:r>
          </a:p>
        </p:txBody>
      </p:sp>
      <p:sp>
        <p:nvSpPr>
          <p:cNvPr id="62482" name="Text Box 21"/>
          <p:cNvSpPr txBox="1">
            <a:spLocks noChangeArrowheads="1"/>
          </p:cNvSpPr>
          <p:nvPr/>
        </p:nvSpPr>
        <p:spPr bwMode="auto">
          <a:xfrm>
            <a:off x="6858000" y="3962400"/>
            <a:ext cx="2743200" cy="6461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Manager - Marketing</a:t>
            </a:r>
          </a:p>
        </p:txBody>
      </p:sp>
      <p:sp>
        <p:nvSpPr>
          <p:cNvPr id="62483" name="Text Box 23"/>
          <p:cNvSpPr txBox="1">
            <a:spLocks noChangeArrowheads="1"/>
          </p:cNvSpPr>
          <p:nvPr/>
        </p:nvSpPr>
        <p:spPr bwMode="auto">
          <a:xfrm>
            <a:off x="2362200" y="4876800"/>
            <a:ext cx="2209800" cy="6461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Production Engineer</a:t>
            </a:r>
          </a:p>
        </p:txBody>
      </p:sp>
      <p:sp>
        <p:nvSpPr>
          <p:cNvPr id="62484" name="Text Box 24"/>
          <p:cNvSpPr txBox="1">
            <a:spLocks noChangeArrowheads="1"/>
          </p:cNvSpPr>
          <p:nvPr/>
        </p:nvSpPr>
        <p:spPr bwMode="auto">
          <a:xfrm>
            <a:off x="6858000" y="4800600"/>
            <a:ext cx="2286000" cy="646113"/>
          </a:xfrm>
          <a:prstGeom prst="rect">
            <a:avLst/>
          </a:prstGeom>
          <a:noFill/>
          <a:ln w="9525">
            <a:noFill/>
            <a:miter lim="800000"/>
            <a:headEnd/>
            <a:tailEnd/>
          </a:ln>
        </p:spPr>
        <p:txBody>
          <a:bodyPr>
            <a:spAutoFit/>
          </a:bodyPr>
          <a:lstStyle/>
          <a:p>
            <a:pPr>
              <a:spcBef>
                <a:spcPct val="50000"/>
              </a:spcBef>
            </a:pPr>
            <a:r>
              <a:rPr lang="en-US" b="1">
                <a:latin typeface="Verdana" pitchFamily="34" charset="0"/>
              </a:rPr>
              <a:t>Production Engineer</a:t>
            </a:r>
          </a:p>
        </p:txBody>
      </p:sp>
      <p:sp>
        <p:nvSpPr>
          <p:cNvPr id="62485" name="Line 26"/>
          <p:cNvSpPr>
            <a:spLocks noChangeShapeType="1"/>
          </p:cNvSpPr>
          <p:nvPr/>
        </p:nvSpPr>
        <p:spPr bwMode="auto">
          <a:xfrm>
            <a:off x="3352800" y="5562600"/>
            <a:ext cx="0" cy="152400"/>
          </a:xfrm>
          <a:prstGeom prst="line">
            <a:avLst/>
          </a:prstGeom>
          <a:noFill/>
          <a:ln w="9525">
            <a:solidFill>
              <a:schemeClr val="tx1"/>
            </a:solidFill>
            <a:round/>
            <a:headEnd/>
            <a:tailEnd type="triangle" w="med" len="med"/>
          </a:ln>
        </p:spPr>
        <p:txBody>
          <a:bodyPr/>
          <a:lstStyle/>
          <a:p>
            <a:endParaRPr lang="en-US"/>
          </a:p>
        </p:txBody>
      </p:sp>
      <p:sp>
        <p:nvSpPr>
          <p:cNvPr id="62486" name="Text Box 27"/>
          <p:cNvSpPr txBox="1">
            <a:spLocks noChangeArrowheads="1"/>
          </p:cNvSpPr>
          <p:nvPr/>
        </p:nvSpPr>
        <p:spPr bwMode="auto">
          <a:xfrm>
            <a:off x="2133600" y="5715000"/>
            <a:ext cx="2057400" cy="366713"/>
          </a:xfrm>
          <a:prstGeom prst="rect">
            <a:avLst/>
          </a:prstGeom>
          <a:noFill/>
          <a:ln w="9525">
            <a:noFill/>
            <a:miter lim="800000"/>
            <a:headEnd/>
            <a:tailEnd/>
          </a:ln>
        </p:spPr>
        <p:txBody>
          <a:bodyPr>
            <a:spAutoFit/>
          </a:bodyPr>
          <a:lstStyle/>
          <a:p>
            <a:pPr algn="ctr">
              <a:spcBef>
                <a:spcPct val="50000"/>
              </a:spcBef>
            </a:pPr>
            <a:r>
              <a:rPr lang="en-US" b="1">
                <a:latin typeface="Verdana" pitchFamily="34" charset="0"/>
              </a:rPr>
              <a:t>Workers</a:t>
            </a:r>
          </a:p>
        </p:txBody>
      </p:sp>
      <p:sp>
        <p:nvSpPr>
          <p:cNvPr id="62487" name="Line 28"/>
          <p:cNvSpPr>
            <a:spLocks noChangeShapeType="1"/>
          </p:cNvSpPr>
          <p:nvPr/>
        </p:nvSpPr>
        <p:spPr bwMode="auto">
          <a:xfrm>
            <a:off x="7924800" y="5562600"/>
            <a:ext cx="0" cy="152400"/>
          </a:xfrm>
          <a:prstGeom prst="line">
            <a:avLst/>
          </a:prstGeom>
          <a:noFill/>
          <a:ln w="9525">
            <a:solidFill>
              <a:schemeClr val="tx1"/>
            </a:solidFill>
            <a:round/>
            <a:headEnd/>
            <a:tailEnd type="triangle" w="med" len="med"/>
          </a:ln>
        </p:spPr>
        <p:txBody>
          <a:bodyPr/>
          <a:lstStyle/>
          <a:p>
            <a:endParaRPr lang="en-US"/>
          </a:p>
        </p:txBody>
      </p:sp>
      <p:sp>
        <p:nvSpPr>
          <p:cNvPr id="62488" name="Text Box 29"/>
          <p:cNvSpPr txBox="1">
            <a:spLocks noChangeArrowheads="1"/>
          </p:cNvSpPr>
          <p:nvPr/>
        </p:nvSpPr>
        <p:spPr bwMode="auto">
          <a:xfrm>
            <a:off x="6858000" y="5729288"/>
            <a:ext cx="2057400" cy="366712"/>
          </a:xfrm>
          <a:prstGeom prst="rect">
            <a:avLst/>
          </a:prstGeom>
          <a:noFill/>
          <a:ln w="9525">
            <a:noFill/>
            <a:miter lim="800000"/>
            <a:headEnd/>
            <a:tailEnd/>
          </a:ln>
        </p:spPr>
        <p:txBody>
          <a:bodyPr>
            <a:spAutoFit/>
          </a:bodyPr>
          <a:lstStyle/>
          <a:p>
            <a:pPr algn="ctr">
              <a:spcBef>
                <a:spcPct val="50000"/>
              </a:spcBef>
            </a:pPr>
            <a:r>
              <a:rPr lang="en-US" b="1">
                <a:latin typeface="Verdana" pitchFamily="34" charset="0"/>
              </a:rPr>
              <a:t>Workers</a:t>
            </a:r>
          </a:p>
        </p:txBody>
      </p:sp>
      <p:sp>
        <p:nvSpPr>
          <p:cNvPr id="62489" name="Line 19"/>
          <p:cNvSpPr>
            <a:spLocks noChangeShapeType="1"/>
          </p:cNvSpPr>
          <p:nvPr/>
        </p:nvSpPr>
        <p:spPr bwMode="auto">
          <a:xfrm>
            <a:off x="7924800" y="4572000"/>
            <a:ext cx="0" cy="228600"/>
          </a:xfrm>
          <a:prstGeom prst="line">
            <a:avLst/>
          </a:prstGeom>
          <a:noFill/>
          <a:ln w="9525">
            <a:solidFill>
              <a:schemeClr val="tx1"/>
            </a:solidFill>
            <a:round/>
            <a:headEnd/>
            <a:tailEnd type="triangle" w="med" len="med"/>
          </a:ln>
        </p:spPr>
        <p:txBody>
          <a:bodyPr/>
          <a:lstStyle/>
          <a:p>
            <a:endParaRPr lang="en-US"/>
          </a:p>
        </p:txBody>
      </p:sp>
      <p:sp>
        <p:nvSpPr>
          <p:cNvPr id="62490" name="Line 18"/>
          <p:cNvSpPr>
            <a:spLocks noChangeShapeType="1"/>
          </p:cNvSpPr>
          <p:nvPr/>
        </p:nvSpPr>
        <p:spPr bwMode="auto">
          <a:xfrm>
            <a:off x="3352800" y="4648200"/>
            <a:ext cx="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4640233-D7D1-4F0E-A8C8-CABF6065E400}" type="slidenum">
              <a:rPr lang="en-US"/>
              <a:pPr>
                <a:defRPr/>
              </a:pPr>
              <a:t>28</a:t>
            </a:fld>
            <a:endParaRPr lang="en-US"/>
          </a:p>
        </p:txBody>
      </p:sp>
      <p:sp>
        <p:nvSpPr>
          <p:cNvPr id="4" name="Rectangle 2"/>
          <p:cNvSpPr txBox="1">
            <a:spLocks noChangeArrowheads="1"/>
          </p:cNvSpPr>
          <p:nvPr/>
        </p:nvSpPr>
        <p:spPr>
          <a:xfrm>
            <a:off x="533400" y="381000"/>
            <a:ext cx="10744200" cy="715963"/>
          </a:xfrm>
          <a:prstGeom prst="rect">
            <a:avLst/>
          </a:prstGeom>
        </p:spPr>
        <p:txBody>
          <a:bodyPr/>
          <a:lstStyle/>
          <a:p>
            <a:pPr algn="ctr" fontAlgn="auto">
              <a:spcAft>
                <a:spcPts val="0"/>
              </a:spcAft>
              <a:defRPr/>
            </a:pPr>
            <a:r>
              <a:rPr lang="en-US" sz="3200" b="1" dirty="0" smtClean="0">
                <a:solidFill>
                  <a:srgbClr val="C00000"/>
                </a:solidFill>
                <a:latin typeface="Bookman Old Style" pitchFamily="18" charset="0"/>
                <a:ea typeface="+mj-ea"/>
                <a:cs typeface="Times New Roman" pitchFamily="18" charset="0"/>
              </a:rPr>
              <a:t>OTHER TYPES OF ORGANIZATIONAL STRUCTURES</a:t>
            </a:r>
          </a:p>
        </p:txBody>
      </p:sp>
      <p:sp>
        <p:nvSpPr>
          <p:cNvPr id="64516" name="Rectangle 3"/>
          <p:cNvSpPr txBox="1">
            <a:spLocks noChangeArrowheads="1"/>
          </p:cNvSpPr>
          <p:nvPr/>
        </p:nvSpPr>
        <p:spPr bwMode="auto">
          <a:xfrm>
            <a:off x="609600" y="1828800"/>
            <a:ext cx="10210800" cy="5334000"/>
          </a:xfrm>
          <a:prstGeom prst="rect">
            <a:avLst/>
          </a:prstGeom>
          <a:noFill/>
          <a:ln w="9525">
            <a:noFill/>
            <a:miter lim="800000"/>
            <a:headEnd/>
            <a:tailEnd/>
          </a:ln>
        </p:spPr>
        <p:txBody>
          <a:bodyPr/>
          <a:lstStyle/>
          <a:p>
            <a:pPr marL="533400" indent="-533400">
              <a:spcBef>
                <a:spcPts val="250"/>
              </a:spcBef>
              <a:buClr>
                <a:srgbClr val="5A2FB1"/>
              </a:buClr>
              <a:buSzPct val="80000"/>
              <a:buFont typeface="Arial" pitchFamily="34" charset="0"/>
              <a:buChar char="•"/>
            </a:pPr>
            <a:r>
              <a:rPr lang="en-US" sz="2800" dirty="0" smtClean="0">
                <a:latin typeface="Book Antiqua" pitchFamily="18" charset="0"/>
              </a:rPr>
              <a:t>Functional Organizational Structure</a:t>
            </a:r>
          </a:p>
          <a:p>
            <a:pPr marL="533400" indent="-533400">
              <a:spcBef>
                <a:spcPts val="250"/>
              </a:spcBef>
              <a:buClr>
                <a:srgbClr val="5A2FB1"/>
              </a:buClr>
              <a:buSzPct val="80000"/>
              <a:buFont typeface="Arial" pitchFamily="34" charset="0"/>
              <a:buChar char="•"/>
            </a:pPr>
            <a:r>
              <a:rPr lang="en-US" sz="2800" dirty="0" smtClean="0">
                <a:latin typeface="Book Antiqua" pitchFamily="18" charset="0"/>
              </a:rPr>
              <a:t>Committee Organization</a:t>
            </a:r>
          </a:p>
          <a:p>
            <a:pPr marL="533400" indent="-533400">
              <a:spcBef>
                <a:spcPts val="250"/>
              </a:spcBef>
              <a:buClr>
                <a:srgbClr val="5A2FB1"/>
              </a:buClr>
              <a:buSzPct val="80000"/>
              <a:buFont typeface="Arial" pitchFamily="34" charset="0"/>
              <a:buChar char="•"/>
            </a:pPr>
            <a:r>
              <a:rPr lang="en-US" sz="2800" dirty="0" smtClean="0">
                <a:latin typeface="Book Antiqua" pitchFamily="18" charset="0"/>
              </a:rPr>
              <a:t>Matrix Organization</a:t>
            </a:r>
          </a:p>
          <a:p>
            <a:pPr marL="533400" indent="-533400">
              <a:spcBef>
                <a:spcPts val="250"/>
              </a:spcBef>
              <a:buClr>
                <a:srgbClr val="5A2FB1"/>
              </a:buClr>
              <a:buSzPct val="80000"/>
              <a:buFont typeface="Arial" pitchFamily="34" charset="0"/>
              <a:buChar char="•"/>
            </a:pPr>
            <a:r>
              <a:rPr lang="en-US" sz="2800" dirty="0" smtClean="0">
                <a:latin typeface="Book Antiqua" pitchFamily="18" charset="0"/>
              </a:rPr>
              <a:t>Virtual Organization</a:t>
            </a:r>
          </a:p>
          <a:p>
            <a:pPr marL="533400" indent="-533400">
              <a:spcBef>
                <a:spcPts val="250"/>
              </a:spcBef>
              <a:buClr>
                <a:srgbClr val="5A2FB1"/>
              </a:buClr>
              <a:buSzPct val="80000"/>
              <a:buFont typeface="Arial" pitchFamily="34" charset="0"/>
              <a:buChar char="•"/>
            </a:pPr>
            <a:r>
              <a:rPr lang="en-US" sz="2800" dirty="0" smtClean="0">
                <a:latin typeface="Book Antiqua" pitchFamily="18" charset="0"/>
              </a:rPr>
              <a:t>Cellular Organization</a:t>
            </a:r>
          </a:p>
          <a:p>
            <a:pPr marL="533400" indent="-533400">
              <a:spcBef>
                <a:spcPts val="250"/>
              </a:spcBef>
              <a:buClr>
                <a:srgbClr val="5A2FB1"/>
              </a:buClr>
              <a:buSzPct val="80000"/>
              <a:buFont typeface="Arial" pitchFamily="34" charset="0"/>
              <a:buChar char="•"/>
            </a:pPr>
            <a:r>
              <a:rPr lang="en-US" sz="2800" dirty="0" smtClean="0">
                <a:latin typeface="Book Antiqua" pitchFamily="18" charset="0"/>
              </a:rPr>
              <a:t>Team Structure</a:t>
            </a:r>
          </a:p>
          <a:p>
            <a:pPr marL="533400" indent="-533400">
              <a:spcBef>
                <a:spcPts val="250"/>
              </a:spcBef>
              <a:buClr>
                <a:srgbClr val="5A2FB1"/>
              </a:buClr>
              <a:buSzPct val="80000"/>
            </a:pPr>
            <a:endParaRPr lang="en-US" sz="2800" b="1" u="sng" dirty="0" smtClean="0">
              <a:solidFill>
                <a:srgbClr val="00B0F0"/>
              </a:solidFill>
              <a:effectLst>
                <a:outerShdw blurRad="53975" dist="22860" dir="5400000" algn="tl" rotWithShape="0">
                  <a:srgbClr val="000000">
                    <a:alpha val="55000"/>
                  </a:srgbClr>
                </a:outerShdw>
              </a:effectLst>
              <a:latin typeface="Book Antiqua" pitchFamily="18" charset="0"/>
              <a:cs typeface="Times New Roman" pitchFamily="18" charset="0"/>
            </a:endParaRPr>
          </a:p>
          <a:p>
            <a:pPr marL="533400" indent="-533400">
              <a:spcBef>
                <a:spcPts val="250"/>
              </a:spcBef>
              <a:buClr>
                <a:srgbClr val="5A2FB1"/>
              </a:buClr>
              <a:buSzPct val="80000"/>
            </a:pPr>
            <a:endParaRPr lang="en-US" sz="2800" b="1" u="sng" dirty="0" smtClean="0">
              <a:solidFill>
                <a:srgbClr val="00B0F0"/>
              </a:solidFill>
              <a:effectLst>
                <a:outerShdw blurRad="53975" dist="22860" dir="5400000" algn="tl" rotWithShape="0">
                  <a:srgbClr val="000000">
                    <a:alpha val="55000"/>
                  </a:srgbClr>
                </a:outerShdw>
              </a:effectLst>
              <a:latin typeface="Book Antiqua" pitchFamily="18" charset="0"/>
              <a:cs typeface="Times New Roman" pitchFamily="18" charset="0"/>
            </a:endParaRPr>
          </a:p>
          <a:p>
            <a:pPr marL="533400" indent="-533400">
              <a:spcBef>
                <a:spcPts val="250"/>
              </a:spcBef>
              <a:buClr>
                <a:srgbClr val="5A2FB1"/>
              </a:buClr>
              <a:buSzPct val="80000"/>
            </a:pPr>
            <a:endParaRPr lang="en-US" sz="2800" b="1" u="sng" dirty="0" smtClean="0">
              <a:solidFill>
                <a:srgbClr val="00B0F0"/>
              </a:solidFill>
              <a:effectLst>
                <a:outerShdw blurRad="53975" dist="22860" dir="5400000" algn="tl" rotWithShape="0">
                  <a:srgbClr val="000000">
                    <a:alpha val="55000"/>
                  </a:srgbClr>
                </a:outerShdw>
              </a:effectLst>
              <a:latin typeface="Book Antiqua" pitchFamily="18" charset="0"/>
              <a:cs typeface="Times New Roman" pitchFamily="18" charset="0"/>
            </a:endParaRPr>
          </a:p>
          <a:p>
            <a:pPr marL="533400" indent="-533400">
              <a:spcBef>
                <a:spcPts val="250"/>
              </a:spcBef>
              <a:buClr>
                <a:srgbClr val="5A2FB1"/>
              </a:buClr>
              <a:buSzPct val="80000"/>
            </a:pPr>
            <a:endParaRPr lang="en-US" sz="2800" b="1" u="sng" dirty="0" smtClean="0">
              <a:solidFill>
                <a:srgbClr val="00B0F0"/>
              </a:solidFill>
              <a:effectLst>
                <a:outerShdw blurRad="53975" dist="22860" dir="5400000" algn="tl" rotWithShape="0">
                  <a:srgbClr val="000000">
                    <a:alpha val="55000"/>
                  </a:srgbClr>
                </a:outerShdw>
              </a:effectLst>
              <a:latin typeface="Book Antiqua" pitchFamily="18" charset="0"/>
              <a:cs typeface="Times New Roman" pitchFamily="18" charset="0"/>
            </a:endParaRPr>
          </a:p>
          <a:p>
            <a:pPr marL="533400" indent="-533400">
              <a:spcBef>
                <a:spcPts val="250"/>
              </a:spcBef>
              <a:buClr>
                <a:srgbClr val="5A2FB1"/>
              </a:buClr>
              <a:buSzPct val="80000"/>
            </a:pPr>
            <a:endParaRPr lang="en-US" sz="2800" b="1" u="sng" dirty="0" smtClean="0">
              <a:solidFill>
                <a:srgbClr val="00B0F0"/>
              </a:solidFill>
              <a:effectLst>
                <a:outerShdw blurRad="53975" dist="22860" dir="5400000" algn="tl" rotWithShape="0">
                  <a:srgbClr val="000000">
                    <a:alpha val="55000"/>
                  </a:srgbClr>
                </a:outerShdw>
              </a:effectLst>
              <a:latin typeface="Book Antiqua" pitchFamily="18" charset="0"/>
              <a:cs typeface="Times New Roman" pitchFamily="18" charset="0"/>
            </a:endParaRPr>
          </a:p>
          <a:p>
            <a:pPr marL="533400" indent="-533400">
              <a:spcBef>
                <a:spcPts val="250"/>
              </a:spcBef>
              <a:buClr>
                <a:srgbClr val="5A2FB1"/>
              </a:buClr>
              <a:buSzPct val="80000"/>
              <a:buFont typeface="Tahoma" pitchFamily="34" charset="0"/>
              <a:buNone/>
            </a:pPr>
            <a:endParaRPr lang="en-US" sz="2800" dirty="0" smtClean="0">
              <a:latin typeface="Book Antiqua" pitchFamily="18" charset="0"/>
            </a:endParaRPr>
          </a:p>
          <a:p>
            <a:pPr marL="533400" indent="-533400">
              <a:spcBef>
                <a:spcPts val="250"/>
              </a:spcBef>
              <a:buClr>
                <a:srgbClr val="5A2FB1"/>
              </a:buClr>
              <a:buSzPct val="80000"/>
              <a:buFont typeface="Tahoma" pitchFamily="34" charset="0"/>
              <a:buNone/>
            </a:pPr>
            <a:endParaRPr lang="en-US" sz="2800" dirty="0">
              <a:latin typeface="Book Antiqua"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29</a:t>
            </a:fld>
            <a:endParaRPr lang="en-US"/>
          </a:p>
        </p:txBody>
      </p:sp>
      <p:sp>
        <p:nvSpPr>
          <p:cNvPr id="3" name="Rectangle 2"/>
          <p:cNvSpPr/>
          <p:nvPr/>
        </p:nvSpPr>
        <p:spPr>
          <a:xfrm>
            <a:off x="685801" y="457200"/>
            <a:ext cx="10134600" cy="584775"/>
          </a:xfrm>
          <a:prstGeom prst="rect">
            <a:avLst/>
          </a:prstGeom>
        </p:spPr>
        <p:txBody>
          <a:bodyPr wrap="square">
            <a:spAutoFit/>
          </a:bodyPr>
          <a:lstStyle/>
          <a:p>
            <a:pPr>
              <a:spcBef>
                <a:spcPts val="250"/>
              </a:spcBef>
              <a:buClr>
                <a:srgbClr val="5A2FB1"/>
              </a:buClr>
              <a:buSzPct val="80000"/>
            </a:pPr>
            <a:r>
              <a:rPr lang="en-US" sz="3200" dirty="0" smtClean="0">
                <a:solidFill>
                  <a:srgbClr val="C00000"/>
                </a:solidFill>
                <a:latin typeface="Bookman Old Style" pitchFamily="18" charset="0"/>
              </a:rPr>
              <a:t>             Functional </a:t>
            </a:r>
            <a:r>
              <a:rPr lang="en-US" sz="3200" dirty="0">
                <a:solidFill>
                  <a:srgbClr val="C00000"/>
                </a:solidFill>
                <a:latin typeface="Bookman Old Style" pitchFamily="18" charset="0"/>
              </a:rPr>
              <a:t>Organizational Structure</a:t>
            </a:r>
          </a:p>
        </p:txBody>
      </p:sp>
      <p:sp>
        <p:nvSpPr>
          <p:cNvPr id="4" name="Rectangle 3"/>
          <p:cNvSpPr/>
          <p:nvPr/>
        </p:nvSpPr>
        <p:spPr>
          <a:xfrm>
            <a:off x="914400" y="1524000"/>
            <a:ext cx="10058400" cy="3970318"/>
          </a:xfrm>
          <a:prstGeom prst="rect">
            <a:avLst/>
          </a:prstGeom>
        </p:spPr>
        <p:txBody>
          <a:bodyPr wrap="square">
            <a:spAutoFit/>
          </a:bodyPr>
          <a:lstStyle/>
          <a:p>
            <a:pPr algn="just"/>
            <a:r>
              <a:rPr lang="en-US" sz="2800" dirty="0">
                <a:latin typeface="Book Antiqua" pitchFamily="18" charset="0"/>
              </a:rPr>
              <a:t>A functional structure divides the organization into departments based on their function. Each is headed by a functional manager and employees are grouped as per their </a:t>
            </a:r>
            <a:r>
              <a:rPr lang="en-US" sz="2800" dirty="0" smtClean="0">
                <a:latin typeface="Book Antiqua" pitchFamily="18" charset="0"/>
              </a:rPr>
              <a:t>role.</a:t>
            </a:r>
          </a:p>
          <a:p>
            <a:pPr algn="ctr"/>
            <a:r>
              <a:rPr lang="en-US" sz="2800" dirty="0" smtClean="0">
                <a:latin typeface="Book Antiqua" pitchFamily="18" charset="0"/>
              </a:rPr>
              <a:t>Or</a:t>
            </a:r>
          </a:p>
          <a:p>
            <a:pPr algn="just"/>
            <a:r>
              <a:rPr lang="en-US" sz="2800" dirty="0" smtClean="0">
                <a:latin typeface="Book Antiqua" pitchFamily="18" charset="0"/>
              </a:rPr>
              <a:t>A</a:t>
            </a:r>
            <a:r>
              <a:rPr lang="en-US" sz="2800" dirty="0">
                <a:latin typeface="Book Antiqua" pitchFamily="18" charset="0"/>
              </a:rPr>
              <a:t> functional organization is a common type of organizational structure in which the organization is divided into smaller groups based on specialized functional areas, such as IT, finance, or marketing.</a:t>
            </a:r>
          </a:p>
        </p:txBody>
      </p:sp>
    </p:spTree>
    <p:extLst>
      <p:ext uri="{BB962C8B-B14F-4D97-AF65-F5344CB8AC3E}">
        <p14:creationId xmlns:p14="http://schemas.microsoft.com/office/powerpoint/2010/main" val="50243612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014DFBF-6FB0-4A0F-B50A-13DC386E5782}" type="slidenum">
              <a:rPr lang="en-US"/>
              <a:pPr>
                <a:defRPr/>
              </a:pPr>
              <a:t>3</a:t>
            </a:fld>
            <a:endParaRPr lang="en-US"/>
          </a:p>
        </p:txBody>
      </p:sp>
      <p:sp>
        <p:nvSpPr>
          <p:cNvPr id="8195" name="Rectangle 1"/>
          <p:cNvSpPr>
            <a:spLocks noChangeArrowheads="1"/>
          </p:cNvSpPr>
          <p:nvPr/>
        </p:nvSpPr>
        <p:spPr bwMode="auto">
          <a:xfrm>
            <a:off x="593725" y="688975"/>
            <a:ext cx="10699750" cy="5386090"/>
          </a:xfrm>
          <a:prstGeom prst="rect">
            <a:avLst/>
          </a:prstGeom>
          <a:noFill/>
          <a:ln w="9525">
            <a:noFill/>
            <a:miter lim="800000"/>
            <a:headEnd/>
            <a:tailEnd/>
          </a:ln>
        </p:spPr>
        <p:txBody>
          <a:bodyPr anchor="ctr">
            <a:spAutoFit/>
          </a:bodyPr>
          <a:lstStyle/>
          <a:p>
            <a:pPr algn="ctr" eaLnBrk="0" hangingPunct="0"/>
            <a:r>
              <a:rPr lang="en-US" sz="3600" b="1" dirty="0" smtClean="0">
                <a:solidFill>
                  <a:srgbClr val="C00000"/>
                </a:solidFill>
                <a:latin typeface="Book Antiqua" pitchFamily="18" charset="0"/>
                <a:ea typeface="Calibri" pitchFamily="34" charset="0"/>
                <a:cs typeface="Times New Roman" pitchFamily="18" charset="0"/>
              </a:rPr>
              <a:t>DEFINITION</a:t>
            </a:r>
          </a:p>
          <a:p>
            <a:endParaRPr lang="en-US" sz="2800" dirty="0" smtClean="0">
              <a:latin typeface="Book Antiqua" pitchFamily="18" charset="0"/>
              <a:cs typeface="Times New Roman" pitchFamily="18" charset="0"/>
            </a:endParaRPr>
          </a:p>
          <a:p>
            <a:pPr algn="just">
              <a:lnSpc>
                <a:spcPct val="150000"/>
              </a:lnSpc>
            </a:pPr>
            <a:r>
              <a:rPr lang="en-US" sz="2800" dirty="0" smtClean="0">
                <a:latin typeface="Book Antiqua" pitchFamily="18" charset="0"/>
                <a:cs typeface="Times New Roman" pitchFamily="18" charset="0"/>
              </a:rPr>
              <a:t>Management </a:t>
            </a:r>
            <a:r>
              <a:rPr lang="en-US" sz="2800" dirty="0">
                <a:latin typeface="Book Antiqua" pitchFamily="18" charset="0"/>
                <a:cs typeface="Times New Roman" pitchFamily="18" charset="0"/>
              </a:rPr>
              <a:t>is the attainment of organizational goals in an effective and efficient manner through planning, organizing, staffing, directing and controlling organizational resources</a:t>
            </a:r>
            <a:r>
              <a:rPr lang="en-US" sz="2800" dirty="0" smtClean="0">
                <a:latin typeface="Book Antiqua" pitchFamily="18" charset="0"/>
                <a:cs typeface="Times New Roman" pitchFamily="18" charset="0"/>
              </a:rPr>
              <a:t>.</a:t>
            </a:r>
          </a:p>
          <a:p>
            <a:pPr algn="just">
              <a:lnSpc>
                <a:spcPct val="150000"/>
              </a:lnSpc>
            </a:pPr>
            <a:endParaRPr lang="en-US" sz="2800" dirty="0" smtClean="0">
              <a:latin typeface="Book Antiqua" pitchFamily="18" charset="0"/>
              <a:cs typeface="Times New Roman" pitchFamily="18" charset="0"/>
            </a:endParaRPr>
          </a:p>
          <a:p>
            <a:pPr algn="just">
              <a:lnSpc>
                <a:spcPct val="150000"/>
              </a:lnSpc>
            </a:pPr>
            <a:r>
              <a:rPr lang="en-US" sz="2800" dirty="0" smtClean="0">
                <a:latin typeface="Book Antiqua" pitchFamily="18" charset="0"/>
                <a:cs typeface="Times New Roman" pitchFamily="18" charset="0"/>
              </a:rPr>
              <a:t>Organizational </a:t>
            </a:r>
            <a:r>
              <a:rPr lang="en-US" sz="2800" dirty="0">
                <a:latin typeface="Book Antiqua" pitchFamily="18" charset="0"/>
                <a:cs typeface="Times New Roman" pitchFamily="18" charset="0"/>
              </a:rPr>
              <a:t>resources include men (human beings), money, machines and materials.</a:t>
            </a:r>
          </a:p>
          <a:p>
            <a:pPr algn="just" eaLnBrk="0" hangingPunct="0"/>
            <a:r>
              <a:rPr lang="en-US" sz="2800" dirty="0">
                <a:latin typeface="Book Antiqua" pitchFamily="18" charset="0"/>
                <a:ea typeface="Calibri" pitchFamily="34" charset="0"/>
                <a:cs typeface="Calibri" pitchFamily="34" charset="0"/>
              </a:rPr>
              <a:t> </a:t>
            </a:r>
            <a:endParaRPr lang="en-US" sz="2800" dirty="0">
              <a:latin typeface="Book Antiqua" pitchFamily="18"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30</a:t>
            </a:fld>
            <a:endParaRPr lang="en-US"/>
          </a:p>
        </p:txBody>
      </p:sp>
      <p:pic>
        <p:nvPicPr>
          <p:cNvPr id="3" name="Picture 2" descr="Functional Organizational Chart"/>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7200"/>
            <a:ext cx="9753600" cy="6081386"/>
          </a:xfrm>
          <a:prstGeom prst="rect">
            <a:avLst/>
          </a:prstGeom>
          <a:noFill/>
          <a:ln>
            <a:noFill/>
          </a:ln>
        </p:spPr>
      </p:pic>
    </p:spTree>
    <p:extLst>
      <p:ext uri="{BB962C8B-B14F-4D97-AF65-F5344CB8AC3E}">
        <p14:creationId xmlns:p14="http://schemas.microsoft.com/office/powerpoint/2010/main" val="21305738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31</a:t>
            </a:fld>
            <a:endParaRPr lang="en-US"/>
          </a:p>
        </p:txBody>
      </p:sp>
      <p:sp>
        <p:nvSpPr>
          <p:cNvPr id="3" name="Rectangle 2"/>
          <p:cNvSpPr/>
          <p:nvPr/>
        </p:nvSpPr>
        <p:spPr>
          <a:xfrm>
            <a:off x="3581400" y="609600"/>
            <a:ext cx="5406462" cy="584775"/>
          </a:xfrm>
          <a:prstGeom prst="rect">
            <a:avLst/>
          </a:prstGeom>
        </p:spPr>
        <p:txBody>
          <a:bodyPr wrap="square">
            <a:spAutoFit/>
          </a:bodyPr>
          <a:lstStyle/>
          <a:p>
            <a:pPr>
              <a:spcBef>
                <a:spcPts val="250"/>
              </a:spcBef>
              <a:buClr>
                <a:srgbClr val="5A2FB1"/>
              </a:buClr>
              <a:buSzPct val="80000"/>
            </a:pPr>
            <a:r>
              <a:rPr lang="en-US" sz="3200" dirty="0" smtClean="0">
                <a:solidFill>
                  <a:srgbClr val="C00000"/>
                </a:solidFill>
                <a:latin typeface="Bookman Old Style" pitchFamily="18" charset="0"/>
              </a:rPr>
              <a:t>Committee </a:t>
            </a:r>
            <a:r>
              <a:rPr lang="en-US" sz="3200" dirty="0">
                <a:solidFill>
                  <a:srgbClr val="C00000"/>
                </a:solidFill>
                <a:latin typeface="Bookman Old Style" pitchFamily="18" charset="0"/>
              </a:rPr>
              <a:t>Organization</a:t>
            </a:r>
          </a:p>
        </p:txBody>
      </p:sp>
      <p:sp>
        <p:nvSpPr>
          <p:cNvPr id="4" name="Rectangle 3"/>
          <p:cNvSpPr/>
          <p:nvPr/>
        </p:nvSpPr>
        <p:spPr>
          <a:xfrm>
            <a:off x="762000" y="1371600"/>
            <a:ext cx="10134600" cy="3970318"/>
          </a:xfrm>
          <a:prstGeom prst="rect">
            <a:avLst/>
          </a:prstGeom>
        </p:spPr>
        <p:txBody>
          <a:bodyPr wrap="square">
            <a:spAutoFit/>
          </a:bodyPr>
          <a:lstStyle/>
          <a:p>
            <a:pPr marL="533400" indent="-533400" algn="just" eaLnBrk="1" hangingPunct="1">
              <a:buFontTx/>
              <a:buNone/>
            </a:pPr>
            <a:r>
              <a:rPr lang="en-US" sz="2800" dirty="0" smtClean="0">
                <a:latin typeface="Book Antiqua" pitchFamily="18" charset="0"/>
              </a:rPr>
              <a:t>      It </a:t>
            </a:r>
            <a:r>
              <a:rPr lang="en-US" sz="2800" dirty="0">
                <a:latin typeface="Book Antiqua" pitchFamily="18" charset="0"/>
              </a:rPr>
              <a:t>can be defined as a body of persons appointed to meet on an organized basis for the discussion and dealing of matters brought before it.</a:t>
            </a:r>
          </a:p>
          <a:p>
            <a:pPr marL="533400" indent="-533400" eaLnBrk="1" hangingPunct="1">
              <a:buFontTx/>
              <a:buNone/>
            </a:pPr>
            <a:endParaRPr lang="en-US" sz="2800" b="1" u="sng" dirty="0">
              <a:solidFill>
                <a:srgbClr val="5A2FB1"/>
              </a:solidFill>
              <a:latin typeface="Book Antiqua" pitchFamily="18" charset="0"/>
            </a:endParaRPr>
          </a:p>
          <a:p>
            <a:pPr marL="533400" indent="-533400" eaLnBrk="1" hangingPunct="1">
              <a:buFontTx/>
              <a:buNone/>
            </a:pPr>
            <a:r>
              <a:rPr lang="en-US" sz="2800" b="1" u="sng" dirty="0">
                <a:solidFill>
                  <a:srgbClr val="5A2FB1"/>
                </a:solidFill>
                <a:latin typeface="Book Antiqua" pitchFamily="18" charset="0"/>
              </a:rPr>
              <a:t>FEATURES:</a:t>
            </a:r>
          </a:p>
          <a:p>
            <a:pPr marL="533400" indent="-533400" eaLnBrk="1" hangingPunct="1">
              <a:buFontTx/>
              <a:buAutoNum type="arabicPeriod"/>
            </a:pPr>
            <a:r>
              <a:rPr lang="en-US" sz="2800" dirty="0">
                <a:latin typeface="Book Antiqua" pitchFamily="18" charset="0"/>
              </a:rPr>
              <a:t>Group of persons</a:t>
            </a:r>
          </a:p>
          <a:p>
            <a:pPr marL="533400" indent="-533400" eaLnBrk="1" hangingPunct="1">
              <a:buFontTx/>
              <a:buAutoNum type="arabicPeriod"/>
            </a:pPr>
            <a:r>
              <a:rPr lang="en-US" sz="2800" dirty="0">
                <a:latin typeface="Book Antiqua" pitchFamily="18" charset="0"/>
              </a:rPr>
              <a:t>Can deliberate only on matters that are brought before it</a:t>
            </a:r>
          </a:p>
          <a:p>
            <a:pPr marL="533400" indent="-533400" eaLnBrk="1" hangingPunct="1">
              <a:buFontTx/>
              <a:buAutoNum type="arabicPeriod"/>
            </a:pPr>
            <a:r>
              <a:rPr lang="en-US" sz="2800" dirty="0">
                <a:latin typeface="Book Antiqua" pitchFamily="18" charset="0"/>
              </a:rPr>
              <a:t>Members of the committee draw authority through delegation.</a:t>
            </a:r>
          </a:p>
        </p:txBody>
      </p:sp>
    </p:spTree>
    <p:extLst>
      <p:ext uri="{BB962C8B-B14F-4D97-AF65-F5344CB8AC3E}">
        <p14:creationId xmlns:p14="http://schemas.microsoft.com/office/powerpoint/2010/main" val="426243532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32</a:t>
            </a:fld>
            <a:endParaRPr lang="en-US"/>
          </a:p>
        </p:txBody>
      </p:sp>
      <p:pic>
        <p:nvPicPr>
          <p:cNvPr id="3" name="Picture 2" descr="http://www.cic.gc.ca/english/resources/audit/images/quebec002-e.gif"/>
          <p:cNvPicPr>
            <a:picLocks noChangeAspect="1" noChangeArrowheads="1"/>
          </p:cNvPicPr>
          <p:nvPr/>
        </p:nvPicPr>
        <p:blipFill>
          <a:blip r:embed="rId2"/>
          <a:srcRect/>
          <a:stretch>
            <a:fillRect/>
          </a:stretch>
        </p:blipFill>
        <p:spPr bwMode="auto">
          <a:xfrm>
            <a:off x="384175" y="533400"/>
            <a:ext cx="10741025" cy="5791200"/>
          </a:xfrm>
          <a:prstGeom prst="rect">
            <a:avLst/>
          </a:prstGeom>
          <a:noFill/>
          <a:ln w="9525">
            <a:noFill/>
            <a:miter lim="800000"/>
            <a:headEnd/>
            <a:tailEnd/>
          </a:ln>
        </p:spPr>
      </p:pic>
    </p:spTree>
    <p:extLst>
      <p:ext uri="{BB962C8B-B14F-4D97-AF65-F5344CB8AC3E}">
        <p14:creationId xmlns:p14="http://schemas.microsoft.com/office/powerpoint/2010/main" val="100705767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33</a:t>
            </a:fld>
            <a:endParaRPr lang="en-US"/>
          </a:p>
        </p:txBody>
      </p:sp>
      <p:sp>
        <p:nvSpPr>
          <p:cNvPr id="3" name="Rectangle 2"/>
          <p:cNvSpPr/>
          <p:nvPr/>
        </p:nvSpPr>
        <p:spPr>
          <a:xfrm>
            <a:off x="1905000" y="499627"/>
            <a:ext cx="8382000" cy="584775"/>
          </a:xfrm>
          <a:prstGeom prst="rect">
            <a:avLst/>
          </a:prstGeom>
        </p:spPr>
        <p:txBody>
          <a:bodyPr wrap="square">
            <a:spAutoFit/>
          </a:bodyPr>
          <a:lstStyle/>
          <a:p>
            <a:r>
              <a:rPr lang="en-US" b="1" dirty="0" smtClean="0">
                <a:solidFill>
                  <a:srgbClr val="B52BAB"/>
                </a:solidFill>
                <a:latin typeface="Bookman Old Style" pitchFamily="18" charset="0"/>
              </a:rPr>
              <a:t>                      </a:t>
            </a:r>
            <a:r>
              <a:rPr lang="en-US" sz="3200" b="1" dirty="0" smtClean="0">
                <a:solidFill>
                  <a:srgbClr val="FF0000"/>
                </a:solidFill>
                <a:latin typeface="Bookman Old Style" pitchFamily="18" charset="0"/>
              </a:rPr>
              <a:t>MATRIX </a:t>
            </a:r>
            <a:r>
              <a:rPr lang="en-US" sz="3200" b="1" dirty="0">
                <a:solidFill>
                  <a:srgbClr val="FF0000"/>
                </a:solidFill>
                <a:latin typeface="Bookman Old Style" pitchFamily="18" charset="0"/>
              </a:rPr>
              <a:t>ORGANIZATION</a:t>
            </a:r>
            <a:endParaRPr lang="en-US" sz="3200" dirty="0">
              <a:solidFill>
                <a:srgbClr val="FF0000"/>
              </a:solidFill>
              <a:latin typeface="Bookman Old Style" pitchFamily="18" charset="0"/>
            </a:endParaRPr>
          </a:p>
        </p:txBody>
      </p:sp>
      <p:sp>
        <p:nvSpPr>
          <p:cNvPr id="4" name="Rectangle 3"/>
          <p:cNvSpPr/>
          <p:nvPr/>
        </p:nvSpPr>
        <p:spPr>
          <a:xfrm>
            <a:off x="1173411" y="1095527"/>
            <a:ext cx="9572232" cy="1815882"/>
          </a:xfrm>
          <a:prstGeom prst="rect">
            <a:avLst/>
          </a:prstGeom>
        </p:spPr>
        <p:txBody>
          <a:bodyPr>
            <a:spAutoFit/>
          </a:bodyPr>
          <a:lstStyle/>
          <a:p>
            <a:endParaRPr lang="en-US" sz="2800" dirty="0" smtClean="0"/>
          </a:p>
          <a:p>
            <a:r>
              <a:rPr lang="en-US" sz="2800" dirty="0" smtClean="0">
                <a:latin typeface="Book Antiqua" pitchFamily="18" charset="0"/>
              </a:rPr>
              <a:t>Matrix </a:t>
            </a:r>
            <a:r>
              <a:rPr lang="en-US" sz="2800" dirty="0">
                <a:latin typeface="Book Antiqua" pitchFamily="18" charset="0"/>
              </a:rPr>
              <a:t>Organization is the realization of two dimensional structure which emanates directly from two dimensions of </a:t>
            </a:r>
            <a:r>
              <a:rPr lang="en-US" sz="2800" dirty="0" smtClean="0">
                <a:latin typeface="Book Antiqua" pitchFamily="18" charset="0"/>
              </a:rPr>
              <a:t>authority.</a:t>
            </a:r>
            <a:endParaRPr lang="en-US" sz="2800" dirty="0">
              <a:latin typeface="Book Antiqua" pitchFamily="18" charset="0"/>
            </a:endParaRPr>
          </a:p>
        </p:txBody>
      </p:sp>
    </p:spTree>
    <p:extLst>
      <p:ext uri="{BB962C8B-B14F-4D97-AF65-F5344CB8AC3E}">
        <p14:creationId xmlns:p14="http://schemas.microsoft.com/office/powerpoint/2010/main" val="1790663567"/>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p:cNvPicPr>
            <a:picLocks noChangeAspect="1" noChangeArrowheads="1"/>
          </p:cNvPicPr>
          <p:nvPr/>
        </p:nvPicPr>
        <p:blipFill>
          <a:blip r:embed="rId2"/>
          <a:srcRect/>
          <a:stretch>
            <a:fillRect/>
          </a:stretch>
        </p:blipFill>
        <p:spPr bwMode="auto">
          <a:xfrm>
            <a:off x="594360" y="1017588"/>
            <a:ext cx="10636568" cy="5383212"/>
          </a:xfrm>
          <a:prstGeom prst="rect">
            <a:avLst/>
          </a:prstGeom>
          <a:noFill/>
          <a:ln w="9525">
            <a:noFill/>
            <a:miter lim="800000"/>
            <a:headEnd/>
            <a:tailEnd/>
          </a:ln>
        </p:spPr>
      </p:pic>
    </p:spTree>
    <p:extLst>
      <p:ext uri="{BB962C8B-B14F-4D97-AF65-F5344CB8AC3E}">
        <p14:creationId xmlns:p14="http://schemas.microsoft.com/office/powerpoint/2010/main" val="2376351876"/>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35</a:t>
            </a:fld>
            <a:endParaRPr lang="en-US"/>
          </a:p>
        </p:txBody>
      </p:sp>
      <p:sp>
        <p:nvSpPr>
          <p:cNvPr id="3" name="Rectangle 2"/>
          <p:cNvSpPr/>
          <p:nvPr/>
        </p:nvSpPr>
        <p:spPr>
          <a:xfrm>
            <a:off x="3657600" y="381000"/>
            <a:ext cx="5410200" cy="646331"/>
          </a:xfrm>
          <a:prstGeom prst="rect">
            <a:avLst/>
          </a:prstGeom>
        </p:spPr>
        <p:txBody>
          <a:bodyPr wrap="square">
            <a:spAutoFit/>
          </a:bodyPr>
          <a:lstStyle/>
          <a:p>
            <a:pPr>
              <a:spcBef>
                <a:spcPts val="250"/>
              </a:spcBef>
              <a:buClr>
                <a:srgbClr val="5A2FB1"/>
              </a:buClr>
              <a:buSzPct val="80000"/>
            </a:pPr>
            <a:r>
              <a:rPr lang="en-US" sz="3600" dirty="0">
                <a:solidFill>
                  <a:srgbClr val="FF0000"/>
                </a:solidFill>
                <a:latin typeface="Bookman Old Style" pitchFamily="18" charset="0"/>
              </a:rPr>
              <a:t>Virtual Organization</a:t>
            </a:r>
          </a:p>
        </p:txBody>
      </p:sp>
      <p:sp>
        <p:nvSpPr>
          <p:cNvPr id="4" name="Rectangle 3"/>
          <p:cNvSpPr/>
          <p:nvPr/>
        </p:nvSpPr>
        <p:spPr>
          <a:xfrm>
            <a:off x="1219201" y="1543276"/>
            <a:ext cx="9448800" cy="2807820"/>
          </a:xfrm>
          <a:prstGeom prst="rect">
            <a:avLst/>
          </a:prstGeom>
        </p:spPr>
        <p:txBody>
          <a:bodyPr wrap="square">
            <a:spAutoFit/>
          </a:bodyPr>
          <a:lstStyle/>
          <a:p>
            <a:pPr algn="just" eaLnBrk="1" hangingPunct="1">
              <a:lnSpc>
                <a:spcPct val="90000"/>
              </a:lnSpc>
              <a:buFontTx/>
              <a:buNone/>
            </a:pPr>
            <a:r>
              <a:rPr lang="en-US" sz="2800" dirty="0">
                <a:latin typeface="Book Antiqua" pitchFamily="18" charset="0"/>
                <a:cs typeface="Arial" pitchFamily="34" charset="0"/>
              </a:rPr>
              <a:t>Virtual Organization is a temporary network of independent companies – suppliers, customers, even erstwhile rivals – linked by information technology to share skills, costs and access to one another’s markets. </a:t>
            </a:r>
            <a:endParaRPr lang="en-US" sz="2800" dirty="0" smtClean="0">
              <a:latin typeface="Book Antiqua" pitchFamily="18" charset="0"/>
              <a:cs typeface="Arial" pitchFamily="34" charset="0"/>
            </a:endParaRPr>
          </a:p>
          <a:p>
            <a:pPr algn="just" eaLnBrk="1" hangingPunct="1">
              <a:lnSpc>
                <a:spcPct val="90000"/>
              </a:lnSpc>
              <a:buFontTx/>
              <a:buNone/>
            </a:pPr>
            <a:endParaRPr lang="en-US" sz="2800" dirty="0" smtClean="0">
              <a:latin typeface="Book Antiqua" pitchFamily="18" charset="0"/>
              <a:cs typeface="Arial" pitchFamily="34" charset="0"/>
            </a:endParaRPr>
          </a:p>
          <a:p>
            <a:pPr algn="just" eaLnBrk="1" hangingPunct="1">
              <a:lnSpc>
                <a:spcPct val="90000"/>
              </a:lnSpc>
              <a:buFontTx/>
              <a:buNone/>
            </a:pPr>
            <a:r>
              <a:rPr lang="en-US" sz="2800" dirty="0" smtClean="0">
                <a:latin typeface="Book Antiqua" pitchFamily="18" charset="0"/>
                <a:cs typeface="Arial" pitchFamily="34" charset="0"/>
              </a:rPr>
              <a:t>It </a:t>
            </a:r>
            <a:r>
              <a:rPr lang="en-US" sz="2800" dirty="0">
                <a:latin typeface="Book Antiqua" pitchFamily="18" charset="0"/>
                <a:cs typeface="Arial" pitchFamily="34" charset="0"/>
              </a:rPr>
              <a:t>will have neither central office nor organization chart. It will have no hierarchy, no vertical integration.</a:t>
            </a:r>
          </a:p>
        </p:txBody>
      </p:sp>
    </p:spTree>
    <p:extLst>
      <p:ext uri="{BB962C8B-B14F-4D97-AF65-F5344CB8AC3E}">
        <p14:creationId xmlns:p14="http://schemas.microsoft.com/office/powerpoint/2010/main" val="18417055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flipH="1">
            <a:off x="7033260" y="2881314"/>
            <a:ext cx="635635" cy="319087"/>
          </a:xfrm>
          <a:prstGeom prst="line">
            <a:avLst/>
          </a:prstGeom>
          <a:noFill/>
          <a:ln w="38100">
            <a:solidFill>
              <a:schemeClr val="tx1"/>
            </a:solidFill>
            <a:round/>
            <a:headEnd/>
            <a:tailEnd/>
          </a:ln>
        </p:spPr>
        <p:txBody>
          <a:bodyPr wrap="none" anchor="ctr"/>
          <a:lstStyle/>
          <a:p>
            <a:endParaRPr lang="en-US"/>
          </a:p>
        </p:txBody>
      </p:sp>
      <p:sp>
        <p:nvSpPr>
          <p:cNvPr id="34819" name="Line 3"/>
          <p:cNvSpPr>
            <a:spLocks noChangeShapeType="1"/>
          </p:cNvSpPr>
          <p:nvPr/>
        </p:nvSpPr>
        <p:spPr bwMode="auto">
          <a:xfrm flipH="1">
            <a:off x="4465955" y="4114800"/>
            <a:ext cx="487045" cy="215900"/>
          </a:xfrm>
          <a:prstGeom prst="line">
            <a:avLst/>
          </a:prstGeom>
          <a:noFill/>
          <a:ln w="38100">
            <a:solidFill>
              <a:schemeClr val="tx1"/>
            </a:solidFill>
            <a:round/>
            <a:headEnd/>
            <a:tailEnd/>
          </a:ln>
        </p:spPr>
        <p:txBody>
          <a:bodyPr wrap="none" anchor="ctr"/>
          <a:lstStyle/>
          <a:p>
            <a:endParaRPr lang="en-US"/>
          </a:p>
        </p:txBody>
      </p:sp>
      <p:sp>
        <p:nvSpPr>
          <p:cNvPr id="34820" name="Line 4"/>
          <p:cNvSpPr>
            <a:spLocks noChangeShapeType="1"/>
          </p:cNvSpPr>
          <p:nvPr/>
        </p:nvSpPr>
        <p:spPr bwMode="auto">
          <a:xfrm flipH="1">
            <a:off x="6139657" y="4579939"/>
            <a:ext cx="6191" cy="376237"/>
          </a:xfrm>
          <a:prstGeom prst="line">
            <a:avLst/>
          </a:prstGeom>
          <a:noFill/>
          <a:ln w="38100">
            <a:solidFill>
              <a:schemeClr val="tx1"/>
            </a:solidFill>
            <a:round/>
            <a:headEnd/>
            <a:tailEnd/>
          </a:ln>
        </p:spPr>
        <p:txBody>
          <a:bodyPr wrap="none" anchor="ctr"/>
          <a:lstStyle/>
          <a:p>
            <a:endParaRPr lang="en-US"/>
          </a:p>
        </p:txBody>
      </p:sp>
      <p:sp>
        <p:nvSpPr>
          <p:cNvPr id="34821" name="Line 5"/>
          <p:cNvSpPr>
            <a:spLocks noChangeShapeType="1"/>
          </p:cNvSpPr>
          <p:nvPr/>
        </p:nvSpPr>
        <p:spPr bwMode="auto">
          <a:xfrm flipH="1" flipV="1">
            <a:off x="7289165" y="4046538"/>
            <a:ext cx="507683" cy="254000"/>
          </a:xfrm>
          <a:prstGeom prst="line">
            <a:avLst/>
          </a:prstGeom>
          <a:noFill/>
          <a:ln w="38100">
            <a:solidFill>
              <a:schemeClr val="tx1"/>
            </a:solidFill>
            <a:round/>
            <a:headEnd/>
            <a:tailEnd/>
          </a:ln>
        </p:spPr>
        <p:txBody>
          <a:bodyPr wrap="none" anchor="ctr"/>
          <a:lstStyle/>
          <a:p>
            <a:endParaRPr lang="en-US"/>
          </a:p>
        </p:txBody>
      </p:sp>
      <p:sp>
        <p:nvSpPr>
          <p:cNvPr id="34822" name="Line 6"/>
          <p:cNvSpPr>
            <a:spLocks noChangeShapeType="1"/>
          </p:cNvSpPr>
          <p:nvPr/>
        </p:nvSpPr>
        <p:spPr bwMode="auto">
          <a:xfrm flipH="1" flipV="1">
            <a:off x="4457700" y="2971801"/>
            <a:ext cx="561340" cy="290513"/>
          </a:xfrm>
          <a:prstGeom prst="line">
            <a:avLst/>
          </a:prstGeom>
          <a:noFill/>
          <a:ln w="38100">
            <a:solidFill>
              <a:schemeClr val="tx1"/>
            </a:solidFill>
            <a:round/>
            <a:headEnd/>
            <a:tailEnd/>
          </a:ln>
        </p:spPr>
        <p:txBody>
          <a:bodyPr wrap="none" anchor="ctr"/>
          <a:lstStyle/>
          <a:p>
            <a:endParaRPr lang="en-US"/>
          </a:p>
        </p:txBody>
      </p:sp>
      <p:sp>
        <p:nvSpPr>
          <p:cNvPr id="20487" name="Oval 7"/>
          <p:cNvSpPr>
            <a:spLocks noChangeArrowheads="1"/>
          </p:cNvSpPr>
          <p:nvPr/>
        </p:nvSpPr>
        <p:spPr bwMode="auto">
          <a:xfrm>
            <a:off x="4754880" y="2819400"/>
            <a:ext cx="2575560" cy="1828800"/>
          </a:xfrm>
          <a:prstGeom prst="ellipse">
            <a:avLst/>
          </a:prstGeom>
          <a:solidFill>
            <a:srgbClr val="000066"/>
          </a:solidFill>
          <a:ln w="38100">
            <a:solidFill>
              <a:srgbClr val="000000"/>
            </a:solidFill>
            <a:round/>
            <a:headEnd/>
            <a:tailEnd/>
          </a:ln>
          <a:effectLst/>
        </p:spPr>
        <p:txBody>
          <a:bodyPr wrap="none" lIns="90487" tIns="44450" rIns="90487" bIns="44450" anchor="ctr"/>
          <a:lstStyle/>
          <a:p>
            <a:pPr algn="ctr">
              <a:defRPr/>
            </a:pPr>
            <a:r>
              <a:rPr lang="en-AU" altLang="en-US" sz="2200" b="1" dirty="0">
                <a:solidFill>
                  <a:srgbClr val="FFFF99"/>
                </a:solidFill>
                <a:effectLst>
                  <a:outerShdw blurRad="38100" dist="38100" dir="2700000" algn="tl">
                    <a:srgbClr val="000000"/>
                  </a:outerShdw>
                </a:effectLst>
              </a:rPr>
              <a:t>Core</a:t>
            </a:r>
            <a:br>
              <a:rPr lang="en-AU" altLang="en-US" sz="2200" b="1" dirty="0">
                <a:solidFill>
                  <a:srgbClr val="FFFF99"/>
                </a:solidFill>
                <a:effectLst>
                  <a:outerShdw blurRad="38100" dist="38100" dir="2700000" algn="tl">
                    <a:srgbClr val="000000"/>
                  </a:outerShdw>
                </a:effectLst>
              </a:rPr>
            </a:br>
            <a:r>
              <a:rPr lang="en-AU" altLang="en-US" sz="2200" b="1" dirty="0">
                <a:solidFill>
                  <a:srgbClr val="FFFF99"/>
                </a:solidFill>
                <a:effectLst>
                  <a:outerShdw blurRad="38100" dist="38100" dir="2700000" algn="tl">
                    <a:srgbClr val="000000"/>
                  </a:outerShdw>
                </a:effectLst>
              </a:rPr>
              <a:t>Firm</a:t>
            </a:r>
            <a:br>
              <a:rPr lang="en-AU" altLang="en-US" sz="2200" b="1" dirty="0">
                <a:solidFill>
                  <a:srgbClr val="FFFF99"/>
                </a:solidFill>
                <a:effectLst>
                  <a:outerShdw blurRad="38100" dist="38100" dir="2700000" algn="tl">
                    <a:srgbClr val="000000"/>
                  </a:outerShdw>
                </a:effectLst>
              </a:rPr>
            </a:br>
            <a:r>
              <a:rPr lang="en-AU" altLang="en-US" sz="2200" b="1" dirty="0">
                <a:solidFill>
                  <a:srgbClr val="FFFF99"/>
                </a:solidFill>
                <a:effectLst>
                  <a:outerShdw blurRad="38100" dist="38100" dir="2700000" algn="tl">
                    <a:srgbClr val="000000"/>
                  </a:outerShdw>
                </a:effectLst>
              </a:rPr>
              <a:t>(Canada)</a:t>
            </a:r>
          </a:p>
        </p:txBody>
      </p:sp>
      <p:sp>
        <p:nvSpPr>
          <p:cNvPr id="20488" name="Oval 8"/>
          <p:cNvSpPr>
            <a:spLocks noChangeArrowheads="1"/>
          </p:cNvSpPr>
          <p:nvPr/>
        </p:nvSpPr>
        <p:spPr bwMode="auto">
          <a:xfrm>
            <a:off x="2111218" y="1755775"/>
            <a:ext cx="2445543" cy="1714500"/>
          </a:xfrm>
          <a:prstGeom prst="ellipse">
            <a:avLst/>
          </a:prstGeom>
          <a:solidFill>
            <a:srgbClr val="333300"/>
          </a:solidFill>
          <a:ln w="38100">
            <a:solidFill>
              <a:srgbClr val="000000"/>
            </a:solidFill>
            <a:round/>
            <a:headEnd/>
            <a:tailEnd/>
          </a:ln>
          <a:effectLst/>
        </p:spPr>
        <p:txBody>
          <a:bodyPr wrap="none" lIns="90487" tIns="44450" rIns="90487" bIns="44450" anchor="ctr"/>
          <a:lstStyle/>
          <a:p>
            <a:pPr algn="ctr">
              <a:defRPr/>
            </a:pPr>
            <a:r>
              <a:rPr lang="en-AU" altLang="en-US" sz="2000" dirty="0">
                <a:solidFill>
                  <a:srgbClr val="FFFF99"/>
                </a:solidFill>
                <a:effectLst>
                  <a:outerShdw blurRad="38100" dist="38100" dir="2700000" algn="tl">
                    <a:srgbClr val="000000"/>
                  </a:outerShdw>
                </a:effectLst>
              </a:rPr>
              <a:t>Product</a:t>
            </a:r>
            <a:br>
              <a:rPr lang="en-AU" altLang="en-US" sz="2000" dirty="0">
                <a:solidFill>
                  <a:srgbClr val="FFFF99"/>
                </a:solidFill>
                <a:effectLst>
                  <a:outerShdw blurRad="38100" dist="38100" dir="2700000" algn="tl">
                    <a:srgbClr val="000000"/>
                  </a:outerShdw>
                </a:effectLst>
              </a:rPr>
            </a:br>
            <a:r>
              <a:rPr lang="en-AU" altLang="en-US" sz="2000" dirty="0">
                <a:solidFill>
                  <a:srgbClr val="FFFF99"/>
                </a:solidFill>
                <a:effectLst>
                  <a:outerShdw blurRad="38100" dist="38100" dir="2700000" algn="tl">
                    <a:srgbClr val="000000"/>
                  </a:outerShdw>
                </a:effectLst>
              </a:rPr>
              <a:t>Development</a:t>
            </a:r>
            <a:br>
              <a:rPr lang="en-AU" altLang="en-US" sz="2000" dirty="0">
                <a:solidFill>
                  <a:srgbClr val="FFFF99"/>
                </a:solidFill>
                <a:effectLst>
                  <a:outerShdw blurRad="38100" dist="38100" dir="2700000" algn="tl">
                    <a:srgbClr val="000000"/>
                  </a:outerShdw>
                </a:effectLst>
              </a:rPr>
            </a:br>
            <a:r>
              <a:rPr lang="en-AU" altLang="en-US" sz="2000" dirty="0">
                <a:solidFill>
                  <a:srgbClr val="FFFF99"/>
                </a:solidFill>
                <a:effectLst>
                  <a:outerShdw blurRad="38100" dist="38100" dir="2700000" algn="tl">
                    <a:srgbClr val="000000"/>
                  </a:outerShdw>
                </a:effectLst>
              </a:rPr>
              <a:t>Firm</a:t>
            </a:r>
            <a:br>
              <a:rPr lang="en-AU" altLang="en-US" sz="2000" dirty="0">
                <a:solidFill>
                  <a:srgbClr val="FFFF99"/>
                </a:solidFill>
                <a:effectLst>
                  <a:outerShdw blurRad="38100" dist="38100" dir="2700000" algn="tl">
                    <a:srgbClr val="000000"/>
                  </a:outerShdw>
                </a:effectLst>
              </a:rPr>
            </a:br>
            <a:r>
              <a:rPr lang="en-AU" altLang="en-US" sz="2000" dirty="0">
                <a:solidFill>
                  <a:srgbClr val="FFFF99"/>
                </a:solidFill>
                <a:effectLst>
                  <a:outerShdw blurRad="38100" dist="38100" dir="2700000" algn="tl">
                    <a:srgbClr val="000000"/>
                  </a:outerShdw>
                </a:effectLst>
              </a:rPr>
              <a:t>(France)</a:t>
            </a:r>
          </a:p>
        </p:txBody>
      </p:sp>
      <p:sp>
        <p:nvSpPr>
          <p:cNvPr id="20489" name="Oval 9"/>
          <p:cNvSpPr>
            <a:spLocks noChangeArrowheads="1"/>
          </p:cNvSpPr>
          <p:nvPr/>
        </p:nvSpPr>
        <p:spPr bwMode="auto">
          <a:xfrm>
            <a:off x="7318058" y="1717675"/>
            <a:ext cx="2445544" cy="1714500"/>
          </a:xfrm>
          <a:prstGeom prst="ellipse">
            <a:avLst/>
          </a:prstGeom>
          <a:solidFill>
            <a:srgbClr val="333300"/>
          </a:solidFill>
          <a:ln w="38100">
            <a:solidFill>
              <a:srgbClr val="000000"/>
            </a:solidFill>
            <a:round/>
            <a:headEnd/>
            <a:tailEnd/>
          </a:ln>
          <a:effectLst/>
        </p:spPr>
        <p:txBody>
          <a:bodyPr wrap="none" lIns="90487" tIns="44450" rIns="90487" bIns="44450" anchor="ctr"/>
          <a:lstStyle/>
          <a:p>
            <a:pPr algn="ctr">
              <a:defRPr/>
            </a:pPr>
            <a:r>
              <a:rPr lang="en-AU" altLang="en-US" sz="2000">
                <a:solidFill>
                  <a:srgbClr val="FFFF99"/>
                </a:solidFill>
                <a:effectLst>
                  <a:outerShdw blurRad="38100" dist="38100" dir="2700000" algn="tl">
                    <a:srgbClr val="000000"/>
                  </a:outerShdw>
                </a:effectLst>
              </a:rPr>
              <a:t>Marketing</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Firm</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(U.K.)</a:t>
            </a:r>
          </a:p>
        </p:txBody>
      </p:sp>
      <p:sp>
        <p:nvSpPr>
          <p:cNvPr id="20490" name="Oval 10"/>
          <p:cNvSpPr>
            <a:spLocks noChangeArrowheads="1"/>
          </p:cNvSpPr>
          <p:nvPr/>
        </p:nvSpPr>
        <p:spPr bwMode="auto">
          <a:xfrm>
            <a:off x="2179320" y="3962400"/>
            <a:ext cx="2445544" cy="1714500"/>
          </a:xfrm>
          <a:prstGeom prst="ellipse">
            <a:avLst/>
          </a:prstGeom>
          <a:solidFill>
            <a:srgbClr val="333300"/>
          </a:solidFill>
          <a:ln w="38100">
            <a:solidFill>
              <a:srgbClr val="000000"/>
            </a:solidFill>
            <a:round/>
            <a:headEnd/>
            <a:tailEnd/>
          </a:ln>
          <a:effectLst/>
        </p:spPr>
        <p:txBody>
          <a:bodyPr wrap="none" lIns="90487" tIns="44450" rIns="90487" bIns="44450" anchor="ctr"/>
          <a:lstStyle/>
          <a:p>
            <a:pPr algn="ctr">
              <a:defRPr/>
            </a:pPr>
            <a:r>
              <a:rPr lang="en-AU" altLang="en-US" sz="2000">
                <a:solidFill>
                  <a:srgbClr val="FFFF99"/>
                </a:solidFill>
                <a:effectLst>
                  <a:outerShdw blurRad="38100" dist="38100" dir="2700000" algn="tl">
                    <a:srgbClr val="000000"/>
                  </a:outerShdw>
                </a:effectLst>
              </a:rPr>
              <a:t>Customer</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Service</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Firm</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(U.S.A.)</a:t>
            </a:r>
          </a:p>
        </p:txBody>
      </p:sp>
      <p:sp>
        <p:nvSpPr>
          <p:cNvPr id="20491" name="Oval 11"/>
          <p:cNvSpPr>
            <a:spLocks noChangeArrowheads="1"/>
          </p:cNvSpPr>
          <p:nvPr/>
        </p:nvSpPr>
        <p:spPr bwMode="auto">
          <a:xfrm>
            <a:off x="7528560" y="3962400"/>
            <a:ext cx="2445544" cy="1714500"/>
          </a:xfrm>
          <a:prstGeom prst="ellipse">
            <a:avLst/>
          </a:prstGeom>
          <a:solidFill>
            <a:srgbClr val="333300"/>
          </a:solidFill>
          <a:ln w="38100">
            <a:solidFill>
              <a:srgbClr val="000000"/>
            </a:solidFill>
            <a:round/>
            <a:headEnd/>
            <a:tailEnd/>
          </a:ln>
          <a:effectLst/>
        </p:spPr>
        <p:txBody>
          <a:bodyPr wrap="none" lIns="90487" tIns="44450" rIns="90487" bIns="44450" anchor="ctr"/>
          <a:lstStyle/>
          <a:p>
            <a:pPr algn="ctr">
              <a:defRPr/>
            </a:pPr>
            <a:r>
              <a:rPr lang="en-AU" altLang="en-US" sz="2000">
                <a:solidFill>
                  <a:srgbClr val="FFFF99"/>
                </a:solidFill>
                <a:effectLst>
                  <a:outerShdw blurRad="38100" dist="38100" dir="2700000" algn="tl">
                    <a:srgbClr val="000000"/>
                  </a:outerShdw>
                </a:effectLst>
              </a:rPr>
              <a:t>Production</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Firm</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(China)</a:t>
            </a:r>
          </a:p>
        </p:txBody>
      </p:sp>
      <p:sp>
        <p:nvSpPr>
          <p:cNvPr id="20492" name="Oval 12"/>
          <p:cNvSpPr>
            <a:spLocks noChangeArrowheads="1"/>
          </p:cNvSpPr>
          <p:nvPr/>
        </p:nvSpPr>
        <p:spPr bwMode="auto">
          <a:xfrm>
            <a:off x="4953000" y="4953000"/>
            <a:ext cx="2445544" cy="1714500"/>
          </a:xfrm>
          <a:prstGeom prst="ellipse">
            <a:avLst/>
          </a:prstGeom>
          <a:solidFill>
            <a:srgbClr val="333300"/>
          </a:solidFill>
          <a:ln w="38100">
            <a:solidFill>
              <a:srgbClr val="000000"/>
            </a:solidFill>
            <a:round/>
            <a:headEnd/>
            <a:tailEnd/>
          </a:ln>
          <a:effectLst/>
        </p:spPr>
        <p:txBody>
          <a:bodyPr wrap="none" lIns="90487" tIns="44450" rIns="90487" bIns="44450" anchor="ctr"/>
          <a:lstStyle/>
          <a:p>
            <a:pPr algn="ctr">
              <a:defRPr/>
            </a:pPr>
            <a:r>
              <a:rPr lang="en-AU" altLang="en-US" sz="2000">
                <a:solidFill>
                  <a:srgbClr val="FFFF99"/>
                </a:solidFill>
                <a:effectLst>
                  <a:outerShdw blurRad="38100" dist="38100" dir="2700000" algn="tl">
                    <a:srgbClr val="000000"/>
                  </a:outerShdw>
                </a:effectLst>
              </a:rPr>
              <a:t>Accounting</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Firm</a:t>
            </a:r>
            <a:br>
              <a:rPr lang="en-AU" altLang="en-US" sz="2000">
                <a:solidFill>
                  <a:srgbClr val="FFFF99"/>
                </a:solidFill>
                <a:effectLst>
                  <a:outerShdw blurRad="38100" dist="38100" dir="2700000" algn="tl">
                    <a:srgbClr val="000000"/>
                  </a:outerShdw>
                </a:effectLst>
              </a:rPr>
            </a:br>
            <a:r>
              <a:rPr lang="en-AU" altLang="en-US" sz="2000">
                <a:solidFill>
                  <a:srgbClr val="FFFF99"/>
                </a:solidFill>
                <a:effectLst>
                  <a:outerShdw blurRad="38100" dist="38100" dir="2700000" algn="tl">
                    <a:srgbClr val="000000"/>
                  </a:outerShdw>
                </a:effectLst>
              </a:rPr>
              <a:t>(Canada)</a:t>
            </a:r>
          </a:p>
        </p:txBody>
      </p:sp>
      <p:sp>
        <p:nvSpPr>
          <p:cNvPr id="20493" name="Rectangle 13"/>
          <p:cNvSpPr>
            <a:spLocks noGrp="1" noChangeArrowheads="1"/>
          </p:cNvSpPr>
          <p:nvPr>
            <p:ph type="title"/>
          </p:nvPr>
        </p:nvSpPr>
        <p:spPr>
          <a:xfrm>
            <a:off x="891540" y="533400"/>
            <a:ext cx="10005060" cy="685800"/>
          </a:xfrm>
        </p:spPr>
        <p:txBody>
          <a:bodyPr>
            <a:noAutofit/>
          </a:bodyPr>
          <a:lstStyle/>
          <a:p>
            <a:pPr>
              <a:defRPr/>
            </a:pPr>
            <a:r>
              <a:rPr lang="en-AU" altLang="en-US" sz="4400" dirty="0" smtClean="0"/>
              <a:t/>
            </a:r>
            <a:br>
              <a:rPr lang="en-AU" altLang="en-US" sz="4400" dirty="0" smtClean="0"/>
            </a:br>
            <a:r>
              <a:rPr lang="en-AU" altLang="en-US" dirty="0" smtClean="0"/>
              <a:t>Virtual </a:t>
            </a:r>
            <a:r>
              <a:rPr lang="en-AU" altLang="en-US" dirty="0"/>
              <a:t>Organizational Structure</a:t>
            </a:r>
          </a:p>
        </p:txBody>
      </p:sp>
    </p:spTree>
    <p:extLst>
      <p:ext uri="{BB962C8B-B14F-4D97-AF65-F5344CB8AC3E}">
        <p14:creationId xmlns:p14="http://schemas.microsoft.com/office/powerpoint/2010/main" val="1751539263"/>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37</a:t>
            </a:fld>
            <a:endParaRPr lang="en-US"/>
          </a:p>
        </p:txBody>
      </p:sp>
      <p:sp>
        <p:nvSpPr>
          <p:cNvPr id="3" name="Rectangle 2"/>
          <p:cNvSpPr/>
          <p:nvPr/>
        </p:nvSpPr>
        <p:spPr>
          <a:xfrm>
            <a:off x="990600" y="1371600"/>
            <a:ext cx="9982200" cy="3970318"/>
          </a:xfrm>
          <a:prstGeom prst="rect">
            <a:avLst/>
          </a:prstGeom>
        </p:spPr>
        <p:txBody>
          <a:bodyPr wrap="square">
            <a:spAutoFit/>
          </a:bodyPr>
          <a:lstStyle/>
          <a:p>
            <a:pPr algn="just" eaLnBrk="1" hangingPunct="1">
              <a:buFontTx/>
              <a:buNone/>
            </a:pPr>
            <a:r>
              <a:rPr lang="en-US" sz="2800" dirty="0">
                <a:latin typeface="Book Antiqua" pitchFamily="18" charset="0"/>
              </a:rPr>
              <a:t>It is a form of organization consisting of a collection of self-managing firms or cells held together by mutual interest</a:t>
            </a:r>
            <a:r>
              <a:rPr lang="en-US" sz="2800" dirty="0" smtClean="0">
                <a:latin typeface="Book Antiqua" pitchFamily="18" charset="0"/>
              </a:rPr>
              <a:t>.</a:t>
            </a:r>
          </a:p>
          <a:p>
            <a:pPr algn="just" eaLnBrk="1" hangingPunct="1">
              <a:buFontTx/>
              <a:buNone/>
            </a:pPr>
            <a:endParaRPr lang="en-US" sz="2800" dirty="0">
              <a:latin typeface="Book Antiqua" pitchFamily="18" charset="0"/>
            </a:endParaRPr>
          </a:p>
          <a:p>
            <a:pPr algn="just" eaLnBrk="1" hangingPunct="1">
              <a:buFontTx/>
              <a:buNone/>
            </a:pPr>
            <a:r>
              <a:rPr lang="en-US" sz="2800" dirty="0" smtClean="0">
                <a:latin typeface="Book Antiqua" pitchFamily="18" charset="0"/>
              </a:rPr>
              <a:t> </a:t>
            </a:r>
            <a:r>
              <a:rPr lang="en-US" sz="2800" dirty="0">
                <a:latin typeface="Book Antiqua" pitchFamily="18" charset="0"/>
              </a:rPr>
              <a:t>A cellular organization is built on the principles of self-organization, member ownership, and entrepreneurship. </a:t>
            </a:r>
          </a:p>
          <a:p>
            <a:pPr algn="just" eaLnBrk="1" hangingPunct="1">
              <a:buFontTx/>
              <a:buNone/>
            </a:pPr>
            <a:endParaRPr lang="en-US" sz="2800" dirty="0">
              <a:latin typeface="Book Antiqua" pitchFamily="18" charset="0"/>
            </a:endParaRPr>
          </a:p>
          <a:p>
            <a:pPr algn="just" eaLnBrk="1" hangingPunct="1">
              <a:buFontTx/>
              <a:buNone/>
            </a:pPr>
            <a:r>
              <a:rPr lang="en-US" sz="2800" dirty="0" smtClean="0">
                <a:latin typeface="Book Antiqua" pitchFamily="18" charset="0"/>
              </a:rPr>
              <a:t>Each </a:t>
            </a:r>
            <a:r>
              <a:rPr lang="en-US" sz="2800" dirty="0">
                <a:latin typeface="Book Antiqua" pitchFamily="18" charset="0"/>
              </a:rPr>
              <a:t>cell within the organization shares common information and purposes with its sister cells but is also able to function independently. </a:t>
            </a:r>
          </a:p>
        </p:txBody>
      </p:sp>
      <p:sp>
        <p:nvSpPr>
          <p:cNvPr id="4" name="Rectangle 3"/>
          <p:cNvSpPr/>
          <p:nvPr/>
        </p:nvSpPr>
        <p:spPr>
          <a:xfrm>
            <a:off x="2667000" y="304800"/>
            <a:ext cx="6705599" cy="646331"/>
          </a:xfrm>
          <a:prstGeom prst="rect">
            <a:avLst/>
          </a:prstGeom>
        </p:spPr>
        <p:txBody>
          <a:bodyPr wrap="square">
            <a:spAutoFit/>
          </a:bodyPr>
          <a:lstStyle/>
          <a:p>
            <a:r>
              <a:rPr lang="en-US" sz="3600" dirty="0">
                <a:solidFill>
                  <a:srgbClr val="C00000"/>
                </a:solidFill>
                <a:latin typeface="Bookman Old Style" pitchFamily="18" charset="0"/>
              </a:rPr>
              <a:t>CELLULAR ORGANIZATION</a:t>
            </a:r>
          </a:p>
        </p:txBody>
      </p:sp>
    </p:spTree>
    <p:extLst>
      <p:ext uri="{BB962C8B-B14F-4D97-AF65-F5344CB8AC3E}">
        <p14:creationId xmlns:p14="http://schemas.microsoft.com/office/powerpoint/2010/main" val="139760477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04850"/>
            <a:ext cx="10698480" cy="895350"/>
          </a:xfrm>
        </p:spPr>
        <p:txBody>
          <a:bodyPr/>
          <a:lstStyle/>
          <a:p>
            <a:endParaRPr lang="en-US" dirty="0"/>
          </a:p>
        </p:txBody>
      </p:sp>
      <p:sp>
        <p:nvSpPr>
          <p:cNvPr id="3" name="Content Placeholder 2"/>
          <p:cNvSpPr>
            <a:spLocks noGrp="1"/>
          </p:cNvSpPr>
          <p:nvPr>
            <p:ph idx="1"/>
          </p:nvPr>
        </p:nvSpPr>
        <p:spPr>
          <a:xfrm>
            <a:off x="594360" y="1935164"/>
            <a:ext cx="10698480" cy="4389437"/>
          </a:xfrm>
        </p:spPr>
        <p:txBody>
          <a:bodyPr/>
          <a:lstStyle/>
          <a:p>
            <a:pPr marL="0" indent="0">
              <a:buNone/>
            </a:pPr>
            <a:endParaRPr lang="en-US" dirty="0"/>
          </a:p>
        </p:txBody>
      </p:sp>
      <p:sp>
        <p:nvSpPr>
          <p:cNvPr id="4" name="Rectangle 3"/>
          <p:cNvSpPr/>
          <p:nvPr/>
        </p:nvSpPr>
        <p:spPr>
          <a:xfrm>
            <a:off x="3962400" y="2286000"/>
            <a:ext cx="32689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 institution</a:t>
            </a:r>
            <a:endParaRPr lang="en-US" dirty="0"/>
          </a:p>
        </p:txBody>
      </p:sp>
      <p:sp>
        <p:nvSpPr>
          <p:cNvPr id="7" name="Oval 6"/>
          <p:cNvSpPr/>
          <p:nvPr/>
        </p:nvSpPr>
        <p:spPr>
          <a:xfrm>
            <a:off x="2179320" y="4038600"/>
            <a:ext cx="13868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Cell 1</a:t>
            </a:r>
            <a:endParaRPr lang="en-US" dirty="0"/>
          </a:p>
        </p:txBody>
      </p:sp>
      <p:sp>
        <p:nvSpPr>
          <p:cNvPr id="8" name="Oval 7"/>
          <p:cNvSpPr/>
          <p:nvPr/>
        </p:nvSpPr>
        <p:spPr>
          <a:xfrm>
            <a:off x="5547360" y="4724400"/>
            <a:ext cx="128778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Cell 2</a:t>
            </a:r>
            <a:endParaRPr lang="en-US" dirty="0"/>
          </a:p>
        </p:txBody>
      </p:sp>
      <p:sp>
        <p:nvSpPr>
          <p:cNvPr id="9" name="Oval 8"/>
          <p:cNvSpPr/>
          <p:nvPr/>
        </p:nvSpPr>
        <p:spPr>
          <a:xfrm>
            <a:off x="8618220" y="4038600"/>
            <a:ext cx="138684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Cell 3</a:t>
            </a:r>
            <a:endParaRPr lang="en-US" dirty="0"/>
          </a:p>
        </p:txBody>
      </p:sp>
      <p:cxnSp>
        <p:nvCxnSpPr>
          <p:cNvPr id="11" name="Straight Arrow Connector 10"/>
          <p:cNvCxnSpPr/>
          <p:nvPr/>
        </p:nvCxnSpPr>
        <p:spPr>
          <a:xfrm rot="10800000" flipV="1">
            <a:off x="3070860" y="2895600"/>
            <a:ext cx="178308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4964430" y="3448050"/>
            <a:ext cx="20574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38900" y="2895600"/>
            <a:ext cx="257556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66160" y="4648200"/>
            <a:ext cx="188214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934200" y="4648200"/>
            <a:ext cx="168402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66160" y="4343400"/>
            <a:ext cx="50520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1313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B9B92B-FDD5-4127-938F-6C387CB2E6B8}" type="slidenum">
              <a:rPr lang="en-US" smtClean="0"/>
              <a:pPr>
                <a:defRPr/>
              </a:pPr>
              <a:t>39</a:t>
            </a:fld>
            <a:endParaRPr lang="en-US"/>
          </a:p>
        </p:txBody>
      </p:sp>
      <p:sp>
        <p:nvSpPr>
          <p:cNvPr id="3" name="Rectangle 2"/>
          <p:cNvSpPr/>
          <p:nvPr/>
        </p:nvSpPr>
        <p:spPr>
          <a:xfrm>
            <a:off x="1219200" y="1752601"/>
            <a:ext cx="9677400" cy="954107"/>
          </a:xfrm>
          <a:prstGeom prst="rect">
            <a:avLst/>
          </a:prstGeom>
        </p:spPr>
        <p:txBody>
          <a:bodyPr wrap="square">
            <a:spAutoFit/>
          </a:bodyPr>
          <a:lstStyle/>
          <a:p>
            <a:r>
              <a:rPr lang="en-US" sz="2800" dirty="0">
                <a:latin typeface="Book Antiqua" pitchFamily="18" charset="0"/>
              </a:rPr>
              <a:t>A Team is a group of people in the organization constituted for completing certain assignments.</a:t>
            </a:r>
          </a:p>
        </p:txBody>
      </p:sp>
      <p:sp>
        <p:nvSpPr>
          <p:cNvPr id="4" name="Rectangle 3"/>
          <p:cNvSpPr/>
          <p:nvPr/>
        </p:nvSpPr>
        <p:spPr>
          <a:xfrm>
            <a:off x="1752600" y="838200"/>
            <a:ext cx="7804759" cy="646331"/>
          </a:xfrm>
          <a:prstGeom prst="rect">
            <a:avLst/>
          </a:prstGeom>
        </p:spPr>
        <p:txBody>
          <a:bodyPr wrap="square">
            <a:spAutoFit/>
          </a:bodyPr>
          <a:lstStyle/>
          <a:p>
            <a:pPr algn="ctr"/>
            <a:r>
              <a:rPr lang="en-US" sz="3600" dirty="0">
                <a:solidFill>
                  <a:srgbClr val="C00000"/>
                </a:solidFill>
                <a:latin typeface="Bookman Old Style" pitchFamily="18" charset="0"/>
              </a:rPr>
              <a:t>TEAM STRUCTURE</a:t>
            </a:r>
          </a:p>
        </p:txBody>
      </p:sp>
    </p:spTree>
    <p:extLst>
      <p:ext uri="{BB962C8B-B14F-4D97-AF65-F5344CB8AC3E}">
        <p14:creationId xmlns:p14="http://schemas.microsoft.com/office/powerpoint/2010/main" val="101141107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777FD5D-0609-4441-A65A-D9F2FDF04D99}" type="slidenum">
              <a:rPr lang="en-US"/>
              <a:pPr>
                <a:defRPr/>
              </a:pPr>
              <a:t>4</a:t>
            </a:fld>
            <a:endParaRPr lang="en-US"/>
          </a:p>
        </p:txBody>
      </p:sp>
      <p:sp>
        <p:nvSpPr>
          <p:cNvPr id="9219" name="Rectangle 3"/>
          <p:cNvSpPr>
            <a:spLocks noChangeArrowheads="1"/>
          </p:cNvSpPr>
          <p:nvPr/>
        </p:nvSpPr>
        <p:spPr bwMode="auto">
          <a:xfrm>
            <a:off x="762000" y="1524000"/>
            <a:ext cx="10210800" cy="4616648"/>
          </a:xfrm>
          <a:prstGeom prst="rect">
            <a:avLst/>
          </a:prstGeom>
          <a:noFill/>
          <a:ln w="9525">
            <a:noFill/>
            <a:miter lim="800000"/>
            <a:headEnd/>
            <a:tailEnd/>
          </a:ln>
        </p:spPr>
        <p:txBody>
          <a:bodyPr>
            <a:spAutoFit/>
          </a:bodyPr>
          <a:lstStyle/>
          <a:p>
            <a:pPr marL="742950" indent="-742950" algn="just">
              <a:lnSpc>
                <a:spcPct val="150000"/>
              </a:lnSpc>
              <a:buFont typeface="Arial" pitchFamily="34" charset="0"/>
              <a:buChar char="•"/>
            </a:pPr>
            <a:r>
              <a:rPr lang="en-US" sz="2800" dirty="0">
                <a:latin typeface="Book Antiqua" pitchFamily="18" charset="0"/>
                <a:cs typeface="Times New Roman" pitchFamily="18" charset="0"/>
              </a:rPr>
              <a:t>Louis E Boone &amp; David L Kurtz - The use of people and other resources to accomplish objectives.</a:t>
            </a:r>
          </a:p>
          <a:p>
            <a:pPr marL="742950" indent="-742950" algn="just">
              <a:lnSpc>
                <a:spcPct val="150000"/>
              </a:lnSpc>
              <a:buFont typeface="Arial" pitchFamily="34" charset="0"/>
              <a:buChar char="•"/>
            </a:pPr>
            <a:r>
              <a:rPr lang="en-US" sz="2800" dirty="0">
                <a:latin typeface="Book Antiqua" pitchFamily="18" charset="0"/>
                <a:cs typeface="Times New Roman" pitchFamily="18" charset="0"/>
              </a:rPr>
              <a:t>Mary Parker </a:t>
            </a:r>
            <a:r>
              <a:rPr lang="en-US" sz="2800" dirty="0" err="1" smtClean="0">
                <a:latin typeface="Book Antiqua" pitchFamily="18" charset="0"/>
                <a:cs typeface="Times New Roman" pitchFamily="18" charset="0"/>
              </a:rPr>
              <a:t>Follet</a:t>
            </a:r>
            <a:r>
              <a:rPr lang="en-US" sz="2800" dirty="0" smtClean="0">
                <a:latin typeface="Book Antiqua" pitchFamily="18" charset="0"/>
                <a:cs typeface="Times New Roman" pitchFamily="18" charset="0"/>
              </a:rPr>
              <a:t> - </a:t>
            </a:r>
            <a:r>
              <a:rPr lang="en-US" sz="2800" dirty="0">
                <a:latin typeface="Book Antiqua" pitchFamily="18" charset="0"/>
                <a:cs typeface="Times New Roman" pitchFamily="18" charset="0"/>
              </a:rPr>
              <a:t>The act of getting things done through people.</a:t>
            </a:r>
          </a:p>
          <a:p>
            <a:pPr marL="742950" indent="-742950" algn="just">
              <a:lnSpc>
                <a:spcPct val="150000"/>
              </a:lnSpc>
              <a:buFont typeface="Arial" pitchFamily="34" charset="0"/>
              <a:buChar char="•"/>
            </a:pPr>
            <a:r>
              <a:rPr lang="en-US" sz="2800" dirty="0">
                <a:latin typeface="Book Antiqua" pitchFamily="18" charset="0"/>
                <a:cs typeface="Times New Roman" pitchFamily="18" charset="0"/>
              </a:rPr>
              <a:t>Frederick  Taylor </a:t>
            </a:r>
            <a:r>
              <a:rPr lang="en-US" sz="2800" dirty="0" smtClean="0">
                <a:latin typeface="Book Antiqua" pitchFamily="18" charset="0"/>
                <a:cs typeface="Times New Roman" pitchFamily="18" charset="0"/>
              </a:rPr>
              <a:t>– Management is </a:t>
            </a:r>
            <a:r>
              <a:rPr lang="en-US" sz="2800" dirty="0">
                <a:latin typeface="Book Antiqua" pitchFamily="18" charset="0"/>
                <a:cs typeface="Times New Roman" pitchFamily="18" charset="0"/>
              </a:rPr>
              <a:t>‘the art of knowing what you want to do </a:t>
            </a:r>
            <a:r>
              <a:rPr lang="en-US" sz="2800" dirty="0" smtClean="0">
                <a:latin typeface="Book Antiqua" pitchFamily="18" charset="0"/>
                <a:cs typeface="Times New Roman" pitchFamily="18" charset="0"/>
              </a:rPr>
              <a:t>and doing it in </a:t>
            </a:r>
            <a:r>
              <a:rPr lang="en-US" sz="2800" dirty="0">
                <a:latin typeface="Book Antiqua" pitchFamily="18" charset="0"/>
                <a:cs typeface="Times New Roman" pitchFamily="18" charset="0"/>
              </a:rPr>
              <a:t>the best and cheapest way</a:t>
            </a:r>
            <a:r>
              <a:rPr lang="en-US" sz="2800" dirty="0">
                <a:latin typeface="Book Antiqua" pitchFamily="18" charset="0"/>
                <a:ea typeface="Calibri" pitchFamily="34" charset="0"/>
                <a:cs typeface="Times New Roman" pitchFamily="18" charset="0"/>
              </a:rPr>
              <a:t>’.</a:t>
            </a:r>
            <a:endParaRPr lang="en-US" sz="2800" dirty="0">
              <a:latin typeface="Book Antiqua" pitchFamily="18" charset="0"/>
            </a:endParaRPr>
          </a:p>
        </p:txBody>
      </p:sp>
      <p:sp>
        <p:nvSpPr>
          <p:cNvPr id="9220" name="Rectangle 4"/>
          <p:cNvSpPr>
            <a:spLocks noChangeArrowheads="1"/>
          </p:cNvSpPr>
          <p:nvPr/>
        </p:nvSpPr>
        <p:spPr bwMode="auto">
          <a:xfrm>
            <a:off x="1447800" y="381000"/>
            <a:ext cx="9212263" cy="1200329"/>
          </a:xfrm>
          <a:prstGeom prst="rect">
            <a:avLst/>
          </a:prstGeom>
          <a:noFill/>
          <a:ln w="9525">
            <a:noFill/>
            <a:miter lim="800000"/>
            <a:headEnd/>
            <a:tailEnd/>
          </a:ln>
        </p:spPr>
        <p:txBody>
          <a:bodyPr>
            <a:spAutoFit/>
          </a:bodyPr>
          <a:lstStyle/>
          <a:p>
            <a:pPr algn="ctr" eaLnBrk="0" hangingPunct="0"/>
            <a:r>
              <a:rPr lang="en-US" sz="3600" b="1" dirty="0" smtClean="0">
                <a:solidFill>
                  <a:srgbClr val="C00000"/>
                </a:solidFill>
                <a:latin typeface="Bookman Old Style" pitchFamily="18" charset="0"/>
                <a:ea typeface="Calibri" pitchFamily="34" charset="0"/>
                <a:cs typeface="Times New Roman" pitchFamily="18" charset="0"/>
              </a:rPr>
              <a:t>FEW MORE DEFINITIONS</a:t>
            </a:r>
          </a:p>
          <a:p>
            <a:pPr algn="ctr" eaLnBrk="0" hangingPunct="0"/>
            <a:endParaRPr lang="en-US" sz="3600" b="1" dirty="0">
              <a:solidFill>
                <a:srgbClr val="C00000"/>
              </a:solidFill>
              <a:latin typeface="Bookman Old Style" pitchFamily="18" charset="0"/>
              <a:ea typeface="Calibri" pitchFamily="34"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94360" y="533400"/>
            <a:ext cx="10797540" cy="743712"/>
          </a:xfrm>
        </p:spPr>
        <p:txBody>
          <a:bodyPr/>
          <a:lstStyle/>
          <a:p>
            <a:pPr eaLnBrk="1" hangingPunct="1">
              <a:defRPr/>
            </a:pPr>
            <a:endParaRPr lang="en-US" sz="3600" b="1" dirty="0" smtClean="0"/>
          </a:p>
        </p:txBody>
      </p:sp>
      <p:pic>
        <p:nvPicPr>
          <p:cNvPr id="41987" name="Picture 5"/>
          <p:cNvPicPr>
            <a:picLocks noChangeAspect="1" noChangeArrowheads="1"/>
          </p:cNvPicPr>
          <p:nvPr/>
        </p:nvPicPr>
        <p:blipFill>
          <a:blip r:embed="rId2"/>
          <a:srcRect/>
          <a:stretch>
            <a:fillRect/>
          </a:stretch>
        </p:blipFill>
        <p:spPr bwMode="auto">
          <a:xfrm>
            <a:off x="1188720" y="1524000"/>
            <a:ext cx="9608820" cy="4457700"/>
          </a:xfrm>
          <a:prstGeom prst="rect">
            <a:avLst/>
          </a:prstGeom>
          <a:noFill/>
          <a:ln w="9525">
            <a:noFill/>
            <a:miter lim="800000"/>
            <a:headEnd/>
            <a:tailEnd/>
          </a:ln>
        </p:spPr>
      </p:pic>
    </p:spTree>
    <p:extLst>
      <p:ext uri="{BB962C8B-B14F-4D97-AF65-F5344CB8AC3E}">
        <p14:creationId xmlns:p14="http://schemas.microsoft.com/office/powerpoint/2010/main" val="926153678"/>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4AE6A34-F23F-4CD1-B76D-DD0921071085}" type="slidenum">
              <a:rPr lang="en-US"/>
              <a:pPr>
                <a:defRPr/>
              </a:pPr>
              <a:t>41</a:t>
            </a:fld>
            <a:endParaRPr lang="en-US"/>
          </a:p>
        </p:txBody>
      </p:sp>
      <p:sp>
        <p:nvSpPr>
          <p:cNvPr id="4" name="Title 3"/>
          <p:cNvSpPr txBox="1">
            <a:spLocks/>
          </p:cNvSpPr>
          <p:nvPr/>
        </p:nvSpPr>
        <p:spPr>
          <a:xfrm>
            <a:off x="1828800" y="457200"/>
            <a:ext cx="8229600" cy="1143000"/>
          </a:xfrm>
          <a:prstGeom prst="rect">
            <a:avLst/>
          </a:prstGeom>
        </p:spPr>
        <p:txBody>
          <a:bodyPr/>
          <a:lstStyle/>
          <a:p>
            <a:pPr algn="ctr" fontAlgn="auto">
              <a:spcAft>
                <a:spcPts val="0"/>
              </a:spcAft>
              <a:defRPr/>
            </a:pPr>
            <a:r>
              <a:rPr lang="en-US" sz="3600" b="1" dirty="0">
                <a:solidFill>
                  <a:srgbClr val="C00000"/>
                </a:solidFill>
                <a:latin typeface="Bookman Old Style" pitchFamily="18" charset="0"/>
                <a:ea typeface="+mj-ea"/>
                <a:cs typeface="Times New Roman" pitchFamily="18" charset="0"/>
              </a:rPr>
              <a:t>STAFFING</a:t>
            </a:r>
          </a:p>
        </p:txBody>
      </p:sp>
      <p:sp>
        <p:nvSpPr>
          <p:cNvPr id="78852" name="Rectangle 4"/>
          <p:cNvSpPr>
            <a:spLocks noChangeArrowheads="1"/>
          </p:cNvSpPr>
          <p:nvPr/>
        </p:nvSpPr>
        <p:spPr bwMode="auto">
          <a:xfrm>
            <a:off x="685800" y="1143000"/>
            <a:ext cx="10515600" cy="2613921"/>
          </a:xfrm>
          <a:prstGeom prst="rect">
            <a:avLst/>
          </a:prstGeom>
          <a:noFill/>
          <a:ln w="9525">
            <a:noFill/>
            <a:miter lim="800000"/>
            <a:headEnd/>
            <a:tailEnd/>
          </a:ln>
        </p:spPr>
        <p:txBody>
          <a:bodyPr>
            <a:spAutoFit/>
          </a:bodyPr>
          <a:lstStyle/>
          <a:p>
            <a:pPr algn="just">
              <a:lnSpc>
                <a:spcPct val="150000"/>
              </a:lnSpc>
            </a:pPr>
            <a:r>
              <a:rPr lang="en-US" sz="2800" dirty="0">
                <a:latin typeface="Book Antiqua" pitchFamily="18" charset="0"/>
                <a:cs typeface="Times New Roman" pitchFamily="18" charset="0"/>
              </a:rPr>
              <a:t>Staffing pertains to recruitment, selection, development and compensation of subordinates </a:t>
            </a:r>
          </a:p>
          <a:p>
            <a:pPr algn="just">
              <a:lnSpc>
                <a:spcPct val="150000"/>
              </a:lnSpc>
              <a:buFont typeface="Arial" charset="0"/>
              <a:buChar char="•"/>
            </a:pPr>
            <a:r>
              <a:rPr lang="en-US" sz="2800" dirty="0" smtClean="0">
                <a:latin typeface="Book Antiqua" pitchFamily="18" charset="0"/>
                <a:cs typeface="Times New Roman" pitchFamily="18" charset="0"/>
              </a:rPr>
              <a:t> It </a:t>
            </a:r>
            <a:r>
              <a:rPr lang="en-US" sz="2800" dirty="0">
                <a:latin typeface="Book Antiqua" pitchFamily="18" charset="0"/>
                <a:cs typeface="Times New Roman" pitchFamily="18" charset="0"/>
              </a:rPr>
              <a:t>is the process involved in identifying, assessing, placing, evaluating, and directing individuals at work place.</a:t>
            </a:r>
          </a:p>
        </p:txBody>
      </p:sp>
      <p:sp>
        <p:nvSpPr>
          <p:cNvPr id="78853" name="Rectangle 5"/>
          <p:cNvSpPr>
            <a:spLocks noChangeArrowheads="1"/>
          </p:cNvSpPr>
          <p:nvPr/>
        </p:nvSpPr>
        <p:spPr bwMode="auto">
          <a:xfrm>
            <a:off x="685800" y="4114800"/>
            <a:ext cx="10439400" cy="2031325"/>
          </a:xfrm>
          <a:prstGeom prst="rect">
            <a:avLst/>
          </a:prstGeom>
          <a:noFill/>
          <a:ln w="9525">
            <a:noFill/>
            <a:miter lim="800000"/>
            <a:headEnd/>
            <a:tailEnd/>
          </a:ln>
        </p:spPr>
        <p:txBody>
          <a:bodyPr wrap="square">
            <a:spAutoFit/>
          </a:bodyPr>
          <a:lstStyle/>
          <a:p>
            <a:pPr algn="just">
              <a:lnSpc>
                <a:spcPct val="150000"/>
              </a:lnSpc>
              <a:buFont typeface="Arial" charset="0"/>
              <a:buChar char="•"/>
            </a:pPr>
            <a:r>
              <a:rPr lang="en-US" sz="2800" dirty="0" smtClean="0">
                <a:latin typeface="Book Antiqua" pitchFamily="18" charset="0"/>
                <a:cs typeface="Times New Roman" pitchFamily="18" charset="0"/>
              </a:rPr>
              <a:t> Staffing </a:t>
            </a:r>
            <a:r>
              <a:rPr lang="en-US" sz="2800" dirty="0">
                <a:latin typeface="Book Antiqua" pitchFamily="18" charset="0"/>
                <a:cs typeface="Times New Roman" pitchFamily="18" charset="0"/>
              </a:rPr>
              <a:t>function involves Man power planning, Recruitment, Selection, Training and Development and Performance Appraisal. </a:t>
            </a:r>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B0ABE81-E24B-4679-923B-E7A463C507E8}" type="slidenum">
              <a:rPr lang="en-US"/>
              <a:pPr>
                <a:defRPr/>
              </a:pPr>
              <a:t>42</a:t>
            </a:fld>
            <a:endParaRPr lang="en-US"/>
          </a:p>
        </p:txBody>
      </p:sp>
      <p:sp>
        <p:nvSpPr>
          <p:cNvPr id="79875" name="Rectangle 4"/>
          <p:cNvSpPr>
            <a:spLocks noChangeArrowheads="1"/>
          </p:cNvSpPr>
          <p:nvPr/>
        </p:nvSpPr>
        <p:spPr bwMode="auto">
          <a:xfrm>
            <a:off x="-228600" y="3429000"/>
            <a:ext cx="10058400" cy="1815882"/>
          </a:xfrm>
          <a:prstGeom prst="rect">
            <a:avLst/>
          </a:prstGeom>
          <a:noFill/>
          <a:ln w="9525">
            <a:noFill/>
            <a:miter lim="800000"/>
            <a:headEnd/>
            <a:tailEnd/>
          </a:ln>
        </p:spPr>
        <p:txBody>
          <a:bodyPr>
            <a:spAutoFit/>
          </a:bodyPr>
          <a:lstStyle/>
          <a:p>
            <a:pPr marL="742950" indent="-742950"/>
            <a:r>
              <a:rPr lang="en-US" sz="2800" dirty="0">
                <a:latin typeface="Book Antiqua" pitchFamily="18" charset="0"/>
                <a:cs typeface="Times New Roman" pitchFamily="18" charset="0"/>
              </a:rPr>
              <a:t>      </a:t>
            </a:r>
            <a:r>
              <a:rPr lang="en-US" sz="2800" dirty="0" smtClean="0">
                <a:latin typeface="Book Antiqua" pitchFamily="18" charset="0"/>
                <a:cs typeface="Times New Roman" pitchFamily="18" charset="0"/>
              </a:rPr>
              <a:t> 1.Provides </a:t>
            </a:r>
            <a:r>
              <a:rPr lang="en-US" sz="2800" dirty="0">
                <a:latin typeface="Book Antiqua" pitchFamily="18" charset="0"/>
                <a:cs typeface="Times New Roman" pitchFamily="18" charset="0"/>
              </a:rPr>
              <a:t>positive and dynamic </a:t>
            </a:r>
            <a:r>
              <a:rPr lang="en-US" sz="2800" dirty="0" smtClean="0">
                <a:latin typeface="Book Antiqua" pitchFamily="18" charset="0"/>
                <a:cs typeface="Times New Roman" pitchFamily="18" charset="0"/>
              </a:rPr>
              <a:t>leadership.</a:t>
            </a:r>
          </a:p>
          <a:p>
            <a:pPr marL="742950" indent="-742950"/>
            <a:r>
              <a:rPr lang="en-US" sz="2800" dirty="0" smtClean="0">
                <a:latin typeface="Book Antiqua" pitchFamily="18" charset="0"/>
                <a:cs typeface="Times New Roman" pitchFamily="18" charset="0"/>
              </a:rPr>
              <a:t>       2.Provides </a:t>
            </a:r>
            <a:r>
              <a:rPr lang="en-US" sz="2800" dirty="0">
                <a:latin typeface="Book Antiqua" pitchFamily="18" charset="0"/>
                <a:cs typeface="Times New Roman" pitchFamily="18" charset="0"/>
              </a:rPr>
              <a:t>maximum </a:t>
            </a:r>
            <a:r>
              <a:rPr lang="en-US" sz="2800" dirty="0" smtClean="0">
                <a:latin typeface="Book Antiqua" pitchFamily="18" charset="0"/>
                <a:cs typeface="Times New Roman" pitchFamily="18" charset="0"/>
              </a:rPr>
              <a:t>opportunities.</a:t>
            </a:r>
          </a:p>
          <a:p>
            <a:pPr marL="742950" indent="-742950"/>
            <a:r>
              <a:rPr lang="en-US" sz="2800" dirty="0" smtClean="0">
                <a:latin typeface="Book Antiqua" pitchFamily="18" charset="0"/>
                <a:cs typeface="Times New Roman" pitchFamily="18" charset="0"/>
              </a:rPr>
              <a:t>       3.Provides </a:t>
            </a:r>
            <a:r>
              <a:rPr lang="en-US" sz="2800" dirty="0">
                <a:latin typeface="Book Antiqua" pitchFamily="18" charset="0"/>
                <a:cs typeface="Times New Roman" pitchFamily="18" charset="0"/>
              </a:rPr>
              <a:t>proper motivation of </a:t>
            </a:r>
            <a:r>
              <a:rPr lang="en-US" sz="2800" dirty="0" smtClean="0">
                <a:latin typeface="Book Antiqua" pitchFamily="18" charset="0"/>
                <a:cs typeface="Times New Roman" pitchFamily="18" charset="0"/>
              </a:rPr>
              <a:t>personnel.</a:t>
            </a:r>
          </a:p>
          <a:p>
            <a:pPr marL="742950" indent="-742950"/>
            <a:r>
              <a:rPr lang="en-US" sz="2800" dirty="0" smtClean="0">
                <a:latin typeface="Book Antiqua" pitchFamily="18" charset="0"/>
                <a:cs typeface="Times New Roman" pitchFamily="18" charset="0"/>
              </a:rPr>
              <a:t>       4.Ability </a:t>
            </a:r>
            <a:r>
              <a:rPr lang="en-US" sz="2800" dirty="0">
                <a:latin typeface="Book Antiqua" pitchFamily="18" charset="0"/>
                <a:cs typeface="Times New Roman" pitchFamily="18" charset="0"/>
              </a:rPr>
              <a:t>to command people.</a:t>
            </a:r>
          </a:p>
        </p:txBody>
      </p:sp>
      <p:sp>
        <p:nvSpPr>
          <p:cNvPr id="7" name="Title 3"/>
          <p:cNvSpPr txBox="1">
            <a:spLocks/>
          </p:cNvSpPr>
          <p:nvPr/>
        </p:nvSpPr>
        <p:spPr>
          <a:xfrm>
            <a:off x="609600" y="457200"/>
            <a:ext cx="10668000" cy="1143000"/>
          </a:xfrm>
          <a:prstGeom prst="rect">
            <a:avLst/>
          </a:prstGeom>
        </p:spPr>
        <p:txBody>
          <a:bodyPr/>
          <a:lstStyle/>
          <a:p>
            <a:pPr algn="ctr" fontAlgn="auto">
              <a:spcAft>
                <a:spcPts val="0"/>
              </a:spcAft>
              <a:defRPr/>
            </a:pPr>
            <a:r>
              <a:rPr lang="en-US" sz="3600" b="1" dirty="0">
                <a:solidFill>
                  <a:srgbClr val="C00000"/>
                </a:solidFill>
                <a:latin typeface="Bookman Old Style" pitchFamily="18" charset="0"/>
                <a:ea typeface="+mj-ea"/>
                <a:cs typeface="Times New Roman" pitchFamily="18" charset="0"/>
              </a:rPr>
              <a:t>DIRECTING</a:t>
            </a:r>
          </a:p>
        </p:txBody>
      </p:sp>
      <p:sp>
        <p:nvSpPr>
          <p:cNvPr id="79877" name="Rectangle 7"/>
          <p:cNvSpPr>
            <a:spLocks noChangeArrowheads="1"/>
          </p:cNvSpPr>
          <p:nvPr/>
        </p:nvSpPr>
        <p:spPr bwMode="auto">
          <a:xfrm>
            <a:off x="533400" y="1066800"/>
            <a:ext cx="10744200" cy="2031325"/>
          </a:xfrm>
          <a:prstGeom prst="rect">
            <a:avLst/>
          </a:prstGeom>
          <a:noFill/>
          <a:ln w="9525">
            <a:noFill/>
            <a:miter lim="800000"/>
            <a:headEnd/>
            <a:tailEnd/>
          </a:ln>
        </p:spPr>
        <p:txBody>
          <a:bodyPr wrap="square">
            <a:spAutoFit/>
          </a:bodyPr>
          <a:lstStyle/>
          <a:p>
            <a:pPr algn="just">
              <a:lnSpc>
                <a:spcPct val="150000"/>
              </a:lnSpc>
            </a:pPr>
            <a:r>
              <a:rPr lang="en-US" sz="2800" dirty="0">
                <a:latin typeface="Book Antiqua" pitchFamily="18" charset="0"/>
                <a:cs typeface="Times New Roman" pitchFamily="18" charset="0"/>
              </a:rPr>
              <a:t>Directing consists of the process and techniques utilized in issuing instructions and making certain that operations are carried on as originally planned </a:t>
            </a:r>
          </a:p>
        </p:txBody>
      </p:sp>
      <p:pic>
        <p:nvPicPr>
          <p:cNvPr id="79878" name="Picture 5" descr="anigif_enhanced-21933-1408027929-1.gif"/>
          <p:cNvPicPr>
            <a:picLocks noChangeAspect="1"/>
          </p:cNvPicPr>
          <p:nvPr/>
        </p:nvPicPr>
        <p:blipFill>
          <a:blip r:embed="rId2"/>
          <a:srcRect/>
          <a:stretch>
            <a:fillRect/>
          </a:stretch>
        </p:blipFill>
        <p:spPr bwMode="auto">
          <a:xfrm>
            <a:off x="9067800" y="3124200"/>
            <a:ext cx="2209800" cy="3048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6216F7F-A03F-4960-A610-841AEE2E32CA}" type="slidenum">
              <a:rPr lang="en-US"/>
              <a:pPr>
                <a:defRPr/>
              </a:pPr>
              <a:t>43</a:t>
            </a:fld>
            <a:endParaRPr lang="en-US"/>
          </a:p>
        </p:txBody>
      </p:sp>
      <p:sp>
        <p:nvSpPr>
          <p:cNvPr id="4" name="Title 1"/>
          <p:cNvSpPr txBox="1">
            <a:spLocks/>
          </p:cNvSpPr>
          <p:nvPr/>
        </p:nvSpPr>
        <p:spPr>
          <a:xfrm>
            <a:off x="457200" y="731838"/>
            <a:ext cx="10896600" cy="1143000"/>
          </a:xfrm>
          <a:prstGeom prst="rect">
            <a:avLst/>
          </a:prstGeom>
        </p:spPr>
        <p:txBody>
          <a:bodyPr>
            <a:normAutofit fontScale="97500"/>
          </a:bodyPr>
          <a:lstStyle/>
          <a:p>
            <a:pPr algn="ctr" fontAlgn="auto">
              <a:spcAft>
                <a:spcPts val="0"/>
              </a:spcAft>
              <a:defRPr/>
            </a:pPr>
            <a:r>
              <a:rPr lang="en-US" sz="3600" b="1" dirty="0">
                <a:solidFill>
                  <a:srgbClr val="C00000"/>
                </a:solidFill>
                <a:latin typeface="Bookman Old Style" pitchFamily="18" charset="0"/>
                <a:ea typeface="+mj-ea"/>
                <a:cs typeface="Times New Roman" pitchFamily="18" charset="0"/>
              </a:rPr>
              <a:t>CONTROLLING</a:t>
            </a:r>
          </a:p>
        </p:txBody>
      </p:sp>
      <p:sp>
        <p:nvSpPr>
          <p:cNvPr id="80900" name="Rectangle 4"/>
          <p:cNvSpPr>
            <a:spLocks noChangeArrowheads="1"/>
          </p:cNvSpPr>
          <p:nvPr/>
        </p:nvSpPr>
        <p:spPr bwMode="auto">
          <a:xfrm>
            <a:off x="914400" y="2286000"/>
            <a:ext cx="9982200" cy="1967590"/>
          </a:xfrm>
          <a:prstGeom prst="rect">
            <a:avLst/>
          </a:prstGeom>
          <a:noFill/>
          <a:ln w="9525">
            <a:noFill/>
            <a:miter lim="800000"/>
            <a:headEnd/>
            <a:tailEnd/>
          </a:ln>
        </p:spPr>
        <p:txBody>
          <a:bodyPr wrap="square">
            <a:spAutoFit/>
          </a:bodyPr>
          <a:lstStyle/>
          <a:p>
            <a:pPr lvl="1" algn="just">
              <a:lnSpc>
                <a:spcPct val="150000"/>
              </a:lnSpc>
            </a:pPr>
            <a:r>
              <a:rPr lang="en-US" sz="2800" dirty="0">
                <a:latin typeface="Book Antiqua" pitchFamily="18" charset="0"/>
                <a:cs typeface="Times New Roman" pitchFamily="18" charset="0"/>
              </a:rPr>
              <a:t>Managers monitor and regulate how efficiently and effectively an organization and its members are performing the activities necessary to achieve organizational goals</a:t>
            </a: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E181AC0-BA14-4491-801B-E341BB348B34}" type="slidenum">
              <a:rPr lang="en-US"/>
              <a:pPr>
                <a:defRPr/>
              </a:pPr>
              <a:t>44</a:t>
            </a:fld>
            <a:endParaRPr lang="en-US"/>
          </a:p>
        </p:txBody>
      </p:sp>
      <p:sp>
        <p:nvSpPr>
          <p:cNvPr id="83971" name="Rectangle 1"/>
          <p:cNvSpPr>
            <a:spLocks noChangeArrowheads="1"/>
          </p:cNvSpPr>
          <p:nvPr/>
        </p:nvSpPr>
        <p:spPr bwMode="auto">
          <a:xfrm>
            <a:off x="533400" y="381000"/>
            <a:ext cx="10698163" cy="646331"/>
          </a:xfrm>
          <a:prstGeom prst="rect">
            <a:avLst/>
          </a:prstGeom>
          <a:noFill/>
          <a:ln w="9525">
            <a:noFill/>
            <a:miter lim="800000"/>
            <a:headEnd/>
            <a:tailEnd/>
          </a:ln>
        </p:spPr>
        <p:txBody>
          <a:bodyPr anchor="ctr">
            <a:spAutoFit/>
          </a:bodyPr>
          <a:lstStyle/>
          <a:p>
            <a:pPr algn="ctr"/>
            <a:r>
              <a:rPr lang="en-US" sz="3600" b="1" dirty="0" err="1" smtClean="0">
                <a:solidFill>
                  <a:srgbClr val="C00000"/>
                </a:solidFill>
                <a:latin typeface="Book Antiqua" pitchFamily="18" charset="0"/>
                <a:ea typeface="Calibri" pitchFamily="34" charset="0"/>
                <a:cs typeface="Times New Roman" pitchFamily="18" charset="0"/>
              </a:rPr>
              <a:t>Fayol’s</a:t>
            </a:r>
            <a:r>
              <a:rPr lang="en-US" sz="3600" b="1" dirty="0" smtClean="0">
                <a:solidFill>
                  <a:srgbClr val="C00000"/>
                </a:solidFill>
                <a:latin typeface="Book Antiqua" pitchFamily="18" charset="0"/>
                <a:ea typeface="Calibri" pitchFamily="34" charset="0"/>
                <a:cs typeface="Times New Roman" pitchFamily="18" charset="0"/>
              </a:rPr>
              <a:t> </a:t>
            </a:r>
            <a:r>
              <a:rPr lang="en-US" sz="3600" b="1" dirty="0">
                <a:solidFill>
                  <a:srgbClr val="C00000"/>
                </a:solidFill>
                <a:latin typeface="Book Antiqua" pitchFamily="18" charset="0"/>
                <a:ea typeface="Calibri" pitchFamily="34" charset="0"/>
                <a:cs typeface="Times New Roman" pitchFamily="18" charset="0"/>
              </a:rPr>
              <a:t>Principles of </a:t>
            </a:r>
            <a:r>
              <a:rPr lang="en-US" sz="3600" b="1" dirty="0" smtClean="0">
                <a:solidFill>
                  <a:srgbClr val="C00000"/>
                </a:solidFill>
                <a:latin typeface="Book Antiqua" pitchFamily="18" charset="0"/>
                <a:ea typeface="Calibri" pitchFamily="34" charset="0"/>
                <a:cs typeface="Times New Roman" pitchFamily="18" charset="0"/>
              </a:rPr>
              <a:t>Management</a:t>
            </a:r>
            <a:endParaRPr lang="en-US" sz="3600" dirty="0">
              <a:solidFill>
                <a:srgbClr val="C00000"/>
              </a:solidFill>
              <a:latin typeface="Book Antiqua" pitchFamily="18" charset="0"/>
              <a:ea typeface="Calibri" pitchFamily="34" charset="0"/>
              <a:cs typeface="Times New Roman" pitchFamily="18" charset="0"/>
            </a:endParaRPr>
          </a:p>
        </p:txBody>
      </p:sp>
      <p:sp>
        <p:nvSpPr>
          <p:cNvPr id="83972" name="Rectangle 4"/>
          <p:cNvSpPr>
            <a:spLocks noChangeArrowheads="1"/>
          </p:cNvSpPr>
          <p:nvPr/>
        </p:nvSpPr>
        <p:spPr bwMode="auto">
          <a:xfrm>
            <a:off x="685800" y="1066800"/>
            <a:ext cx="10591800" cy="954107"/>
          </a:xfrm>
          <a:prstGeom prst="rect">
            <a:avLst/>
          </a:prstGeom>
          <a:noFill/>
          <a:ln w="9525">
            <a:noFill/>
            <a:miter lim="800000"/>
            <a:headEnd/>
            <a:tailEnd/>
          </a:ln>
        </p:spPr>
        <p:txBody>
          <a:bodyPr>
            <a:spAutoFit/>
          </a:bodyPr>
          <a:lstStyle/>
          <a:p>
            <a:r>
              <a:rPr lang="en-US" sz="2800" dirty="0">
                <a:latin typeface="Bookman Old Style" pitchFamily="18" charset="0"/>
                <a:cs typeface="Times New Roman" pitchFamily="18" charset="0"/>
              </a:rPr>
              <a:t>There are 14 Principles of Management described by </a:t>
            </a:r>
            <a:r>
              <a:rPr lang="en-US" sz="2800" dirty="0" smtClean="0">
                <a:latin typeface="Bookman Old Style" pitchFamily="18" charset="0"/>
                <a:cs typeface="Times New Roman" pitchFamily="18" charset="0"/>
              </a:rPr>
              <a:t>Henry </a:t>
            </a:r>
            <a:r>
              <a:rPr lang="en-US" sz="2800" dirty="0" err="1">
                <a:latin typeface="Bookman Old Style" pitchFamily="18" charset="0"/>
                <a:cs typeface="Times New Roman" pitchFamily="18" charset="0"/>
              </a:rPr>
              <a:t>Fayol</a:t>
            </a:r>
            <a:endParaRPr lang="en-US" sz="2800" dirty="0">
              <a:latin typeface="Bookman Old Style" pitchFamily="18" charset="0"/>
              <a:cs typeface="Times New Roman" pitchFamily="18" charset="0"/>
            </a:endParaRPr>
          </a:p>
        </p:txBody>
      </p:sp>
      <p:graphicFrame>
        <p:nvGraphicFramePr>
          <p:cNvPr id="6" name="Table 5"/>
          <p:cNvGraphicFramePr>
            <a:graphicFrameLocks noGrp="1"/>
          </p:cNvGraphicFramePr>
          <p:nvPr/>
        </p:nvGraphicFramePr>
        <p:xfrm>
          <a:off x="685800" y="2362200"/>
          <a:ext cx="10363200" cy="3947162"/>
        </p:xfrm>
        <a:graphic>
          <a:graphicData uri="http://schemas.openxmlformats.org/drawingml/2006/table">
            <a:tbl>
              <a:tblPr firstRow="1" bandRow="1">
                <a:tableStyleId>{5940675A-B579-460E-94D1-54222C63F5DA}</a:tableStyleId>
              </a:tblPr>
              <a:tblGrid>
                <a:gridCol w="4876800"/>
                <a:gridCol w="5486400"/>
              </a:tblGrid>
              <a:tr h="457200">
                <a:tc>
                  <a:txBody>
                    <a:bodyPr/>
                    <a:lstStyle/>
                    <a:p>
                      <a:pPr marL="457200" indent="-457200">
                        <a:buFont typeface="Arial" pitchFamily="34" charset="0"/>
                        <a:buNone/>
                      </a:pPr>
                      <a:r>
                        <a:rPr kumimoji="0" lang="en-US" sz="2400" b="0" i="0" kern="1200" dirty="0" smtClean="0">
                          <a:solidFill>
                            <a:schemeClr val="tx1"/>
                          </a:solidFill>
                          <a:latin typeface="Book Antiqua" pitchFamily="18" charset="0"/>
                          <a:ea typeface="+mn-ea"/>
                          <a:cs typeface="Times New Roman" pitchFamily="18" charset="0"/>
                        </a:rPr>
                        <a:t>1. Division of Labor</a:t>
                      </a:r>
                      <a:endParaRPr lang="en-US" sz="2400" b="0" i="0" dirty="0">
                        <a:latin typeface="Book Antiqua"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latin typeface="Book Antiqua" pitchFamily="18" charset="0"/>
                          <a:ea typeface="+mn-ea"/>
                          <a:cs typeface="Times New Roman" pitchFamily="18" charset="0"/>
                        </a:rPr>
                        <a:t>8. Initiative</a:t>
                      </a:r>
                    </a:p>
                  </a:txBody>
                  <a:tcPr/>
                </a:tc>
              </a:tr>
              <a:tr h="564654">
                <a:tc>
                  <a:txBody>
                    <a:bodyPr/>
                    <a:lstStyle/>
                    <a:p>
                      <a:pPr marL="457200" indent="-457200">
                        <a:buFont typeface="Arial" pitchFamily="34" charset="0"/>
                        <a:buNone/>
                      </a:pPr>
                      <a:r>
                        <a:rPr kumimoji="0" lang="en-US" sz="2400" b="0" i="0" kern="1200" dirty="0" smtClean="0">
                          <a:solidFill>
                            <a:schemeClr val="tx1"/>
                          </a:solidFill>
                          <a:latin typeface="Book Antiqua" pitchFamily="18" charset="0"/>
                          <a:ea typeface="+mn-ea"/>
                          <a:cs typeface="Times New Roman" pitchFamily="18" charset="0"/>
                        </a:rPr>
                        <a:t>2.</a:t>
                      </a:r>
                      <a:r>
                        <a:rPr kumimoji="0" lang="en-US" sz="2400" b="0" i="0" kern="1200" baseline="0" dirty="0" smtClean="0">
                          <a:solidFill>
                            <a:schemeClr val="tx1"/>
                          </a:solidFill>
                          <a:latin typeface="Book Antiqua" pitchFamily="18" charset="0"/>
                          <a:ea typeface="+mn-ea"/>
                          <a:cs typeface="Times New Roman" pitchFamily="18" charset="0"/>
                        </a:rPr>
                        <a:t> </a:t>
                      </a:r>
                      <a:r>
                        <a:rPr kumimoji="0" lang="en-US" sz="2400" b="0" i="0" kern="1200" dirty="0" smtClean="0">
                          <a:solidFill>
                            <a:schemeClr val="tx1"/>
                          </a:solidFill>
                          <a:latin typeface="Book Antiqua" pitchFamily="18" charset="0"/>
                          <a:ea typeface="+mn-ea"/>
                          <a:cs typeface="Times New Roman" pitchFamily="18" charset="0"/>
                        </a:rPr>
                        <a:t>Authority &amp; Responsibility</a:t>
                      </a:r>
                      <a:endParaRPr lang="en-US" sz="2400" b="0" i="0" dirty="0">
                        <a:latin typeface="Book Antiqua"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latin typeface="Book Antiqua" pitchFamily="18" charset="0"/>
                          <a:ea typeface="+mn-ea"/>
                          <a:cs typeface="Times New Roman" pitchFamily="18" charset="0"/>
                        </a:rPr>
                        <a:t>9. Fair Remuneration</a:t>
                      </a:r>
                    </a:p>
                  </a:txBody>
                  <a:tcPr/>
                </a:tc>
              </a:tr>
              <a:tr h="564654">
                <a:tc>
                  <a:txBody>
                    <a:bodyPr/>
                    <a:lstStyle/>
                    <a:p>
                      <a:pPr marL="457200" indent="-457200">
                        <a:buFont typeface="Arial" pitchFamily="34" charset="0"/>
                        <a:buNone/>
                      </a:pPr>
                      <a:r>
                        <a:rPr kumimoji="0" lang="en-US" sz="2400" b="0" i="0" kern="1200" dirty="0" smtClean="0">
                          <a:solidFill>
                            <a:schemeClr val="tx1"/>
                          </a:solidFill>
                          <a:latin typeface="Book Antiqua" pitchFamily="18" charset="0"/>
                          <a:ea typeface="+mn-ea"/>
                          <a:cs typeface="Times New Roman" pitchFamily="18" charset="0"/>
                        </a:rPr>
                        <a:t>3. Principle of One Boss</a:t>
                      </a:r>
                      <a:endParaRPr lang="en-US" sz="2400" b="0" i="0" dirty="0">
                        <a:latin typeface="Book Antiqua"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latin typeface="Book Antiqua" pitchFamily="18" charset="0"/>
                          <a:ea typeface="+mn-ea"/>
                          <a:cs typeface="Times New Roman" pitchFamily="18" charset="0"/>
                        </a:rPr>
                        <a:t>10. Stability of Tenure</a:t>
                      </a:r>
                    </a:p>
                  </a:txBody>
                  <a:tcPr/>
                </a:tc>
              </a:tr>
              <a:tr h="515840">
                <a:tc>
                  <a:txBody>
                    <a:bodyPr/>
                    <a:lstStyle/>
                    <a:p>
                      <a:pPr marL="457200" marR="0" indent="-4572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kern="1200" dirty="0" smtClean="0">
                          <a:solidFill>
                            <a:schemeClr val="tx1"/>
                          </a:solidFill>
                          <a:latin typeface="Book Antiqua" pitchFamily="18" charset="0"/>
                          <a:ea typeface="+mn-ea"/>
                          <a:cs typeface="Times New Roman" pitchFamily="18" charset="0"/>
                        </a:rPr>
                        <a:t>4. Unity of Direction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tx1"/>
                          </a:solidFill>
                          <a:latin typeface="Book Antiqua" pitchFamily="18" charset="0"/>
                          <a:ea typeface="+mn-ea"/>
                          <a:cs typeface="Times New Roman" pitchFamily="18" charset="0"/>
                        </a:rPr>
                        <a:t>11. Scalar Chain</a:t>
                      </a:r>
                    </a:p>
                  </a:txBody>
                  <a:tcPr/>
                </a:tc>
              </a:tr>
              <a:tr h="500600">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kern="1200" dirty="0" smtClean="0">
                          <a:solidFill>
                            <a:schemeClr val="tx1"/>
                          </a:solidFill>
                          <a:latin typeface="Book Antiqua" pitchFamily="18" charset="0"/>
                          <a:ea typeface="+mn-ea"/>
                          <a:cs typeface="Times New Roman" pitchFamily="18" charset="0"/>
                        </a:rPr>
                        <a:t>5. Equity</a:t>
                      </a:r>
                    </a:p>
                  </a:txBody>
                  <a:tcPr/>
                </a:tc>
                <a:tc>
                  <a:txBody>
                    <a:bodyPr/>
                    <a:lstStyle/>
                    <a:p>
                      <a:r>
                        <a:rPr kumimoji="0" lang="en-US" sz="2400" b="0" i="0" kern="1200" dirty="0" smtClean="0">
                          <a:solidFill>
                            <a:schemeClr val="tx1"/>
                          </a:solidFill>
                          <a:latin typeface="Book Antiqua" pitchFamily="18" charset="0"/>
                          <a:ea typeface="+mn-ea"/>
                          <a:cs typeface="Times New Roman" pitchFamily="18" charset="0"/>
                        </a:rPr>
                        <a:t>12. Sub-Ordination of Individual Interest to General Interest</a:t>
                      </a:r>
                      <a:endParaRPr lang="en-US" sz="2400" b="0" i="0" dirty="0">
                        <a:latin typeface="Book Antiqua" pitchFamily="18" charset="0"/>
                        <a:cs typeface="Times New Roman" pitchFamily="18" charset="0"/>
                      </a:endParaRPr>
                    </a:p>
                  </a:txBody>
                  <a:tcPr/>
                </a:tc>
              </a:tr>
              <a:tr h="409160">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kern="1200" dirty="0" smtClean="0">
                          <a:solidFill>
                            <a:schemeClr val="tx1"/>
                          </a:solidFill>
                          <a:latin typeface="Book Antiqua" pitchFamily="18" charset="0"/>
                          <a:ea typeface="+mn-ea"/>
                          <a:cs typeface="Times New Roman" pitchFamily="18" charset="0"/>
                        </a:rPr>
                        <a:t>6. Order</a:t>
                      </a:r>
                    </a:p>
                  </a:txBody>
                  <a:tcPr/>
                </a:tc>
                <a:tc>
                  <a:txBody>
                    <a:bodyPr/>
                    <a:lstStyle/>
                    <a:p>
                      <a:r>
                        <a:rPr kumimoji="0" lang="en-US" sz="2400" b="0" i="0" kern="1200" dirty="0" smtClean="0">
                          <a:solidFill>
                            <a:schemeClr val="tx1"/>
                          </a:solidFill>
                          <a:latin typeface="Book Antiqua" pitchFamily="18" charset="0"/>
                          <a:ea typeface="+mn-ea"/>
                          <a:cs typeface="Times New Roman" pitchFamily="18" charset="0"/>
                        </a:rPr>
                        <a:t>13. </a:t>
                      </a:r>
                      <a:r>
                        <a:rPr kumimoji="0" lang="en-US" sz="2400" b="0" i="0" kern="1200" dirty="0" err="1" smtClean="0">
                          <a:solidFill>
                            <a:schemeClr val="tx1"/>
                          </a:solidFill>
                          <a:latin typeface="Book Antiqua" pitchFamily="18" charset="0"/>
                          <a:ea typeface="+mn-ea"/>
                          <a:cs typeface="Times New Roman" pitchFamily="18" charset="0"/>
                        </a:rPr>
                        <a:t>Espirit</a:t>
                      </a:r>
                      <a:r>
                        <a:rPr kumimoji="0" lang="en-US" sz="2400" b="0" i="0" kern="1200" dirty="0" smtClean="0">
                          <a:solidFill>
                            <a:schemeClr val="tx1"/>
                          </a:solidFill>
                          <a:latin typeface="Book Antiqua" pitchFamily="18" charset="0"/>
                          <a:ea typeface="+mn-ea"/>
                          <a:cs typeface="Times New Roman" pitchFamily="18" charset="0"/>
                        </a:rPr>
                        <a:t> De’ Corps </a:t>
                      </a:r>
                      <a:endParaRPr lang="en-US" sz="2400" b="0" i="0" dirty="0">
                        <a:latin typeface="Book Antiqua" pitchFamily="18" charset="0"/>
                        <a:cs typeface="Times New Roman" pitchFamily="18" charset="0"/>
                      </a:endParaRPr>
                    </a:p>
                  </a:txBody>
                  <a:tcPr/>
                </a:tc>
              </a:tr>
              <a:tr h="564654">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kern="1200" dirty="0" smtClean="0">
                          <a:solidFill>
                            <a:schemeClr val="tx1"/>
                          </a:solidFill>
                          <a:latin typeface="Book Antiqua" pitchFamily="18" charset="0"/>
                          <a:ea typeface="+mn-ea"/>
                          <a:cs typeface="Times New Roman" pitchFamily="18" charset="0"/>
                        </a:rPr>
                        <a:t>7. Discipline</a:t>
                      </a:r>
                    </a:p>
                  </a:txBody>
                  <a:tcPr/>
                </a:tc>
                <a:tc>
                  <a:txBody>
                    <a:bodyPr/>
                    <a:lstStyle/>
                    <a:p>
                      <a:r>
                        <a:rPr kumimoji="0" lang="en-US" sz="2400" b="0" i="0" kern="1200" dirty="0" smtClean="0">
                          <a:solidFill>
                            <a:schemeClr val="tx1"/>
                          </a:solidFill>
                          <a:latin typeface="Book Antiqua" pitchFamily="18" charset="0"/>
                          <a:ea typeface="+mn-ea"/>
                          <a:cs typeface="Times New Roman" pitchFamily="18" charset="0"/>
                        </a:rPr>
                        <a:t>14. Centralization &amp; De-Centralization</a:t>
                      </a:r>
                      <a:endParaRPr lang="en-US" sz="2400" b="0" i="0" dirty="0">
                        <a:latin typeface="Book Antiqua" pitchFamily="18" charset="0"/>
                        <a:cs typeface="Times New Roman" pitchFamily="18" charset="0"/>
                      </a:endParaRPr>
                    </a:p>
                  </a:txBody>
                  <a:tcPr/>
                </a:tc>
              </a:tr>
            </a:tbl>
          </a:graphicData>
        </a:graphic>
      </p:graphicFrame>
      <p:pic>
        <p:nvPicPr>
          <p:cNvPr id="83999" name="Picture 6" descr="fayol.jpg"/>
          <p:cNvPicPr>
            <a:picLocks noChangeAspect="1"/>
          </p:cNvPicPr>
          <p:nvPr/>
        </p:nvPicPr>
        <p:blipFill>
          <a:blip r:embed="rId2"/>
          <a:srcRect/>
          <a:stretch>
            <a:fillRect/>
          </a:stretch>
        </p:blipFill>
        <p:spPr bwMode="auto">
          <a:xfrm>
            <a:off x="8686800" y="1524000"/>
            <a:ext cx="2362200" cy="30384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637CF20-3564-44D7-B717-3E5791A1FD19}" type="slidenum">
              <a:rPr lang="en-US"/>
              <a:pPr>
                <a:defRPr/>
              </a:pPr>
              <a:t>45</a:t>
            </a:fld>
            <a:endParaRPr lang="en-US"/>
          </a:p>
        </p:txBody>
      </p:sp>
      <p:sp>
        <p:nvSpPr>
          <p:cNvPr id="45059" name="Rectangle 1"/>
          <p:cNvSpPr>
            <a:spLocks noChangeArrowheads="1"/>
          </p:cNvSpPr>
          <p:nvPr/>
        </p:nvSpPr>
        <p:spPr bwMode="auto">
          <a:xfrm>
            <a:off x="533400" y="381000"/>
            <a:ext cx="10698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4000" b="1">
                <a:solidFill>
                  <a:srgbClr val="0070C0"/>
                </a:solidFill>
                <a:latin typeface="Times New Roman" pitchFamily="18" charset="0"/>
                <a:ea typeface="Calibri" pitchFamily="34" charset="0"/>
                <a:cs typeface="Times New Roman" pitchFamily="18" charset="0"/>
              </a:rPr>
              <a:t>Taylor’s Principles of Scientific Management:</a:t>
            </a:r>
            <a:endParaRPr lang="en-US" sz="4000">
              <a:ea typeface="Calibri" pitchFamily="34" charset="0"/>
              <a:cs typeface="Times New Roman" pitchFamily="18" charset="0"/>
            </a:endParaRPr>
          </a:p>
        </p:txBody>
      </p:sp>
      <p:sp>
        <p:nvSpPr>
          <p:cNvPr id="45060" name="Rectangle 5"/>
          <p:cNvSpPr>
            <a:spLocks noChangeArrowheads="1"/>
          </p:cNvSpPr>
          <p:nvPr/>
        </p:nvSpPr>
        <p:spPr bwMode="auto">
          <a:xfrm>
            <a:off x="533400" y="381000"/>
            <a:ext cx="10744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4000">
              <a:latin typeface="Times New Roman" pitchFamily="18" charset="0"/>
              <a:cs typeface="Times New Roman" pitchFamily="18" charset="0"/>
            </a:endParaRPr>
          </a:p>
          <a:p>
            <a:r>
              <a:rPr lang="en-US" sz="4000">
                <a:latin typeface="Times New Roman" pitchFamily="18" charset="0"/>
                <a:cs typeface="Times New Roman" pitchFamily="18" charset="0"/>
              </a:rPr>
              <a:t> Fredrick Winslow Taylor commonly known as </a:t>
            </a:r>
            <a:r>
              <a:rPr lang="en-US" sz="4000" b="1">
                <a:latin typeface="Times New Roman" pitchFamily="18" charset="0"/>
                <a:cs typeface="Times New Roman" pitchFamily="18" charset="0"/>
              </a:rPr>
              <a:t>‘Father of Scientific Management’. </a:t>
            </a:r>
            <a:r>
              <a:rPr lang="en-US" sz="4000">
                <a:latin typeface="Times New Roman" pitchFamily="18" charset="0"/>
                <a:cs typeface="Times New Roman" pitchFamily="18" charset="0"/>
              </a:rPr>
              <a:t>He was an</a:t>
            </a:r>
          </a:p>
          <a:p>
            <a:r>
              <a:rPr lang="en-US" sz="4000">
                <a:latin typeface="Times New Roman" pitchFamily="18" charset="0"/>
                <a:cs typeface="Times New Roman" pitchFamily="18" charset="0"/>
              </a:rPr>
              <a:t> </a:t>
            </a:r>
          </a:p>
        </p:txBody>
      </p:sp>
      <p:sp>
        <p:nvSpPr>
          <p:cNvPr id="45061" name="Rectangle 6"/>
          <p:cNvSpPr>
            <a:spLocks noChangeArrowheads="1"/>
          </p:cNvSpPr>
          <p:nvPr/>
        </p:nvSpPr>
        <p:spPr bwMode="auto">
          <a:xfrm>
            <a:off x="609600" y="3429000"/>
            <a:ext cx="10668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4000">
              <a:latin typeface="Times New Roman" pitchFamily="18" charset="0"/>
              <a:cs typeface="Times New Roman" pitchFamily="18" charset="0"/>
            </a:endParaRPr>
          </a:p>
          <a:p>
            <a:r>
              <a:rPr lang="en-US" sz="4000">
                <a:latin typeface="Times New Roman" pitchFamily="18" charset="0"/>
                <a:cs typeface="Times New Roman" pitchFamily="18" charset="0"/>
              </a:rPr>
              <a:t>According to Taylor, “Scientific Management is an art of knowing exactly what you want your men to do and seeing that they do it in the best and cheapest way”. </a:t>
            </a:r>
          </a:p>
        </p:txBody>
      </p:sp>
      <p:sp>
        <p:nvSpPr>
          <p:cNvPr id="45062" name="Rectangle 7"/>
          <p:cNvSpPr>
            <a:spLocks noChangeArrowheads="1"/>
          </p:cNvSpPr>
          <p:nvPr/>
        </p:nvSpPr>
        <p:spPr bwMode="auto">
          <a:xfrm>
            <a:off x="609600" y="2133600"/>
            <a:ext cx="10668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a:solidFill>
                  <a:srgbClr val="00B0F0"/>
                </a:solidFill>
                <a:latin typeface="Times New Roman" pitchFamily="18" charset="0"/>
                <a:cs typeface="Times New Roman" pitchFamily="18" charset="0"/>
                <a:hlinkClick r:id="rId2" tooltip="United States"/>
              </a:rPr>
              <a:t>American</a:t>
            </a:r>
            <a:r>
              <a:rPr lang="en-US" sz="4000">
                <a:solidFill>
                  <a:srgbClr val="00B0F0"/>
                </a:solidFill>
                <a:latin typeface="Times New Roman" pitchFamily="18" charset="0"/>
                <a:cs typeface="Times New Roman" pitchFamily="18" charset="0"/>
              </a:rPr>
              <a:t> </a:t>
            </a:r>
            <a:r>
              <a:rPr lang="en-US" sz="4000">
                <a:solidFill>
                  <a:srgbClr val="00B0F0"/>
                </a:solidFill>
                <a:latin typeface="Times New Roman" pitchFamily="18" charset="0"/>
                <a:cs typeface="Times New Roman" pitchFamily="18" charset="0"/>
                <a:hlinkClick r:id="rId3" tooltip="Mechanical engineer"/>
              </a:rPr>
              <a:t>mechanical engineer</a:t>
            </a:r>
            <a:r>
              <a:rPr lang="en-US" sz="4000">
                <a:latin typeface="Times New Roman" pitchFamily="18" charset="0"/>
                <a:cs typeface="Times New Roman" pitchFamily="18" charset="0"/>
              </a:rPr>
              <a:t> who sought to improve </a:t>
            </a:r>
            <a:r>
              <a:rPr lang="en-US" sz="4000">
                <a:latin typeface="Times New Roman" pitchFamily="18" charset="0"/>
                <a:cs typeface="Times New Roman" pitchFamily="18" charset="0"/>
                <a:hlinkClick r:id="rId4" tooltip="Industrial efficiency"/>
              </a:rPr>
              <a:t>industrial efficiency. He</a:t>
            </a:r>
            <a:r>
              <a:rPr lang="en-US" sz="4000">
                <a:latin typeface="Times New Roman" pitchFamily="18" charset="0"/>
                <a:cs typeface="Times New Roman" pitchFamily="18" charset="0"/>
              </a:rPr>
              <a:t> was one of the first </a:t>
            </a:r>
            <a:r>
              <a:rPr lang="en-US" sz="4000">
                <a:latin typeface="Times New Roman" pitchFamily="18" charset="0"/>
                <a:cs typeface="Times New Roman" pitchFamily="18" charset="0"/>
                <a:hlinkClick r:id="rId5" tooltip="Management consulting"/>
              </a:rPr>
              <a:t>management consultants</a:t>
            </a:r>
            <a:r>
              <a:rPr lang="en-US" sz="4000">
                <a:latin typeface="Times New Roman" pitchFamily="18" charset="0"/>
                <a:cs typeface="Times New Roman" pitchFamily="18" charset="0"/>
              </a:rPr>
              <a:t>. </a:t>
            </a:r>
          </a:p>
        </p:txBody>
      </p:sp>
    </p:spTree>
    <p:extLst>
      <p:ext uri="{BB962C8B-B14F-4D97-AF65-F5344CB8AC3E}">
        <p14:creationId xmlns:p14="http://schemas.microsoft.com/office/powerpoint/2010/main" val="208895717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9DF0A7-52B1-4F48-8B27-E75566946817}" type="slidenum">
              <a:rPr lang="en-US"/>
              <a:pPr>
                <a:defRPr/>
              </a:pPr>
              <a:t>46</a:t>
            </a:fld>
            <a:endParaRPr lang="en-US"/>
          </a:p>
        </p:txBody>
      </p:sp>
      <p:sp>
        <p:nvSpPr>
          <p:cNvPr id="46083" name="Rectangle 2"/>
          <p:cNvSpPr>
            <a:spLocks noChangeArrowheads="1"/>
          </p:cNvSpPr>
          <p:nvPr/>
        </p:nvSpPr>
        <p:spPr bwMode="auto">
          <a:xfrm>
            <a:off x="609600" y="838200"/>
            <a:ext cx="10668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a:latin typeface="Times New Roman" pitchFamily="18" charset="0"/>
                <a:cs typeface="Times New Roman" pitchFamily="18" charset="0"/>
              </a:rPr>
              <a:t>The Scientific Principles </a:t>
            </a:r>
          </a:p>
          <a:p>
            <a:r>
              <a:rPr lang="en-US" sz="3600">
                <a:latin typeface="Times New Roman" pitchFamily="18" charset="0"/>
                <a:cs typeface="Times New Roman" pitchFamily="18" charset="0"/>
              </a:rPr>
              <a:t> </a:t>
            </a:r>
          </a:p>
          <a:p>
            <a:r>
              <a:rPr lang="en-US" sz="3600">
                <a:latin typeface="Times New Roman" pitchFamily="18" charset="0"/>
                <a:cs typeface="Times New Roman" pitchFamily="18" charset="0"/>
              </a:rPr>
              <a:t>I – Science, not Rule of Thumb</a:t>
            </a:r>
          </a:p>
          <a:p>
            <a:endParaRPr lang="en-US" sz="3600">
              <a:latin typeface="Times New Roman" pitchFamily="18" charset="0"/>
              <a:cs typeface="Times New Roman" pitchFamily="18" charset="0"/>
            </a:endParaRPr>
          </a:p>
          <a:p>
            <a:r>
              <a:rPr lang="en-US" sz="3600">
                <a:latin typeface="Times New Roman" pitchFamily="18" charset="0"/>
                <a:cs typeface="Times New Roman" pitchFamily="18" charset="0"/>
              </a:rPr>
              <a:t>Taylor maintained that the rule of thumb should be replaced by scientific knowledge. While rule of thumb emphasizes mere estimation, scientific method denotes precision in determining any aspect of work. This should be done with the help of careful scientific investigation. </a:t>
            </a:r>
          </a:p>
        </p:txBody>
      </p:sp>
    </p:spTree>
    <p:extLst>
      <p:ext uri="{BB962C8B-B14F-4D97-AF65-F5344CB8AC3E}">
        <p14:creationId xmlns:p14="http://schemas.microsoft.com/office/powerpoint/2010/main" val="371281052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5EEF5F9-2A27-4F95-ACE3-5C3841754557}" type="slidenum">
              <a:rPr lang="en-US"/>
              <a:pPr>
                <a:defRPr/>
              </a:pPr>
              <a:t>47</a:t>
            </a:fld>
            <a:endParaRPr lang="en-US"/>
          </a:p>
        </p:txBody>
      </p:sp>
      <p:sp>
        <p:nvSpPr>
          <p:cNvPr id="47107" name="Rectangle 2"/>
          <p:cNvSpPr>
            <a:spLocks noChangeArrowheads="1"/>
          </p:cNvSpPr>
          <p:nvPr/>
        </p:nvSpPr>
        <p:spPr bwMode="auto">
          <a:xfrm>
            <a:off x="762000" y="609600"/>
            <a:ext cx="10287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latin typeface="Times New Roman" pitchFamily="18" charset="0"/>
                <a:cs typeface="Times New Roman" pitchFamily="18" charset="0"/>
              </a:rPr>
              <a:t>II – Harmony, not discord </a:t>
            </a:r>
          </a:p>
          <a:p>
            <a:endParaRPr lang="en-US" sz="3200">
              <a:latin typeface="Times New Roman" pitchFamily="18" charset="0"/>
              <a:cs typeface="Times New Roman" pitchFamily="18" charset="0"/>
            </a:endParaRPr>
          </a:p>
          <a:p>
            <a:r>
              <a:rPr lang="en-US" sz="3200">
                <a:latin typeface="Times New Roman" pitchFamily="18" charset="0"/>
                <a:cs typeface="Times New Roman" pitchFamily="18" charset="0"/>
              </a:rPr>
              <a:t>Taylor emphasized that harmony rather than discord should be obtained in group action. </a:t>
            </a:r>
          </a:p>
          <a:p>
            <a:endParaRPr lang="en-US" sz="3200">
              <a:latin typeface="Times New Roman" pitchFamily="18" charset="0"/>
              <a:cs typeface="Times New Roman" pitchFamily="18" charset="0"/>
            </a:endParaRPr>
          </a:p>
          <a:p>
            <a:r>
              <a:rPr lang="en-US" sz="3200">
                <a:latin typeface="Times New Roman" pitchFamily="18" charset="0"/>
                <a:cs typeface="Times New Roman" pitchFamily="18" charset="0"/>
              </a:rPr>
              <a:t>Harmony means that a group should work as a unit and contribute to the maximum. </a:t>
            </a:r>
          </a:p>
          <a:p>
            <a:endParaRPr lang="en-US" sz="3200">
              <a:latin typeface="Times New Roman" pitchFamily="18" charset="0"/>
              <a:cs typeface="Times New Roman" pitchFamily="18" charset="0"/>
            </a:endParaRPr>
          </a:p>
          <a:p>
            <a:r>
              <a:rPr lang="en-US" sz="3200">
                <a:latin typeface="Times New Roman" pitchFamily="18" charset="0"/>
                <a:cs typeface="Times New Roman" pitchFamily="18" charset="0"/>
              </a:rPr>
              <a:t>Within it there should be mutual give and take situation and proper understanding. </a:t>
            </a:r>
          </a:p>
        </p:txBody>
      </p:sp>
    </p:spTree>
    <p:extLst>
      <p:ext uri="{BB962C8B-B14F-4D97-AF65-F5344CB8AC3E}">
        <p14:creationId xmlns:p14="http://schemas.microsoft.com/office/powerpoint/2010/main" val="113230997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8BB2D25-9506-45D5-AA73-230DFFE028E7}" type="slidenum">
              <a:rPr lang="en-US"/>
              <a:pPr>
                <a:defRPr/>
              </a:pPr>
              <a:t>48</a:t>
            </a:fld>
            <a:endParaRPr lang="en-US"/>
          </a:p>
        </p:txBody>
      </p:sp>
      <p:sp>
        <p:nvSpPr>
          <p:cNvPr id="48131" name="Rectangle 2"/>
          <p:cNvSpPr>
            <a:spLocks noChangeArrowheads="1"/>
          </p:cNvSpPr>
          <p:nvPr/>
        </p:nvSpPr>
        <p:spPr bwMode="auto">
          <a:xfrm>
            <a:off x="762000" y="671513"/>
            <a:ext cx="100584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a:latin typeface="Times New Roman" pitchFamily="18" charset="0"/>
                <a:cs typeface="Times New Roman" pitchFamily="18" charset="0"/>
              </a:rPr>
              <a:t>III - Cooperation, not individualism </a:t>
            </a:r>
          </a:p>
          <a:p>
            <a:endParaRPr lang="en-US" sz="3600">
              <a:latin typeface="Times New Roman" pitchFamily="18" charset="0"/>
              <a:cs typeface="Times New Roman" pitchFamily="18" charset="0"/>
            </a:endParaRPr>
          </a:p>
          <a:p>
            <a:r>
              <a:rPr lang="en-US" sz="3600">
                <a:latin typeface="Times New Roman" pitchFamily="18" charset="0"/>
                <a:cs typeface="Times New Roman" pitchFamily="18" charset="0"/>
              </a:rPr>
              <a:t>Scientific management requires that parts of industrial body co- operate with each other, scientific management is based on mutual confidence, co-operation and goodwill.</a:t>
            </a:r>
          </a:p>
          <a:p>
            <a:endParaRPr lang="en-US" sz="3600">
              <a:latin typeface="Times New Roman" pitchFamily="18" charset="0"/>
              <a:cs typeface="Times New Roman" pitchFamily="18" charset="0"/>
            </a:endParaRPr>
          </a:p>
          <a:p>
            <a:r>
              <a:rPr lang="en-US" sz="3600">
                <a:latin typeface="Times New Roman" pitchFamily="18" charset="0"/>
                <a:cs typeface="Times New Roman" pitchFamily="18" charset="0"/>
              </a:rPr>
              <a:t>It requires a complete mental revolution on the part of both workers and management. </a:t>
            </a:r>
          </a:p>
        </p:txBody>
      </p:sp>
    </p:spTree>
    <p:extLst>
      <p:ext uri="{BB962C8B-B14F-4D97-AF65-F5344CB8AC3E}">
        <p14:creationId xmlns:p14="http://schemas.microsoft.com/office/powerpoint/2010/main" val="90466261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689664-155A-4BA7-95B2-66DE7777174F}" type="slidenum">
              <a:rPr lang="en-US"/>
              <a:pPr>
                <a:defRPr/>
              </a:pPr>
              <a:t>49</a:t>
            </a:fld>
            <a:endParaRPr lang="en-US"/>
          </a:p>
        </p:txBody>
      </p:sp>
      <p:sp>
        <p:nvSpPr>
          <p:cNvPr id="49155" name="Rectangle 2"/>
          <p:cNvSpPr>
            <a:spLocks noChangeArrowheads="1"/>
          </p:cNvSpPr>
          <p:nvPr/>
        </p:nvSpPr>
        <p:spPr bwMode="auto">
          <a:xfrm>
            <a:off x="609600" y="533400"/>
            <a:ext cx="10668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a:latin typeface="Times New Roman" pitchFamily="18" charset="0"/>
                <a:cs typeface="Times New Roman" pitchFamily="18" charset="0"/>
              </a:rPr>
              <a:t>IV - The Development of each man to his greatest efficiency and prosperity. </a:t>
            </a:r>
          </a:p>
          <a:p>
            <a:r>
              <a:rPr lang="en-US" sz="3600">
                <a:latin typeface="Times New Roman" pitchFamily="18" charset="0"/>
                <a:cs typeface="Times New Roman" pitchFamily="18" charset="0"/>
              </a:rPr>
              <a:t>In order to maximize production all possible efforts are made to increase the efficiency of workers. </a:t>
            </a:r>
          </a:p>
          <a:p>
            <a:endParaRPr lang="en-US" sz="3600">
              <a:latin typeface="Times New Roman" pitchFamily="18" charset="0"/>
              <a:cs typeface="Times New Roman" pitchFamily="18" charset="0"/>
            </a:endParaRPr>
          </a:p>
          <a:p>
            <a:r>
              <a:rPr lang="en-US" sz="3600">
                <a:latin typeface="Times New Roman" pitchFamily="18" charset="0"/>
                <a:cs typeface="Times New Roman" pitchFamily="18" charset="0"/>
              </a:rPr>
              <a:t>Workers are selected according to the nature of work. It includes scientific training, scientific allotment of work, implementation of incentive wage plan above all, development of workers to the fullest extent for themselves and also for the companies highest prosperity </a:t>
            </a:r>
          </a:p>
        </p:txBody>
      </p:sp>
    </p:spTree>
    <p:extLst>
      <p:ext uri="{BB962C8B-B14F-4D97-AF65-F5344CB8AC3E}">
        <p14:creationId xmlns:p14="http://schemas.microsoft.com/office/powerpoint/2010/main" val="237766989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BF7E679-DB2F-4F01-804D-4086ED5E3A82}" type="slidenum">
              <a:rPr lang="en-US"/>
              <a:pPr>
                <a:defRPr/>
              </a:pPr>
              <a:t>5</a:t>
            </a:fld>
            <a:endParaRPr lang="en-US"/>
          </a:p>
        </p:txBody>
      </p:sp>
      <p:sp>
        <p:nvSpPr>
          <p:cNvPr id="10243" name="TextBox 4"/>
          <p:cNvSpPr txBox="1">
            <a:spLocks noChangeArrowheads="1"/>
          </p:cNvSpPr>
          <p:nvPr/>
        </p:nvSpPr>
        <p:spPr bwMode="auto">
          <a:xfrm>
            <a:off x="2819400" y="457200"/>
            <a:ext cx="6637338" cy="646331"/>
          </a:xfrm>
          <a:prstGeom prst="rect">
            <a:avLst/>
          </a:prstGeom>
          <a:noFill/>
          <a:ln w="9525">
            <a:noFill/>
            <a:miter lim="800000"/>
            <a:headEnd/>
            <a:tailEnd/>
          </a:ln>
        </p:spPr>
        <p:txBody>
          <a:bodyPr>
            <a:spAutoFit/>
          </a:bodyPr>
          <a:lstStyle/>
          <a:p>
            <a:pPr algn="ctr"/>
            <a:r>
              <a:rPr lang="en-US" sz="3600" b="1" dirty="0" smtClean="0">
                <a:solidFill>
                  <a:srgbClr val="C00000"/>
                </a:solidFill>
                <a:latin typeface="Bookman Old Style" pitchFamily="18" charset="0"/>
              </a:rPr>
              <a:t>CHARACTERISTICS</a:t>
            </a:r>
            <a:r>
              <a:rPr lang="en-US" sz="3600" dirty="0" smtClean="0">
                <a:solidFill>
                  <a:srgbClr val="C00000"/>
                </a:solidFill>
                <a:latin typeface="Bookman Old Style" pitchFamily="18" charset="0"/>
              </a:rPr>
              <a:t> </a:t>
            </a:r>
            <a:endParaRPr lang="en-US" sz="3600" dirty="0">
              <a:solidFill>
                <a:srgbClr val="C00000"/>
              </a:solidFill>
              <a:latin typeface="Bookman Old Style" pitchFamily="18" charset="0"/>
            </a:endParaRPr>
          </a:p>
        </p:txBody>
      </p:sp>
      <p:sp>
        <p:nvSpPr>
          <p:cNvPr id="6" name="TextBox 5"/>
          <p:cNvSpPr txBox="1"/>
          <p:nvPr/>
        </p:nvSpPr>
        <p:spPr>
          <a:xfrm>
            <a:off x="609600" y="1219200"/>
            <a:ext cx="10439400" cy="5262979"/>
          </a:xfrm>
          <a:prstGeom prst="rect">
            <a:avLst/>
          </a:prstGeom>
          <a:noFill/>
        </p:spPr>
        <p:txBody>
          <a:bodyPr wrap="square">
            <a:spAutoFit/>
          </a:bodyPr>
          <a:lstStyle/>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is a distinct process.</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is an organized activity.</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aims at the accomplishment of predetermined objectives. </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is both a science and an art. </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is a group activity.</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principles are universal in nature</a:t>
            </a:r>
          </a:p>
          <a:p>
            <a:pPr marL="742950" indent="-742950" fontAlgn="auto">
              <a:lnSpc>
                <a:spcPct val="150000"/>
              </a:lnSpc>
              <a:spcBef>
                <a:spcPts val="0"/>
              </a:spcBef>
              <a:spcAft>
                <a:spcPts val="0"/>
              </a:spcAft>
              <a:buFont typeface="Arial" pitchFamily="34" charset="0"/>
              <a:buChar char="•"/>
              <a:defRPr/>
            </a:pPr>
            <a:r>
              <a:rPr lang="en-US" sz="2800" dirty="0">
                <a:latin typeface="Book Antiqua" pitchFamily="18" charset="0"/>
                <a:cs typeface="Times New Roman" pitchFamily="18" charset="0"/>
              </a:rPr>
              <a:t>Management integrates human and other resources</a:t>
            </a:r>
            <a:r>
              <a:rPr lang="en-US" sz="2800" dirty="0" smtClean="0">
                <a:latin typeface="Book Antiqua" pitchFamily="18" charset="0"/>
                <a:cs typeface="Times New Roman" pitchFamily="18" charset="0"/>
              </a:rPr>
              <a:t>.</a:t>
            </a:r>
            <a:endParaRPr lang="en-US" sz="2800" dirty="0">
              <a:latin typeface="Book Antiqua"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FA1705E-F02E-4D8A-A639-0D842F14294D}" type="slidenum">
              <a:rPr lang="en-US"/>
              <a:pPr>
                <a:defRPr/>
              </a:pPr>
              <a:t>50</a:t>
            </a:fld>
            <a:endParaRPr lang="en-US"/>
          </a:p>
        </p:txBody>
      </p:sp>
      <p:sp>
        <p:nvSpPr>
          <p:cNvPr id="50179" name="Rectangle 1"/>
          <p:cNvSpPr>
            <a:spLocks noChangeArrowheads="1"/>
          </p:cNvSpPr>
          <p:nvPr/>
        </p:nvSpPr>
        <p:spPr bwMode="auto">
          <a:xfrm>
            <a:off x="533400" y="381000"/>
            <a:ext cx="10698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4000" b="1">
                <a:solidFill>
                  <a:srgbClr val="0070C0"/>
                </a:solidFill>
                <a:latin typeface="Times New Roman" pitchFamily="18" charset="0"/>
                <a:ea typeface="Calibri" pitchFamily="34" charset="0"/>
                <a:cs typeface="Times New Roman" pitchFamily="18" charset="0"/>
              </a:rPr>
              <a:t>Maslow’s Motivational Theory:</a:t>
            </a:r>
            <a:endParaRPr lang="en-US" sz="4000">
              <a:ea typeface="Calibri" pitchFamily="34" charset="0"/>
              <a:cs typeface="Times New Roman" pitchFamily="18" charset="0"/>
            </a:endParaRPr>
          </a:p>
        </p:txBody>
      </p:sp>
      <p:sp>
        <p:nvSpPr>
          <p:cNvPr id="50180" name="Rectangle 4"/>
          <p:cNvSpPr>
            <a:spLocks noChangeArrowheads="1"/>
          </p:cNvSpPr>
          <p:nvPr/>
        </p:nvSpPr>
        <p:spPr bwMode="auto">
          <a:xfrm>
            <a:off x="685800" y="1143000"/>
            <a:ext cx="10515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a:solidFill>
                  <a:srgbClr val="00B0F0"/>
                </a:solidFill>
                <a:latin typeface="Times New Roman" pitchFamily="18" charset="0"/>
                <a:cs typeface="Times New Roman" pitchFamily="18" charset="0"/>
              </a:rPr>
              <a:t>Abraham Maslow </a:t>
            </a:r>
            <a:r>
              <a:rPr lang="en-US" sz="4000">
                <a:latin typeface="Times New Roman" pitchFamily="18" charset="0"/>
                <a:cs typeface="Times New Roman" pitchFamily="18" charset="0"/>
              </a:rPr>
              <a:t>between 1943-1954 developed his 'Hierarchy of needs' motivation theory. </a:t>
            </a:r>
          </a:p>
          <a:p>
            <a:pPr>
              <a:buFont typeface="Arial" charset="0"/>
              <a:buChar char="•"/>
            </a:pPr>
            <a:r>
              <a:rPr lang="en-US" sz="4000">
                <a:latin typeface="Times New Roman" pitchFamily="18" charset="0"/>
                <a:cs typeface="Times New Roman" pitchFamily="18" charset="0"/>
              </a:rPr>
              <a:t> His theory suggests that within each person their is a hierarchy of needs and the individual must satisfy each level before they move onto the next.</a:t>
            </a:r>
          </a:p>
          <a:p>
            <a:pPr>
              <a:buFont typeface="Arial" charset="0"/>
              <a:buChar char="•"/>
            </a:pPr>
            <a:r>
              <a:rPr lang="en-US" sz="4000">
                <a:latin typeface="Times New Roman" pitchFamily="18" charset="0"/>
                <a:cs typeface="Times New Roman" pitchFamily="18" charset="0"/>
              </a:rPr>
              <a:t> The behavior of an individual at a particular moment is usually determined by his strongest need. </a:t>
            </a:r>
          </a:p>
        </p:txBody>
      </p:sp>
    </p:spTree>
    <p:extLst>
      <p:ext uri="{BB962C8B-B14F-4D97-AF65-F5344CB8AC3E}">
        <p14:creationId xmlns:p14="http://schemas.microsoft.com/office/powerpoint/2010/main" val="261872540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FDC935F7-CE6B-4D2B-A707-5D8859DB73E1}" type="slidenum">
              <a:rPr lang="en-US"/>
              <a:pPr>
                <a:defRPr/>
              </a:pPr>
              <a:t>51</a:t>
            </a:fld>
            <a:endParaRPr lang="en-US"/>
          </a:p>
        </p:txBody>
      </p:sp>
      <p:pic>
        <p:nvPicPr>
          <p:cNvPr id="5" name="Picture 4" descr="maslow.jpg"/>
          <p:cNvPicPr>
            <a:picLocks noChangeAspect="1"/>
          </p:cNvPicPr>
          <p:nvPr/>
        </p:nvPicPr>
        <p:blipFill>
          <a:blip r:embed="rId2"/>
          <a:stretch>
            <a:fillRect/>
          </a:stretch>
        </p:blipFill>
        <p:spPr>
          <a:xfrm>
            <a:off x="685800" y="457200"/>
            <a:ext cx="10287000" cy="5791200"/>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3956973677"/>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10B128C-C916-42C6-A7CF-BFE21F89BE4F}" type="slidenum">
              <a:rPr lang="en-US"/>
              <a:pPr>
                <a:defRPr/>
              </a:pPr>
              <a:t>52</a:t>
            </a:fld>
            <a:endParaRPr lang="en-US"/>
          </a:p>
        </p:txBody>
      </p:sp>
      <p:sp>
        <p:nvSpPr>
          <p:cNvPr id="52227" name="Rectangle 1"/>
          <p:cNvSpPr>
            <a:spLocks noChangeArrowheads="1"/>
          </p:cNvSpPr>
          <p:nvPr/>
        </p:nvSpPr>
        <p:spPr bwMode="auto">
          <a:xfrm>
            <a:off x="533400" y="533400"/>
            <a:ext cx="10668000"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4000">
                <a:solidFill>
                  <a:srgbClr val="000000"/>
                </a:solidFill>
                <a:latin typeface="Times New Roman" pitchFamily="18" charset="0"/>
                <a:cs typeface="Times New Roman" pitchFamily="18" charset="0"/>
              </a:rPr>
              <a:t>There are five hierarchical levels. These are:</a:t>
            </a:r>
            <a:endParaRPr lang="en-US" sz="4000">
              <a:latin typeface="Times New Roman" pitchFamily="18" charset="0"/>
              <a:cs typeface="Times New Roman" pitchFamily="18" charset="0"/>
            </a:endParaRPr>
          </a:p>
          <a:p>
            <a:pPr eaLnBrk="0" hangingPunct="0">
              <a:buFontTx/>
              <a:buChar char="•"/>
            </a:pPr>
            <a:r>
              <a:rPr lang="en-US" sz="4000" i="1">
                <a:solidFill>
                  <a:srgbClr val="00B0F0"/>
                </a:solidFill>
                <a:latin typeface="Times New Roman" pitchFamily="18" charset="0"/>
                <a:cs typeface="Times New Roman" pitchFamily="18" charset="0"/>
              </a:rPr>
              <a:t>Physiological Needs</a:t>
            </a:r>
            <a:r>
              <a:rPr lang="en-US" sz="4000" b="1">
                <a:solidFill>
                  <a:srgbClr val="000000"/>
                </a:solidFill>
                <a:latin typeface="Times New Roman" pitchFamily="18" charset="0"/>
                <a:cs typeface="Times New Roman" pitchFamily="18" charset="0"/>
              </a:rPr>
              <a:t>: </a:t>
            </a:r>
            <a:r>
              <a:rPr lang="en-US" sz="4000">
                <a:solidFill>
                  <a:srgbClr val="000000"/>
                </a:solidFill>
                <a:latin typeface="Times New Roman" pitchFamily="18" charset="0"/>
                <a:cs typeface="Times New Roman" pitchFamily="18" charset="0"/>
              </a:rPr>
              <a:t>Food, shelter, i.e. those needs needed for basic survival. </a:t>
            </a:r>
          </a:p>
          <a:p>
            <a:pPr eaLnBrk="0" hangingPunct="0">
              <a:buFontTx/>
              <a:buChar char="•"/>
            </a:pPr>
            <a:r>
              <a:rPr lang="en-US" sz="4000" i="1">
                <a:solidFill>
                  <a:srgbClr val="00B0F0"/>
                </a:solidFill>
                <a:latin typeface="Times New Roman" pitchFamily="18" charset="0"/>
                <a:cs typeface="Times New Roman" pitchFamily="18" charset="0"/>
              </a:rPr>
              <a:t>Safety Needs</a:t>
            </a:r>
            <a:r>
              <a:rPr lang="en-US" sz="4000">
                <a:solidFill>
                  <a:srgbClr val="000000"/>
                </a:solidFill>
                <a:latin typeface="Times New Roman" pitchFamily="18" charset="0"/>
                <a:cs typeface="Times New Roman" pitchFamily="18" charset="0"/>
              </a:rPr>
              <a:t>: The need to feel safe within your environment. Also refers to emotional and physical safety. </a:t>
            </a:r>
          </a:p>
          <a:p>
            <a:pPr eaLnBrk="0" hangingPunct="0">
              <a:buFontTx/>
              <a:buChar char="•"/>
            </a:pPr>
            <a:r>
              <a:rPr lang="en-US" sz="4000" i="1">
                <a:solidFill>
                  <a:srgbClr val="00B0F0"/>
                </a:solidFill>
                <a:latin typeface="Times New Roman" pitchFamily="18" charset="0"/>
                <a:cs typeface="Times New Roman" pitchFamily="18" charset="0"/>
              </a:rPr>
              <a:t>Social Needs</a:t>
            </a:r>
            <a:r>
              <a:rPr lang="en-US" sz="4000" i="1">
                <a:solidFill>
                  <a:srgbClr val="000000"/>
                </a:solidFill>
                <a:latin typeface="Times New Roman" pitchFamily="18" charset="0"/>
                <a:cs typeface="Times New Roman" pitchFamily="18" charset="0"/>
              </a:rPr>
              <a:t>:</a:t>
            </a:r>
            <a:r>
              <a:rPr lang="en-US" sz="4000">
                <a:solidFill>
                  <a:srgbClr val="000000"/>
                </a:solidFill>
                <a:latin typeface="Times New Roman" pitchFamily="18" charset="0"/>
                <a:cs typeface="Times New Roman" pitchFamily="18" charset="0"/>
              </a:rPr>
              <a:t> The need for love, friendship and belongingness </a:t>
            </a:r>
          </a:p>
          <a:p>
            <a:pPr eaLnBrk="0" hangingPunct="0"/>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8045297"/>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F932052-E62F-4366-9624-6609D6A213B5}" type="slidenum">
              <a:rPr lang="en-US"/>
              <a:pPr>
                <a:defRPr/>
              </a:pPr>
              <a:t>53</a:t>
            </a:fld>
            <a:endParaRPr lang="en-US"/>
          </a:p>
        </p:txBody>
      </p:sp>
      <p:sp>
        <p:nvSpPr>
          <p:cNvPr id="53251" name="Rectangle 3"/>
          <p:cNvSpPr>
            <a:spLocks noChangeArrowheads="1"/>
          </p:cNvSpPr>
          <p:nvPr/>
        </p:nvSpPr>
        <p:spPr bwMode="auto">
          <a:xfrm>
            <a:off x="685800" y="1600200"/>
            <a:ext cx="10439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Tx/>
              <a:buChar char="•"/>
            </a:pPr>
            <a:r>
              <a:rPr lang="en-US" sz="4000" i="1">
                <a:solidFill>
                  <a:srgbClr val="00B0F0"/>
                </a:solidFill>
                <a:latin typeface="Times New Roman" pitchFamily="18" charset="0"/>
                <a:cs typeface="Times New Roman" pitchFamily="18" charset="0"/>
              </a:rPr>
              <a:t>Esteem Needs</a:t>
            </a:r>
            <a:r>
              <a:rPr lang="en-US" sz="4000">
                <a:solidFill>
                  <a:srgbClr val="000000"/>
                </a:solidFill>
                <a:latin typeface="Times New Roman" pitchFamily="18" charset="0"/>
                <a:cs typeface="Times New Roman" pitchFamily="18" charset="0"/>
              </a:rPr>
              <a:t>: The need for self respect, status and recognition from others. </a:t>
            </a:r>
          </a:p>
          <a:p>
            <a:pPr eaLnBrk="0" hangingPunct="0">
              <a:buFontTx/>
              <a:buChar char="•"/>
            </a:pPr>
            <a:r>
              <a:rPr lang="en-US" sz="4000" i="1">
                <a:solidFill>
                  <a:srgbClr val="00B0F0"/>
                </a:solidFill>
                <a:latin typeface="Times New Roman" pitchFamily="18" charset="0"/>
                <a:cs typeface="Times New Roman" pitchFamily="18" charset="0"/>
              </a:rPr>
              <a:t>Self actualization</a:t>
            </a:r>
            <a:r>
              <a:rPr lang="en-US" sz="4000">
                <a:solidFill>
                  <a:srgbClr val="000000"/>
                </a:solidFill>
                <a:latin typeface="Times New Roman" pitchFamily="18" charset="0"/>
                <a:cs typeface="Times New Roman" pitchFamily="18" charset="0"/>
              </a:rPr>
              <a:t>: The point of reaching ones full potential. Are you capable at excelling yourself?</a:t>
            </a:r>
            <a:endParaRPr lang="en-US" sz="4000">
              <a:latin typeface="Verdana" pitchFamily="34" charset="0"/>
            </a:endParaRPr>
          </a:p>
        </p:txBody>
      </p:sp>
    </p:spTree>
    <p:extLst>
      <p:ext uri="{BB962C8B-B14F-4D97-AF65-F5344CB8AC3E}">
        <p14:creationId xmlns:p14="http://schemas.microsoft.com/office/powerpoint/2010/main" val="2719386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C6D8DA7-A599-40D4-8BE4-EB91E6050F09}" type="slidenum">
              <a:rPr lang="en-US"/>
              <a:pPr>
                <a:defRPr/>
              </a:pPr>
              <a:t>54</a:t>
            </a:fld>
            <a:endParaRPr lang="en-US"/>
          </a:p>
        </p:txBody>
      </p:sp>
      <p:sp>
        <p:nvSpPr>
          <p:cNvPr id="4" name="TextBox 3"/>
          <p:cNvSpPr txBox="1"/>
          <p:nvPr/>
        </p:nvSpPr>
        <p:spPr>
          <a:xfrm>
            <a:off x="457200" y="2438400"/>
            <a:ext cx="10972800" cy="769441"/>
          </a:xfrm>
          <a:prstGeom prst="rect">
            <a:avLst/>
          </a:prstGeom>
          <a:noFill/>
        </p:spPr>
        <p:txBody>
          <a:bodyPr wrap="square" rtlCol="0">
            <a:spAutoFit/>
          </a:bodyPr>
          <a:lstStyle/>
          <a:p>
            <a:pPr algn="ctr"/>
            <a:r>
              <a:rPr lang="en-US" sz="4400" b="1" dirty="0" smtClean="0">
                <a:solidFill>
                  <a:srgbClr val="C00000"/>
                </a:solidFill>
                <a:latin typeface="Bookman Old Style" pitchFamily="18" charset="0"/>
              </a:rPr>
              <a:t>END</a:t>
            </a:r>
            <a:endParaRPr lang="en-US" sz="4400" b="1" dirty="0">
              <a:solidFill>
                <a:srgbClr val="C00000"/>
              </a:solidFill>
              <a:latin typeface="Bookman Old Style" pitchFamily="18"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2895600" y="457200"/>
            <a:ext cx="6637338" cy="646331"/>
          </a:xfrm>
          <a:prstGeom prst="rect">
            <a:avLst/>
          </a:prstGeom>
          <a:noFill/>
          <a:ln w="9525">
            <a:noFill/>
            <a:miter lim="800000"/>
            <a:headEnd/>
            <a:tailEnd/>
          </a:ln>
        </p:spPr>
        <p:txBody>
          <a:bodyPr>
            <a:spAutoFit/>
          </a:bodyPr>
          <a:lstStyle/>
          <a:p>
            <a:r>
              <a:rPr lang="en-US" sz="3600" b="1" dirty="0" smtClean="0">
                <a:solidFill>
                  <a:srgbClr val="C00000"/>
                </a:solidFill>
                <a:latin typeface="Bookman Old Style" pitchFamily="18" charset="0"/>
              </a:rPr>
              <a:t>LEVELS OF MANAGEMENT</a:t>
            </a:r>
            <a:r>
              <a:rPr lang="en-US" sz="3600" dirty="0" smtClean="0">
                <a:solidFill>
                  <a:srgbClr val="C00000"/>
                </a:solidFill>
                <a:latin typeface="Bookman Old Style" pitchFamily="18" charset="0"/>
              </a:rPr>
              <a:t> </a:t>
            </a:r>
            <a:endParaRPr lang="en-US" sz="3600" dirty="0">
              <a:solidFill>
                <a:srgbClr val="C00000"/>
              </a:solidFill>
              <a:latin typeface="Bookman Old Style" pitchFamily="18" charset="0"/>
            </a:endParaRPr>
          </a:p>
        </p:txBody>
      </p:sp>
      <p:sp>
        <p:nvSpPr>
          <p:cNvPr id="11267" name="Rectangle 3"/>
          <p:cNvSpPr>
            <a:spLocks noChangeArrowheads="1"/>
          </p:cNvSpPr>
          <p:nvPr/>
        </p:nvSpPr>
        <p:spPr bwMode="auto">
          <a:xfrm>
            <a:off x="762000" y="2057400"/>
            <a:ext cx="10439400" cy="3108543"/>
          </a:xfrm>
          <a:prstGeom prst="rect">
            <a:avLst/>
          </a:prstGeom>
          <a:noFill/>
          <a:ln w="9525">
            <a:noFill/>
            <a:miter lim="800000"/>
            <a:headEnd/>
            <a:tailEnd/>
          </a:ln>
        </p:spPr>
        <p:txBody>
          <a:bodyPr wrap="square">
            <a:spAutoFit/>
          </a:bodyPr>
          <a:lstStyle/>
          <a:p>
            <a:pPr marL="742950" indent="-742950" algn="just"/>
            <a:r>
              <a:rPr lang="en-US" sz="2800" dirty="0" smtClean="0">
                <a:latin typeface="Book Antiqua" pitchFamily="18" charset="0"/>
                <a:cs typeface="Times New Roman" pitchFamily="18" charset="0"/>
              </a:rPr>
              <a:t>	The </a:t>
            </a:r>
            <a:r>
              <a:rPr lang="en-US" sz="2800" dirty="0">
                <a:latin typeface="Book Antiqua" pitchFamily="18" charset="0"/>
                <a:cs typeface="Times New Roman" pitchFamily="18" charset="0"/>
              </a:rPr>
              <a:t>term “</a:t>
            </a:r>
            <a:r>
              <a:rPr lang="en-US" sz="2800" b="1" dirty="0">
                <a:latin typeface="Book Antiqua" pitchFamily="18" charset="0"/>
                <a:cs typeface="Times New Roman" pitchFamily="18" charset="0"/>
              </a:rPr>
              <a:t>Levels of Management</a:t>
            </a:r>
            <a:r>
              <a:rPr lang="en-US" sz="2800" dirty="0">
                <a:latin typeface="Book Antiqua" pitchFamily="18" charset="0"/>
                <a:cs typeface="Times New Roman" pitchFamily="18" charset="0"/>
              </a:rPr>
              <a:t>’ refers to a line of demarcation between various managerial positions in an organization. </a:t>
            </a:r>
          </a:p>
          <a:p>
            <a:pPr marL="742950" indent="-742950" algn="just">
              <a:buFont typeface="Verdana" pitchFamily="34" charset="0"/>
              <a:buAutoNum type="arabicPeriod"/>
            </a:pPr>
            <a:endParaRPr lang="en-US" sz="2800" dirty="0" smtClean="0">
              <a:latin typeface="Book Antiqua" pitchFamily="18" charset="0"/>
              <a:cs typeface="Times New Roman" pitchFamily="18" charset="0"/>
            </a:endParaRPr>
          </a:p>
          <a:p>
            <a:pPr marL="742950" indent="-742950" algn="just"/>
            <a:r>
              <a:rPr lang="en-US" sz="2800" dirty="0" smtClean="0">
                <a:latin typeface="Book Antiqua" pitchFamily="18" charset="0"/>
                <a:cs typeface="Times New Roman" pitchFamily="18" charset="0"/>
              </a:rPr>
              <a:t>	The </a:t>
            </a:r>
            <a:r>
              <a:rPr lang="en-US" sz="2800" dirty="0">
                <a:latin typeface="Book Antiqua" pitchFamily="18" charset="0"/>
                <a:cs typeface="Times New Roman" pitchFamily="18" charset="0"/>
              </a:rPr>
              <a:t>level of management determines a chain of command, the amount of authority &amp; status enjoyed by any managerial position. </a:t>
            </a:r>
          </a:p>
        </p:txBody>
      </p:sp>
      <p:sp>
        <p:nvSpPr>
          <p:cNvPr id="5" name="Slide Number Placeholder 4"/>
          <p:cNvSpPr>
            <a:spLocks noGrp="1"/>
          </p:cNvSpPr>
          <p:nvPr>
            <p:ph type="sldNum" sz="quarter" idx="12"/>
          </p:nvPr>
        </p:nvSpPr>
        <p:spPr/>
        <p:txBody>
          <a:bodyPr/>
          <a:lstStyle/>
          <a:p>
            <a:pPr>
              <a:defRPr/>
            </a:pPr>
            <a:fld id="{6D8F2235-2F02-4D68-A76E-EB52D7F79784}" type="slidenum">
              <a:rPr lang="en-US"/>
              <a:pPr>
                <a:defRPr/>
              </a:pPr>
              <a:t>6</a:t>
            </a:fld>
            <a:endParaRPr lang="en-US"/>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6448A82-9191-49AA-98F5-C5792C26209A}" type="slidenum">
              <a:rPr lang="en-US"/>
              <a:pPr>
                <a:defRPr/>
              </a:pPr>
              <a:t>7</a:t>
            </a:fld>
            <a:endParaRPr lang="en-US"/>
          </a:p>
        </p:txBody>
      </p:sp>
      <p:pic>
        <p:nvPicPr>
          <p:cNvPr id="19458" name="Picture 2" descr="Image result for levels of management"/>
          <p:cNvPicPr>
            <a:picLocks noChangeAspect="1" noChangeArrowheads="1"/>
          </p:cNvPicPr>
          <p:nvPr/>
        </p:nvPicPr>
        <p:blipFill>
          <a:blip r:embed="rId2"/>
          <a:srcRect t="26113" r="-787"/>
          <a:stretch>
            <a:fillRect/>
          </a:stretch>
        </p:blipFill>
        <p:spPr bwMode="auto">
          <a:xfrm>
            <a:off x="838200" y="914400"/>
            <a:ext cx="10184477" cy="4953000"/>
          </a:xfrm>
          <a:prstGeom prst="rect">
            <a:avLst/>
          </a:prstGeom>
          <a:noFill/>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F0EBBE98-41DB-4374-9769-F989865FF3F2}" type="slidenum">
              <a:rPr lang="en-US"/>
              <a:pPr>
                <a:defRPr/>
              </a:pPr>
              <a:t>8</a:t>
            </a:fld>
            <a:endParaRPr lang="en-US"/>
          </a:p>
        </p:txBody>
      </p:sp>
      <p:sp>
        <p:nvSpPr>
          <p:cNvPr id="22531" name="TextBox 3"/>
          <p:cNvSpPr txBox="1">
            <a:spLocks noChangeArrowheads="1"/>
          </p:cNvSpPr>
          <p:nvPr/>
        </p:nvSpPr>
        <p:spPr bwMode="auto">
          <a:xfrm>
            <a:off x="1524000" y="457200"/>
            <a:ext cx="8610600" cy="646331"/>
          </a:xfrm>
          <a:prstGeom prst="rect">
            <a:avLst/>
          </a:prstGeom>
          <a:noFill/>
          <a:ln w="9525">
            <a:noFill/>
            <a:miter lim="800000"/>
            <a:headEnd/>
            <a:tailEnd/>
          </a:ln>
        </p:spPr>
        <p:txBody>
          <a:bodyPr>
            <a:spAutoFit/>
          </a:bodyPr>
          <a:lstStyle/>
          <a:p>
            <a:pPr algn="ctr"/>
            <a:r>
              <a:rPr lang="en-US" sz="3600" b="1" dirty="0" smtClean="0">
                <a:solidFill>
                  <a:srgbClr val="C00000"/>
                </a:solidFill>
                <a:latin typeface="Bookman Old Style" pitchFamily="18" charset="0"/>
              </a:rPr>
              <a:t>FUNCTIONS OF MANAGEMENT</a:t>
            </a:r>
            <a:r>
              <a:rPr lang="en-US" sz="3600" dirty="0" smtClean="0">
                <a:solidFill>
                  <a:srgbClr val="C00000"/>
                </a:solidFill>
                <a:latin typeface="Bookman Old Style" pitchFamily="18" charset="0"/>
              </a:rPr>
              <a:t> </a:t>
            </a:r>
            <a:endParaRPr lang="en-US" sz="3600" dirty="0">
              <a:solidFill>
                <a:srgbClr val="C00000"/>
              </a:solidFill>
              <a:latin typeface="Bookman Old Style" pitchFamily="18" charset="0"/>
            </a:endParaRPr>
          </a:p>
        </p:txBody>
      </p:sp>
      <p:pic>
        <p:nvPicPr>
          <p:cNvPr id="22532" name="Picture 6" descr="management_functions"/>
          <p:cNvPicPr>
            <a:picLocks noChangeAspect="1" noChangeArrowheads="1"/>
          </p:cNvPicPr>
          <p:nvPr/>
        </p:nvPicPr>
        <p:blipFill>
          <a:blip r:embed="rId2"/>
          <a:srcRect/>
          <a:stretch>
            <a:fillRect/>
          </a:stretch>
        </p:blipFill>
        <p:spPr bwMode="auto">
          <a:xfrm>
            <a:off x="2667000" y="1219200"/>
            <a:ext cx="6858000" cy="4614863"/>
          </a:xfrm>
          <a:prstGeom prst="rect">
            <a:avLst/>
          </a:prstGeom>
          <a:noFill/>
          <a:ln w="9525">
            <a:noFill/>
            <a:miter lim="800000"/>
            <a:headEnd/>
            <a:tailEnd/>
          </a:ln>
        </p:spPr>
      </p:pic>
      <p:pic>
        <p:nvPicPr>
          <p:cNvPr id="22533" name="Picture 5" descr="output_yUEMmX.gif"/>
          <p:cNvPicPr>
            <a:picLocks noChangeAspect="1"/>
          </p:cNvPicPr>
          <p:nvPr/>
        </p:nvPicPr>
        <p:blipFill>
          <a:blip r:embed="rId3"/>
          <a:srcRect/>
          <a:stretch>
            <a:fillRect/>
          </a:stretch>
        </p:blipFill>
        <p:spPr bwMode="auto">
          <a:xfrm>
            <a:off x="533400" y="1447800"/>
            <a:ext cx="2743200" cy="4572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7215539-8CF5-4BD2-9FBA-35544FF31CD6}" type="slidenum">
              <a:rPr lang="en-US"/>
              <a:pPr>
                <a:defRPr/>
              </a:pPr>
              <a:t>9</a:t>
            </a:fld>
            <a:endParaRPr lang="en-US"/>
          </a:p>
        </p:txBody>
      </p:sp>
      <p:sp>
        <p:nvSpPr>
          <p:cNvPr id="25603" name="TextBox 3"/>
          <p:cNvSpPr txBox="1">
            <a:spLocks noChangeArrowheads="1"/>
          </p:cNvSpPr>
          <p:nvPr/>
        </p:nvSpPr>
        <p:spPr bwMode="auto">
          <a:xfrm>
            <a:off x="1676400" y="457200"/>
            <a:ext cx="8610600" cy="646331"/>
          </a:xfrm>
          <a:prstGeom prst="rect">
            <a:avLst/>
          </a:prstGeom>
          <a:noFill/>
          <a:ln w="9525">
            <a:noFill/>
            <a:miter lim="800000"/>
            <a:headEnd/>
            <a:tailEnd/>
          </a:ln>
        </p:spPr>
        <p:txBody>
          <a:bodyPr>
            <a:spAutoFit/>
          </a:bodyPr>
          <a:lstStyle/>
          <a:p>
            <a:pPr algn="ctr"/>
            <a:r>
              <a:rPr lang="en-US" sz="3600" b="1" dirty="0" smtClean="0">
                <a:solidFill>
                  <a:srgbClr val="C00000"/>
                </a:solidFill>
                <a:latin typeface="Bookman Old Style" pitchFamily="18" charset="0"/>
              </a:rPr>
              <a:t>PLANNING</a:t>
            </a:r>
            <a:r>
              <a:rPr lang="en-US" sz="3600" dirty="0" smtClean="0">
                <a:solidFill>
                  <a:srgbClr val="C00000"/>
                </a:solidFill>
                <a:latin typeface="Bookman Old Style" pitchFamily="18" charset="0"/>
              </a:rPr>
              <a:t> </a:t>
            </a:r>
            <a:endParaRPr lang="en-US" sz="3600" dirty="0">
              <a:solidFill>
                <a:srgbClr val="C00000"/>
              </a:solidFill>
              <a:latin typeface="Bookman Old Style" pitchFamily="18" charset="0"/>
            </a:endParaRPr>
          </a:p>
        </p:txBody>
      </p:sp>
      <p:sp>
        <p:nvSpPr>
          <p:cNvPr id="25604" name="Rectangle 4"/>
          <p:cNvSpPr>
            <a:spLocks noChangeArrowheads="1"/>
          </p:cNvSpPr>
          <p:nvPr/>
        </p:nvSpPr>
        <p:spPr bwMode="auto">
          <a:xfrm>
            <a:off x="609600" y="1828800"/>
            <a:ext cx="10515600" cy="3970318"/>
          </a:xfrm>
          <a:prstGeom prst="rect">
            <a:avLst/>
          </a:prstGeom>
          <a:noFill/>
          <a:ln w="9525">
            <a:noFill/>
            <a:miter lim="800000"/>
            <a:headEnd/>
            <a:tailEnd/>
          </a:ln>
        </p:spPr>
        <p:txBody>
          <a:bodyPr>
            <a:spAutoFit/>
          </a:bodyPr>
          <a:lstStyle/>
          <a:p>
            <a:pPr marL="365125" indent="-282575" algn="just"/>
            <a:r>
              <a:rPr lang="en-US" sz="2800" dirty="0" smtClean="0">
                <a:latin typeface="Book Antiqua" pitchFamily="18" charset="0"/>
                <a:cs typeface="Times New Roman" pitchFamily="18" charset="0"/>
              </a:rPr>
              <a:t>	Planning </a:t>
            </a:r>
            <a:r>
              <a:rPr lang="en-US" sz="2800" dirty="0">
                <a:latin typeface="Book Antiqua" pitchFamily="18" charset="0"/>
                <a:cs typeface="Times New Roman" pitchFamily="18" charset="0"/>
              </a:rPr>
              <a:t>is determining the objectives and formulating the methods to achieve them. It is the most fundamental function of management.</a:t>
            </a:r>
          </a:p>
          <a:p>
            <a:pPr marL="365125" indent="-282575" algn="just"/>
            <a:endParaRPr lang="en-US" sz="2800" dirty="0" smtClean="0">
              <a:latin typeface="Book Antiqua" pitchFamily="18" charset="0"/>
              <a:cs typeface="Times New Roman" pitchFamily="18" charset="0"/>
            </a:endParaRPr>
          </a:p>
          <a:p>
            <a:pPr marL="365125" indent="-282575" algn="just"/>
            <a:endParaRPr lang="en-US" sz="2800" dirty="0">
              <a:latin typeface="Book Antiqua" pitchFamily="18" charset="0"/>
              <a:cs typeface="Times New Roman" pitchFamily="18" charset="0"/>
            </a:endParaRPr>
          </a:p>
          <a:p>
            <a:pPr marL="365125" indent="-282575" algn="just"/>
            <a:r>
              <a:rPr lang="en-US" sz="2800" dirty="0">
                <a:latin typeface="Book Antiqua" pitchFamily="18" charset="0"/>
                <a:cs typeface="Times New Roman" pitchFamily="18" charset="0"/>
              </a:rPr>
              <a:t> “Planning is deciding in advance what is to be done in future. Plan bridges the gap between where we are &amp; where we want to go” - Harold Koontz</a:t>
            </a:r>
          </a:p>
          <a:p>
            <a:pPr marL="365125" indent="-282575" algn="just"/>
            <a:endParaRPr lang="en-US" sz="2800" dirty="0">
              <a:latin typeface="Book Antiqua"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5570</TotalTime>
  <Words>1958</Words>
  <Application>Microsoft Office PowerPoint</Application>
  <PresentationFormat>Custom</PresentationFormat>
  <Paragraphs>330</Paragraphs>
  <Slides>54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Aspect</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Virtual Organizational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snist</dc:creator>
  <cp:lastModifiedBy>home</cp:lastModifiedBy>
  <cp:revision>1013</cp:revision>
  <dcterms:created xsi:type="dcterms:W3CDTF">2017-03-04T05:36:36Z</dcterms:created>
  <dcterms:modified xsi:type="dcterms:W3CDTF">2020-09-07T13:55:50Z</dcterms:modified>
</cp:coreProperties>
</file>