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7315200" cy="9601200"/>
  <p:embeddedFontLst>
    <p:embeddedFont>
      <p:font typeface="Century Schoolbook" panose="02040604050505020304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UwmVHdrJadXPhGxz4EfX5dHN7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customschemas.google.com/relationships/presentationmetadata" Target="metadata"/><Relationship Id="rId21" Type="http://schemas.openxmlformats.org/officeDocument/2006/relationships/slide" Target="slides/slide18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6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496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6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n"/>
          <p:cNvSpPr/>
          <p:nvPr/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n"/>
          <p:cNvSpPr>
            <a:spLocks noGrp="1" noRot="1" noChangeAspect="1"/>
          </p:cNvSpPr>
          <p:nvPr>
            <p:ph type="sldImg" idx="3"/>
          </p:nvPr>
        </p:nvSpPr>
        <p:spPr>
          <a:xfrm>
            <a:off x="460640" y="720725"/>
            <a:ext cx="6373200" cy="3579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" name="Google Shape;21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12" cy="429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n"/>
          <p:cNvSpPr txBox="1">
            <a:spLocks noGrp="1"/>
          </p:cNvSpPr>
          <p:nvPr>
            <p:ph type="ftr" idx="4"/>
          </p:nvPr>
        </p:nvSpPr>
        <p:spPr>
          <a:xfrm>
            <a:off x="0" y="9121775"/>
            <a:ext cx="31496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Google Shape;23;n"/>
          <p:cNvSpPr txBox="1">
            <a:spLocks noGrp="1"/>
          </p:cNvSpPr>
          <p:nvPr>
            <p:ph type="sldNum" idx="5"/>
          </p:nvPr>
        </p:nvSpPr>
        <p:spPr>
          <a:xfrm>
            <a:off x="4144962" y="9121775"/>
            <a:ext cx="31496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09-</a:t>
            </a: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f8e7e211_0_0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49700" cy="458700"/>
          </a:xfrm>
          <a:prstGeom prst="rect">
            <a:avLst/>
          </a:prstGeom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5cf8e7e2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0640" y="720725"/>
            <a:ext cx="6373200" cy="3579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cf8e7e211_0_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5cf8e7e211_0_0:notes"/>
          <p:cNvSpPr txBox="1">
            <a:spLocks noGrp="1"/>
          </p:cNvSpPr>
          <p:nvPr>
            <p:ph type="sldNum" idx="3"/>
          </p:nvPr>
        </p:nvSpPr>
        <p:spPr>
          <a:xfrm>
            <a:off x="4144962" y="9121775"/>
            <a:ext cx="3149700" cy="458700"/>
          </a:xfrm>
          <a:prstGeom prst="rect">
            <a:avLst/>
          </a:prstGeom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r>
              <a:rPr lang="en-US"/>
              <a:t>09-</a:t>
            </a:r>
            <a:fld id="{00000000-1234-1234-1234-123412341234}" type="slidenum">
              <a:rPr lang="en-US"/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992d04154_4_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178" name="Google Shape;178;g5992d04154_4_10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79" name="Google Shape;179;g5992d04154_4_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0" name="Google Shape;180;g5992d04154_4_10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g5992d04154_4_1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992d04154_4_2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188" name="Google Shape;188;g5992d04154_4_21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89" name="Google Shape;189;g5992d04154_4_21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g5992d04154_4_21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5992d04154_4_2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992d04154_4_3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198" name="Google Shape;198;g5992d04154_4_30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99" name="Google Shape;199;g5992d04154_4_30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0" name="Google Shape;200;g5992d04154_4_30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g5992d04154_4_3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992d04154_4_3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208" name="Google Shape;208;g5992d04154_4_39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209" name="Google Shape;209;g5992d04154_4_39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0" name="Google Shape;210;g5992d04154_4_39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g5992d04154_4_3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992d04154_4_4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218" name="Google Shape;218;g5992d04154_4_48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219" name="Google Shape;219;g5992d04154_4_48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0" name="Google Shape;220;g5992d04154_4_48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g5992d04154_4_4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992d04154_4_5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228" name="Google Shape;228;g5992d04154_4_57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229" name="Google Shape;229;g5992d04154_4_57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0" name="Google Shape;230;g5992d04154_4_57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g5992d04154_4_5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992d04154_4_6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238" name="Google Shape;238;g5992d04154_4_66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239" name="Google Shape;239;g5992d04154_4_66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0" name="Google Shape;240;g5992d04154_4_66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5992d04154_4_6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992d04154_4_9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248" name="Google Shape;248;g5992d04154_4_90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249" name="Google Shape;249;g5992d04154_4_90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0" name="Google Shape;250;g5992d04154_4_90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g5992d04154_4_9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992d04154_4_10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258" name="Google Shape;258;g5992d04154_4_100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259" name="Google Shape;259;g5992d04154_4_100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0" name="Google Shape;260;g5992d04154_4_100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g5992d04154_4_10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0ce604831_0_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268" name="Google Shape;268;g60ce604831_0_0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269" name="Google Shape;269;g60ce604831_0_0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0" name="Google Shape;270;g60ce604831_0_0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g60ce604831_0_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92d04154_2_6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95" name="Google Shape;95;g5992d04154_2_62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96" name="Google Shape;96;g5992d04154_2_62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7" name="Google Shape;97;g5992d04154_2_62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g5992d04154_2_6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0ce604831_0_1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278" name="Google Shape;278;g60ce604831_0_12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279" name="Google Shape;279;g60ce604831_0_12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0" name="Google Shape;280;g60ce604831_0_12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g60ce604831_0_1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992d04154_4_11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288" name="Google Shape;288;g5992d04154_4_114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289" name="Google Shape;289;g5992d04154_4_114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0" name="Google Shape;290;g5992d04154_4_114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g5992d04154_4_11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992d04154_4_12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298" name="Google Shape;298;g5992d04154_4_126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299" name="Google Shape;299;g5992d04154_4_126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0" name="Google Shape;300;g5992d04154_4_126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g5992d04154_4_12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992d04154_4_13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308" name="Google Shape;308;g5992d04154_4_137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309" name="Google Shape;309;g5992d04154_4_137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0" name="Google Shape;310;g5992d04154_4_137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g5992d04154_4_13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992d04154_4_14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318" name="Google Shape;318;g5992d04154_4_147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319" name="Google Shape;319;g5992d04154_4_147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0" name="Google Shape;320;g5992d04154_4_147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g5992d04154_4_14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992d04154_4_15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328" name="Google Shape;328;g5992d04154_4_159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329" name="Google Shape;329;g5992d04154_4_159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0" name="Google Shape;330;g5992d04154_4_159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g5992d04154_4_15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992d04154_4_17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338" name="Google Shape;338;g5992d04154_4_170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339" name="Google Shape;339;g5992d04154_4_170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0" name="Google Shape;340;g5992d04154_4_170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g5992d04154_4_17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992d04154_4_18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349" name="Google Shape;349;g5992d04154_4_183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350" name="Google Shape;350;g5992d04154_4_183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1" name="Google Shape;351;g5992d04154_4_183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g5992d04154_4_18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992d04154_2_7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105" name="Google Shape;105;g5992d04154_2_71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06" name="Google Shape;106;g5992d04154_2_71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7" name="Google Shape;107;g5992d04154_2_71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5992d04154_2_7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992d04154_2_8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115" name="Google Shape;115;g5992d04154_2_80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16" name="Google Shape;116;g5992d04154_2_80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g5992d04154_2_80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g5992d04154_2_8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992d04154_2_11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125" name="Google Shape;125;g5992d04154_2_117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26" name="Google Shape;126;g5992d04154_2_117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7" name="Google Shape;127;g5992d04154_2_117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g5992d04154_2_11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992d04154_2_8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135" name="Google Shape;135;g5992d04154_2_89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36" name="Google Shape;136;g5992d04154_2_89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g5992d04154_2_89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g5992d04154_2_8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992d04154_2_13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148" name="Google Shape;148;g5992d04154_2_135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49" name="Google Shape;149;g5992d04154_2_135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0" name="Google Shape;150;g5992d04154_2_135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5992d04154_2_13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992d04154_2_14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158" name="Google Shape;158;g5992d04154_2_149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59" name="Google Shape;159;g5992d04154_2_149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0" name="Google Shape;160;g5992d04154_2_149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g5992d04154_2_14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992d04154_4_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168" name="Google Shape;168;g5992d04154_4_0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69" name="Google Shape;169;g5992d04154_4_0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0" name="Google Shape;170;g5992d04154_4_0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g5992d04154_4_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Google Shape;48;p46"/>
          <p:cNvSpPr txBox="1">
            <a:spLocks noGrp="1"/>
          </p:cNvSpPr>
          <p:nvPr>
            <p:ph type="ftr" idx="11"/>
          </p:nvPr>
        </p:nvSpPr>
        <p:spPr>
          <a:xfrm rot="5400000">
            <a:off x="10780124" y="226471"/>
            <a:ext cx="272700" cy="3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6"/>
          <p:cNvSpPr txBox="1">
            <a:spLocks noGrp="1"/>
          </p:cNvSpPr>
          <p:nvPr>
            <p:ph type="sldNum" idx="12"/>
          </p:nvPr>
        </p:nvSpPr>
        <p:spPr>
          <a:xfrm>
            <a:off x="1325562" y="3696890"/>
            <a:ext cx="5889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92d04154_2_11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Google Shape;64;g5992d04154_2_112"/>
          <p:cNvSpPr txBox="1">
            <a:spLocks noGrp="1"/>
          </p:cNvSpPr>
          <p:nvPr>
            <p:ph type="ftr" idx="11"/>
          </p:nvPr>
        </p:nvSpPr>
        <p:spPr>
          <a:xfrm rot="5400000">
            <a:off x="10233287" y="278803"/>
            <a:ext cx="258300" cy="3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5992d04154_2_112"/>
          <p:cNvSpPr txBox="1">
            <a:spLocks noGrp="1"/>
          </p:cNvSpPr>
          <p:nvPr>
            <p:ph type="sldNum" idx="12"/>
          </p:nvPr>
        </p:nvSpPr>
        <p:spPr>
          <a:xfrm>
            <a:off x="8129587" y="4300538"/>
            <a:ext cx="5889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</a:defRPr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</a:defRPr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</a:defRPr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</a:defRPr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</a:defRPr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</a:defRPr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</a:defRPr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</a:defRPr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f8e7e211_0_2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Google Shape;80;g5cf8e7e211_0_22"/>
          <p:cNvSpPr txBox="1">
            <a:spLocks noGrp="1"/>
          </p:cNvSpPr>
          <p:nvPr>
            <p:ph type="ftr" idx="11"/>
          </p:nvPr>
        </p:nvSpPr>
        <p:spPr>
          <a:xfrm rot="5400000">
            <a:off x="10233287" y="278803"/>
            <a:ext cx="258300" cy="3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g5cf8e7e211_0_22"/>
          <p:cNvSpPr txBox="1">
            <a:spLocks noGrp="1"/>
          </p:cNvSpPr>
          <p:nvPr>
            <p:ph type="sldNum" idx="12"/>
          </p:nvPr>
        </p:nvSpPr>
        <p:spPr>
          <a:xfrm>
            <a:off x="8129587" y="4300538"/>
            <a:ext cx="5889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/>
          <p:nvPr/>
        </p:nvSpPr>
        <p:spPr>
          <a:xfrm>
            <a:off x="381000" y="0"/>
            <a:ext cx="609600" cy="5143500"/>
          </a:xfrm>
          <a:prstGeom prst="rect">
            <a:avLst/>
          </a:prstGeom>
          <a:solidFill>
            <a:srgbClr val="FEC3AE">
              <a:alpha val="5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45"/>
          <p:cNvSpPr/>
          <p:nvPr/>
        </p:nvSpPr>
        <p:spPr>
          <a:xfrm>
            <a:off x="276225" y="0"/>
            <a:ext cx="104700" cy="5143500"/>
          </a:xfrm>
          <a:prstGeom prst="rect">
            <a:avLst/>
          </a:prstGeom>
          <a:solidFill>
            <a:srgbClr val="FFD9CE">
              <a:alpha val="3529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45"/>
          <p:cNvSpPr/>
          <p:nvPr/>
        </p:nvSpPr>
        <p:spPr>
          <a:xfrm>
            <a:off x="990600" y="0"/>
            <a:ext cx="182700" cy="5143500"/>
          </a:xfrm>
          <a:prstGeom prst="rect">
            <a:avLst/>
          </a:prstGeom>
          <a:solidFill>
            <a:srgbClr val="FFD9CE">
              <a:alpha val="6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45"/>
          <p:cNvSpPr/>
          <p:nvPr/>
        </p:nvSpPr>
        <p:spPr>
          <a:xfrm>
            <a:off x="1141412" y="0"/>
            <a:ext cx="230100" cy="5143500"/>
          </a:xfrm>
          <a:prstGeom prst="rect">
            <a:avLst/>
          </a:prstGeom>
          <a:solidFill>
            <a:srgbClr val="FFEDE8">
              <a:alpha val="7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" name="Google Shape;29;p45"/>
          <p:cNvCxnSpPr/>
          <p:nvPr/>
        </p:nvCxnSpPr>
        <p:spPr>
          <a:xfrm>
            <a:off x="106362" y="0"/>
            <a:ext cx="1500" cy="5143500"/>
          </a:xfrm>
          <a:prstGeom prst="straightConnector1">
            <a:avLst/>
          </a:prstGeom>
          <a:noFill/>
          <a:ln w="57225" cap="sq" cmpd="sng">
            <a:solidFill>
              <a:srgbClr val="FEC3AE">
                <a:alpha val="72549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" name="Google Shape;30;p45"/>
          <p:cNvCxnSpPr/>
          <p:nvPr/>
        </p:nvCxnSpPr>
        <p:spPr>
          <a:xfrm>
            <a:off x="914400" y="0"/>
            <a:ext cx="1500" cy="5143500"/>
          </a:xfrm>
          <a:prstGeom prst="straightConnector1">
            <a:avLst/>
          </a:prstGeom>
          <a:noFill/>
          <a:ln w="57225" cap="sq" cmpd="sng">
            <a:solidFill>
              <a:srgbClr val="FFEDE8">
                <a:alpha val="82352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" name="Google Shape;31;p45"/>
          <p:cNvCxnSpPr/>
          <p:nvPr/>
        </p:nvCxnSpPr>
        <p:spPr>
          <a:xfrm>
            <a:off x="854075" y="0"/>
            <a:ext cx="1500" cy="5143500"/>
          </a:xfrm>
          <a:prstGeom prst="straightConnector1">
            <a:avLst/>
          </a:prstGeom>
          <a:noFill/>
          <a:ln w="57225" cap="sq" cmpd="sng">
            <a:solidFill>
              <a:srgbClr val="FEC3A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45"/>
          <p:cNvCxnSpPr/>
          <p:nvPr/>
        </p:nvCxnSpPr>
        <p:spPr>
          <a:xfrm>
            <a:off x="1727200" y="0"/>
            <a:ext cx="1500" cy="5143500"/>
          </a:xfrm>
          <a:prstGeom prst="straightConnector1">
            <a:avLst/>
          </a:prstGeom>
          <a:noFill/>
          <a:ln w="28425" cap="sq" cmpd="sng">
            <a:solidFill>
              <a:srgbClr val="FEC3AE">
                <a:alpha val="81568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" name="Google Shape;33;p45"/>
          <p:cNvCxnSpPr/>
          <p:nvPr/>
        </p:nvCxnSpPr>
        <p:spPr>
          <a:xfrm>
            <a:off x="1066800" y="0"/>
            <a:ext cx="1500" cy="5143500"/>
          </a:xfrm>
          <a:prstGeom prst="straightConnector1">
            <a:avLst/>
          </a:prstGeom>
          <a:noFill/>
          <a:ln w="9525" cap="sq" cmpd="sng">
            <a:solidFill>
              <a:srgbClr val="FEC3A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34;p45"/>
          <p:cNvCxnSpPr/>
          <p:nvPr/>
        </p:nvCxnSpPr>
        <p:spPr>
          <a:xfrm>
            <a:off x="9113837" y="0"/>
            <a:ext cx="1500" cy="5143500"/>
          </a:xfrm>
          <a:prstGeom prst="straightConnector1">
            <a:avLst/>
          </a:prstGeom>
          <a:noFill/>
          <a:ln w="57225" cap="sq" cmpd="sng">
            <a:solidFill>
              <a:srgbClr val="FEC3A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35;p45"/>
          <p:cNvSpPr/>
          <p:nvPr/>
        </p:nvSpPr>
        <p:spPr>
          <a:xfrm>
            <a:off x="1219200" y="0"/>
            <a:ext cx="76200" cy="5143500"/>
          </a:xfrm>
          <a:prstGeom prst="rect">
            <a:avLst/>
          </a:prstGeom>
          <a:solidFill>
            <a:srgbClr val="FEC3AE">
              <a:alpha val="5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45"/>
          <p:cNvSpPr/>
          <p:nvPr/>
        </p:nvSpPr>
        <p:spPr>
          <a:xfrm>
            <a:off x="609600" y="2571750"/>
            <a:ext cx="1295400" cy="97170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45"/>
          <p:cNvSpPr/>
          <p:nvPr/>
        </p:nvSpPr>
        <p:spPr>
          <a:xfrm>
            <a:off x="1309687" y="3650456"/>
            <a:ext cx="641400" cy="48090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45"/>
          <p:cNvSpPr/>
          <p:nvPr/>
        </p:nvSpPr>
        <p:spPr>
          <a:xfrm>
            <a:off x="1090612" y="4125515"/>
            <a:ext cx="138000" cy="10230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45"/>
          <p:cNvSpPr/>
          <p:nvPr/>
        </p:nvSpPr>
        <p:spPr>
          <a:xfrm>
            <a:off x="1663700" y="4341019"/>
            <a:ext cx="274500" cy="20610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45"/>
          <p:cNvSpPr/>
          <p:nvPr/>
        </p:nvSpPr>
        <p:spPr>
          <a:xfrm>
            <a:off x="1905000" y="3371850"/>
            <a:ext cx="365100" cy="27390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46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2" name="Google Shape;42;p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46900" cy="3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3" name="Google Shape;43;p45"/>
          <p:cNvSpPr/>
          <p:nvPr/>
        </p:nvSpPr>
        <p:spPr>
          <a:xfrm rot="5400000">
            <a:off x="8070850" y="833438"/>
            <a:ext cx="1714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45"/>
          <p:cNvSpPr txBox="1">
            <a:spLocks noGrp="1"/>
          </p:cNvSpPr>
          <p:nvPr>
            <p:ph type="ftr" idx="11"/>
          </p:nvPr>
        </p:nvSpPr>
        <p:spPr>
          <a:xfrm rot="5400000">
            <a:off x="10780124" y="226471"/>
            <a:ext cx="272700" cy="3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Google Shape;45;p45"/>
          <p:cNvSpPr txBox="1">
            <a:spLocks noGrp="1"/>
          </p:cNvSpPr>
          <p:nvPr>
            <p:ph type="sldNum" idx="12"/>
          </p:nvPr>
        </p:nvSpPr>
        <p:spPr>
          <a:xfrm>
            <a:off x="1325562" y="3696890"/>
            <a:ext cx="5889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g5992d04154_2_100"/>
          <p:cNvCxnSpPr/>
          <p:nvPr/>
        </p:nvCxnSpPr>
        <p:spPr>
          <a:xfrm>
            <a:off x="8763000" y="0"/>
            <a:ext cx="1500" cy="5143500"/>
          </a:xfrm>
          <a:prstGeom prst="straightConnector1">
            <a:avLst/>
          </a:prstGeom>
          <a:noFill/>
          <a:ln w="38150" cap="sq" cmpd="sng">
            <a:solidFill>
              <a:srgbClr val="FEC3AE">
                <a:alpha val="9294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2" name="Google Shape;52;g5992d04154_2_100"/>
          <p:cNvCxnSpPr/>
          <p:nvPr/>
        </p:nvCxnSpPr>
        <p:spPr>
          <a:xfrm>
            <a:off x="76200" y="0"/>
            <a:ext cx="1500" cy="5143500"/>
          </a:xfrm>
          <a:prstGeom prst="straightConnector1">
            <a:avLst/>
          </a:prstGeom>
          <a:noFill/>
          <a:ln w="57225" cap="sq" cmpd="sng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" name="Google Shape;53;g5992d04154_2_100"/>
          <p:cNvCxnSpPr/>
          <p:nvPr/>
        </p:nvCxnSpPr>
        <p:spPr>
          <a:xfrm>
            <a:off x="8991600" y="0"/>
            <a:ext cx="1500" cy="5143500"/>
          </a:xfrm>
          <a:prstGeom prst="straightConnector1">
            <a:avLst/>
          </a:prstGeom>
          <a:noFill/>
          <a:ln w="19075" cap="sq" cmpd="sng">
            <a:solidFill>
              <a:srgbClr val="FE8637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4" name="Google Shape;54;g5992d04154_2_100"/>
          <p:cNvSpPr/>
          <p:nvPr/>
        </p:nvSpPr>
        <p:spPr>
          <a:xfrm>
            <a:off x="8839200" y="0"/>
            <a:ext cx="304800" cy="5143500"/>
          </a:xfrm>
          <a:prstGeom prst="rect">
            <a:avLst/>
          </a:prstGeom>
          <a:solidFill>
            <a:srgbClr val="FEC3AE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5" name="Google Shape;55;g5992d04154_2_100"/>
          <p:cNvCxnSpPr/>
          <p:nvPr/>
        </p:nvCxnSpPr>
        <p:spPr>
          <a:xfrm>
            <a:off x="8915400" y="0"/>
            <a:ext cx="1500" cy="5143500"/>
          </a:xfrm>
          <a:prstGeom prst="straightConnector1">
            <a:avLst/>
          </a:prstGeom>
          <a:noFill/>
          <a:ln w="9525" cap="sq" cmpd="sng">
            <a:solidFill>
              <a:srgbClr val="FE8637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6" name="Google Shape;56;g5992d04154_2_100"/>
          <p:cNvSpPr/>
          <p:nvPr/>
        </p:nvSpPr>
        <p:spPr>
          <a:xfrm>
            <a:off x="8156575" y="4286250"/>
            <a:ext cx="549300" cy="41190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g5992d04154_2_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46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8" name="Google Shape;58;g5992d04154_2_1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46900" cy="3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9" name="Google Shape;59;g5992d04154_2_100"/>
          <p:cNvSpPr/>
          <p:nvPr/>
        </p:nvSpPr>
        <p:spPr>
          <a:xfrm rot="5400000">
            <a:off x="7840312" y="747937"/>
            <a:ext cx="1508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g5992d04154_2_100"/>
          <p:cNvSpPr txBox="1">
            <a:spLocks noGrp="1"/>
          </p:cNvSpPr>
          <p:nvPr>
            <p:ph type="ftr" idx="11"/>
          </p:nvPr>
        </p:nvSpPr>
        <p:spPr>
          <a:xfrm rot="5400000">
            <a:off x="10233287" y="278803"/>
            <a:ext cx="258300" cy="3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Google Shape;61;g5992d04154_2_100"/>
          <p:cNvSpPr txBox="1">
            <a:spLocks noGrp="1"/>
          </p:cNvSpPr>
          <p:nvPr>
            <p:ph type="sldNum" idx="12"/>
          </p:nvPr>
        </p:nvSpPr>
        <p:spPr>
          <a:xfrm>
            <a:off x="8129587" y="4300538"/>
            <a:ext cx="5889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g5cf8e7e211_0_10"/>
          <p:cNvCxnSpPr/>
          <p:nvPr/>
        </p:nvCxnSpPr>
        <p:spPr>
          <a:xfrm>
            <a:off x="8763000" y="0"/>
            <a:ext cx="1500" cy="5143500"/>
          </a:xfrm>
          <a:prstGeom prst="straightConnector1">
            <a:avLst/>
          </a:prstGeom>
          <a:noFill/>
          <a:ln w="38150" cap="sq" cmpd="sng">
            <a:solidFill>
              <a:srgbClr val="FEC3AE">
                <a:alpha val="9255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" name="Google Shape;68;g5cf8e7e211_0_10"/>
          <p:cNvCxnSpPr/>
          <p:nvPr/>
        </p:nvCxnSpPr>
        <p:spPr>
          <a:xfrm>
            <a:off x="76200" y="0"/>
            <a:ext cx="1500" cy="5143500"/>
          </a:xfrm>
          <a:prstGeom prst="straightConnector1">
            <a:avLst/>
          </a:prstGeom>
          <a:noFill/>
          <a:ln w="57225" cap="sq" cmpd="sng">
            <a:solidFill>
              <a:srgbClr val="FEC3A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" name="Google Shape;69;g5cf8e7e211_0_10"/>
          <p:cNvCxnSpPr/>
          <p:nvPr/>
        </p:nvCxnSpPr>
        <p:spPr>
          <a:xfrm>
            <a:off x="8991600" y="0"/>
            <a:ext cx="1500" cy="5143500"/>
          </a:xfrm>
          <a:prstGeom prst="straightConnector1">
            <a:avLst/>
          </a:prstGeom>
          <a:noFill/>
          <a:ln w="19075" cap="sq" cmpd="sng">
            <a:solidFill>
              <a:srgbClr val="FE863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g5cf8e7e211_0_10"/>
          <p:cNvSpPr/>
          <p:nvPr/>
        </p:nvSpPr>
        <p:spPr>
          <a:xfrm>
            <a:off x="8839200" y="0"/>
            <a:ext cx="304800" cy="5143500"/>
          </a:xfrm>
          <a:prstGeom prst="rect">
            <a:avLst/>
          </a:prstGeom>
          <a:solidFill>
            <a:srgbClr val="FEC3AE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g5cf8e7e211_0_10"/>
          <p:cNvCxnSpPr/>
          <p:nvPr/>
        </p:nvCxnSpPr>
        <p:spPr>
          <a:xfrm>
            <a:off x="8915400" y="0"/>
            <a:ext cx="1500" cy="5143500"/>
          </a:xfrm>
          <a:prstGeom prst="straightConnector1">
            <a:avLst/>
          </a:prstGeom>
          <a:noFill/>
          <a:ln w="9525" cap="sq" cmpd="sng">
            <a:solidFill>
              <a:srgbClr val="FE863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" name="Google Shape;72;g5cf8e7e211_0_10"/>
          <p:cNvSpPr/>
          <p:nvPr/>
        </p:nvSpPr>
        <p:spPr>
          <a:xfrm>
            <a:off x="8156575" y="4286250"/>
            <a:ext cx="549300" cy="41190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g5cf8e7e211_0_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46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4" name="Google Shape;74;g5cf8e7e211_0_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46900" cy="3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5" name="Google Shape;75;g5cf8e7e211_0_10"/>
          <p:cNvSpPr/>
          <p:nvPr/>
        </p:nvSpPr>
        <p:spPr>
          <a:xfrm rot="5400000">
            <a:off x="7840312" y="747937"/>
            <a:ext cx="1508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g5cf8e7e211_0_10"/>
          <p:cNvSpPr txBox="1">
            <a:spLocks noGrp="1"/>
          </p:cNvSpPr>
          <p:nvPr>
            <p:ph type="ftr" idx="11"/>
          </p:nvPr>
        </p:nvSpPr>
        <p:spPr>
          <a:xfrm rot="5400000">
            <a:off x="10233287" y="278803"/>
            <a:ext cx="258300" cy="3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Google Shape;77;g5cf8e7e211_0_10"/>
          <p:cNvSpPr txBox="1">
            <a:spLocks noGrp="1"/>
          </p:cNvSpPr>
          <p:nvPr>
            <p:ph type="sldNum" idx="12"/>
          </p:nvPr>
        </p:nvSpPr>
        <p:spPr>
          <a:xfrm>
            <a:off x="8129587" y="4300538"/>
            <a:ext cx="5889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functi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5cf8e7e211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975" y="0"/>
            <a:ext cx="2214475" cy="8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5cf8e7e211_0_0"/>
          <p:cNvSpPr txBox="1"/>
          <p:nvPr/>
        </p:nvSpPr>
        <p:spPr>
          <a:xfrm>
            <a:off x="2439600" y="24475"/>
            <a:ext cx="6269400" cy="8058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entury Schoolbook"/>
                <a:ea typeface="Century Schoolbook"/>
                <a:cs typeface="Century Schoolbook"/>
                <a:sym typeface="Century Schoolbook"/>
              </a:rPr>
              <a:t>PYTHON PROGRAMMING</a:t>
            </a:r>
            <a:endParaRPr sz="36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0" name="Google Shape;90;g5cf8e7e211_0_0"/>
          <p:cNvSpPr txBox="1"/>
          <p:nvPr/>
        </p:nvSpPr>
        <p:spPr>
          <a:xfrm>
            <a:off x="131975" y="2120550"/>
            <a:ext cx="8577000" cy="30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4000" b="1">
                <a:solidFill>
                  <a:srgbClr val="66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FUNCTIONS</a:t>
            </a:r>
            <a:br>
              <a:rPr lang="en-US" sz="4000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sz="4000">
              <a:solidFill>
                <a:srgbClr val="575F6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674EA7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Name: Mr. Dheeraj Sundaragiri</a:t>
            </a:r>
            <a:endParaRPr sz="1800"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74E1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Assistant Professor</a:t>
            </a:r>
            <a:endParaRPr sz="2400" b="1">
              <a:solidFill>
                <a:srgbClr val="274E1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74E1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Department of Computer Science and Engineering</a:t>
            </a:r>
            <a:endParaRPr sz="2400" b="1">
              <a:solidFill>
                <a:srgbClr val="274E1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2400" b="1">
                <a:solidFill>
                  <a:srgbClr val="274E1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SNIST</a:t>
            </a:r>
            <a:br>
              <a:rPr lang="en-US" sz="2400" b="1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1" name="Google Shape;91;g5cf8e7e211_0_0"/>
          <p:cNvSpPr txBox="1"/>
          <p:nvPr/>
        </p:nvSpPr>
        <p:spPr>
          <a:xfrm>
            <a:off x="243125" y="1213025"/>
            <a:ext cx="38301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CC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Lecture 1</a:t>
            </a:r>
            <a:endParaRPr sz="4000" b="1">
              <a:solidFill>
                <a:srgbClr val="CC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2" name="Google Shape;92;g5cf8e7e211_0_0"/>
          <p:cNvSpPr txBox="1"/>
          <p:nvPr/>
        </p:nvSpPr>
        <p:spPr>
          <a:xfrm>
            <a:off x="4738925" y="1213025"/>
            <a:ext cx="38928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CC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Unit 2</a:t>
            </a:r>
            <a:endParaRPr sz="4000" b="1">
              <a:solidFill>
                <a:srgbClr val="CC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92d04154_4_10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ARGUMENTS</a:t>
            </a:r>
            <a:endParaRPr sz="36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4" name="Google Shape;184;g5992d04154_4_10"/>
          <p:cNvSpPr txBox="1"/>
          <p:nvPr/>
        </p:nvSpPr>
        <p:spPr>
          <a:xfrm>
            <a:off x="457200" y="787075"/>
            <a:ext cx="7978500" cy="4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latin typeface="Century Schoolbook"/>
                <a:ea typeface="Century Schoolbook"/>
                <a:cs typeface="Century Schoolbook"/>
                <a:sym typeface="Century Schoolbook"/>
              </a:rPr>
              <a:t>1. Default arguments - Example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latin typeface="Century Schoolbook"/>
                <a:ea typeface="Century Schoolbook"/>
                <a:cs typeface="Century Schoolbook"/>
                <a:sym typeface="Century Schoolbook"/>
              </a:rPr>
              <a:t>def defaultArg(name, msg = "Hello!"):</a:t>
            </a:r>
            <a:endParaRPr sz="28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latin typeface="Century Schoolbook"/>
                <a:ea typeface="Century Schoolbook"/>
                <a:cs typeface="Century Schoolbook"/>
                <a:sym typeface="Century Schoolbook"/>
              </a:rPr>
              <a:t>    print("Hello",name + ', ' + msg)</a:t>
            </a:r>
            <a:endParaRPr sz="28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latin typeface="Century Schoolbook"/>
                <a:ea typeface="Century Schoolbook"/>
                <a:cs typeface="Century Schoolbook"/>
                <a:sym typeface="Century Schoolbook"/>
              </a:rPr>
              <a:t>defaultArg("Alice")</a:t>
            </a:r>
            <a:endParaRPr sz="28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latin typeface="Century Schoolbook"/>
                <a:ea typeface="Century Schoolbook"/>
                <a:cs typeface="Century Schoolbook"/>
                <a:sym typeface="Century Schoolbook"/>
              </a:rPr>
              <a:t>defaultArg("Bob","Good Morning!")</a:t>
            </a:r>
            <a:endParaRPr sz="28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entury Schoolbook"/>
                <a:ea typeface="Century Schoolbook"/>
                <a:cs typeface="Century Schoolbook"/>
                <a:sym typeface="Century Schoolbook"/>
              </a:rPr>
              <a:t>OUTPUT:	</a:t>
            </a:r>
            <a:r>
              <a:rPr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Hello Alice, Hello!                                                                                                                                     </a:t>
            </a: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37160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Hello Bob, Good Morning!</a:t>
            </a: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5" name="Google Shape;185;g5992d04154_4_10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992d04154_4_21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ARGUMENTS</a:t>
            </a:r>
            <a:endParaRPr sz="36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4" name="Google Shape;194;g5992d04154_4_21"/>
          <p:cNvSpPr txBox="1"/>
          <p:nvPr/>
        </p:nvSpPr>
        <p:spPr>
          <a:xfrm>
            <a:off x="457200" y="787075"/>
            <a:ext cx="7978500" cy="4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latin typeface="Century Schoolbook"/>
                <a:ea typeface="Century Schoolbook"/>
                <a:cs typeface="Century Schoolbook"/>
                <a:sym typeface="Century Schoolbook"/>
              </a:rPr>
              <a:t>2. Required arguments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latin typeface="Century Schoolbook"/>
                <a:ea typeface="Century Schoolbook"/>
                <a:cs typeface="Century Schoolbook"/>
                <a:sym typeface="Century Schoolbook"/>
              </a:rPr>
              <a:t>Function definition</a:t>
            </a: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333333"/>
                </a:solidFill>
                <a:highlight>
                  <a:srgbClr val="F8F8F8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def</a:t>
            </a:r>
            <a:r>
              <a:rPr lang="en-US" sz="3000">
                <a:solidFill>
                  <a:schemeClr val="dk1"/>
                </a:solidFill>
                <a:highlight>
                  <a:srgbClr val="F8F8F8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3000" b="1">
                <a:solidFill>
                  <a:srgbClr val="990000"/>
                </a:solidFill>
                <a:highlight>
                  <a:srgbClr val="F8F8F8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requiredArg</a:t>
            </a:r>
            <a:r>
              <a:rPr lang="en-US" sz="3000">
                <a:solidFill>
                  <a:schemeClr val="dk1"/>
                </a:solidFill>
                <a:highlight>
                  <a:srgbClr val="F8F8F8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(str,num):</a:t>
            </a:r>
            <a:endParaRPr sz="3000">
              <a:solidFill>
                <a:schemeClr val="dk1"/>
              </a:solidFill>
              <a:highlight>
                <a:srgbClr val="F8F8F8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latin typeface="Century Schoolbook"/>
                <a:ea typeface="Century Schoolbook"/>
                <a:cs typeface="Century Schoolbook"/>
                <a:sym typeface="Century Schoolbook"/>
              </a:rPr>
              <a:t>Function call</a:t>
            </a: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990000"/>
                </a:solidFill>
                <a:highlight>
                  <a:srgbClr val="F8F8F8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requiredArg</a:t>
            </a:r>
            <a:r>
              <a:rPr lang="en-US" sz="3000">
                <a:solidFill>
                  <a:schemeClr val="dk1"/>
                </a:solidFill>
                <a:highlight>
                  <a:srgbClr val="F8F8F8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(</a:t>
            </a:r>
            <a:r>
              <a:rPr lang="en-US" sz="3000">
                <a:solidFill>
                  <a:srgbClr val="DD1144"/>
                </a:solidFill>
                <a:highlight>
                  <a:srgbClr val="F8F8F8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"Hello"</a:t>
            </a:r>
            <a:r>
              <a:rPr lang="en-US" sz="3000">
                <a:solidFill>
                  <a:schemeClr val="dk1"/>
                </a:solidFill>
                <a:highlight>
                  <a:srgbClr val="F8F8F8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,</a:t>
            </a:r>
            <a:r>
              <a:rPr lang="en-US" sz="3000">
                <a:solidFill>
                  <a:srgbClr val="008080"/>
                </a:solidFill>
                <a:highlight>
                  <a:srgbClr val="F8F8F8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12</a:t>
            </a:r>
            <a:r>
              <a:rPr lang="en-US" sz="3000">
                <a:solidFill>
                  <a:schemeClr val="dk1"/>
                </a:solidFill>
                <a:highlight>
                  <a:srgbClr val="F8F8F8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 sz="3000">
              <a:solidFill>
                <a:schemeClr val="dk1"/>
              </a:solidFill>
              <a:highlight>
                <a:srgbClr val="F8F8F8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33333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33333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5" name="Google Shape;195;g5992d04154_4_21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992d04154_4_30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ARGUMENTS</a:t>
            </a:r>
            <a:endParaRPr sz="36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4" name="Google Shape;204;g5992d04154_4_30"/>
          <p:cNvSpPr txBox="1"/>
          <p:nvPr/>
        </p:nvSpPr>
        <p:spPr>
          <a:xfrm>
            <a:off x="457200" y="787075"/>
            <a:ext cx="7978500" cy="4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2. Required arguments</a:t>
            </a:r>
            <a:r>
              <a:rPr lang="en-US" sz="3000" b="1">
                <a:latin typeface="Century Schoolbook"/>
                <a:ea typeface="Century Schoolbook"/>
                <a:cs typeface="Century Schoolbook"/>
                <a:sym typeface="Century Schoolbook"/>
              </a:rPr>
              <a:t> - Example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latin typeface="Century Schoolbook"/>
                <a:ea typeface="Century Schoolbook"/>
                <a:cs typeface="Century Schoolbook"/>
                <a:sym typeface="Century Schoolbook"/>
              </a:rPr>
              <a:t>def requiredArg(name, msg):</a:t>
            </a:r>
            <a:endParaRPr sz="28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latin typeface="Century Schoolbook"/>
                <a:ea typeface="Century Schoolbook"/>
                <a:cs typeface="Century Schoolbook"/>
                <a:sym typeface="Century Schoolbook"/>
              </a:rPr>
              <a:t>    print("Hello",name + ', ' + msg)</a:t>
            </a:r>
            <a:endParaRPr sz="28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latin typeface="Century Schoolbook"/>
                <a:ea typeface="Century Schoolbook"/>
                <a:cs typeface="Century Schoolbook"/>
                <a:sym typeface="Century Schoolbook"/>
              </a:rPr>
              <a:t>requiredArg("Bob","Good Morning!")</a:t>
            </a:r>
            <a:endParaRPr sz="28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latin typeface="Century Schoolbook"/>
                <a:ea typeface="Century Schoolbook"/>
                <a:cs typeface="Century Schoolbook"/>
                <a:sym typeface="Century Schoolbook"/>
              </a:rPr>
              <a:t>requiredArg("Alice")</a:t>
            </a:r>
            <a:endParaRPr sz="28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entury Schoolbook"/>
                <a:ea typeface="Century Schoolbook"/>
                <a:cs typeface="Century Schoolbook"/>
                <a:sym typeface="Century Schoolbook"/>
              </a:rPr>
              <a:t>OUTPUT:	</a:t>
            </a: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Hello Bob, Good Morning!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37160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TypeError</a:t>
            </a:r>
            <a:endParaRPr sz="24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5" name="Google Shape;205;g5992d04154_4_30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992d04154_4_39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ARGUMENTS</a:t>
            </a:r>
            <a:endParaRPr sz="36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4" name="Google Shape;214;g5992d04154_4_39"/>
          <p:cNvSpPr txBox="1"/>
          <p:nvPr/>
        </p:nvSpPr>
        <p:spPr>
          <a:xfrm>
            <a:off x="457200" y="787075"/>
            <a:ext cx="8371500" cy="4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3333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3. Keyword arguments</a:t>
            </a:r>
            <a:endParaRPr sz="3000" b="1">
              <a:solidFill>
                <a:srgbClr val="33333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33333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3333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definition</a:t>
            </a:r>
            <a:endParaRPr sz="3000" b="1">
              <a:solidFill>
                <a:srgbClr val="33333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keywordArg</a:t>
            </a:r>
            <a:r>
              <a:rPr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>
                <a:solidFill>
                  <a:schemeClr val="dk1"/>
                </a:solidFill>
                <a:highlight>
                  <a:srgbClr val="F8F8F8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name, msg</a:t>
            </a:r>
            <a:r>
              <a:rPr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r>
              <a:rPr lang="en-US" sz="30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000">
              <a:solidFill>
                <a:schemeClr val="dk1"/>
              </a:solidFill>
              <a:highlight>
                <a:srgbClr val="F8F8F8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33333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3333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call</a:t>
            </a:r>
            <a:endParaRPr sz="3000" b="1">
              <a:solidFill>
                <a:srgbClr val="33333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rgbClr val="99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keywordArg</a:t>
            </a:r>
            <a:r>
              <a:rPr lang="en-US" sz="26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 name = </a:t>
            </a:r>
            <a:r>
              <a:rPr lang="en-US" sz="26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"Alice"</a:t>
            </a:r>
            <a:r>
              <a:rPr lang="en-US" sz="26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msg = </a:t>
            </a:r>
            <a:r>
              <a:rPr lang="en-US" sz="26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-US" sz="26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6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20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rgbClr val="99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keywordArg</a:t>
            </a:r>
            <a:r>
              <a:rPr lang="en-US" sz="26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 msg = </a:t>
            </a:r>
            <a:r>
              <a:rPr lang="en-US" sz="26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-US" sz="26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name = </a:t>
            </a:r>
            <a:r>
              <a:rPr lang="en-US" sz="26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-US" sz="26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6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33333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5" name="Google Shape;215;g5992d04154_4_39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992d04154_4_48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ARGUMENTS</a:t>
            </a:r>
            <a:endParaRPr sz="36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4" name="Google Shape;224;g5992d04154_4_48"/>
          <p:cNvSpPr txBox="1"/>
          <p:nvPr/>
        </p:nvSpPr>
        <p:spPr>
          <a:xfrm>
            <a:off x="457200" y="787075"/>
            <a:ext cx="7978500" cy="4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3333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3. Keyword arguments</a:t>
            </a:r>
            <a:r>
              <a:rPr lang="en-US" sz="3000" b="1">
                <a:latin typeface="Century Schoolbook"/>
                <a:ea typeface="Century Schoolbook"/>
                <a:cs typeface="Century Schoolbook"/>
                <a:sym typeface="Century Schoolbook"/>
              </a:rPr>
              <a:t> - Example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latin typeface="Century Schoolbook"/>
                <a:ea typeface="Century Schoolbook"/>
                <a:cs typeface="Century Schoolbook"/>
                <a:sym typeface="Century Schoolbook"/>
              </a:rPr>
              <a:t>def keywordArg(name, msg):</a:t>
            </a:r>
            <a:endParaRPr sz="28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latin typeface="Century Schoolbook"/>
                <a:ea typeface="Century Schoolbook"/>
                <a:cs typeface="Century Schoolbook"/>
                <a:sym typeface="Century Schoolbook"/>
              </a:rPr>
              <a:t>    print("Hello",name + ', ' + msg)</a:t>
            </a:r>
            <a:endParaRPr sz="28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latin typeface="Century Schoolbook"/>
                <a:ea typeface="Century Schoolbook"/>
                <a:cs typeface="Century Schoolbook"/>
                <a:sym typeface="Century Schoolbook"/>
              </a:rPr>
              <a:t>keywordArg( name = "Alice", msg = "hi")</a:t>
            </a:r>
            <a:endParaRPr sz="26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latin typeface="Century Schoolbook"/>
                <a:ea typeface="Century Schoolbook"/>
                <a:cs typeface="Century Schoolbook"/>
                <a:sym typeface="Century Schoolbook"/>
              </a:rPr>
              <a:t>keywordArg( msg = "hello", name = "Bob")</a:t>
            </a:r>
            <a:endParaRPr sz="26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entury Schoolbook"/>
                <a:ea typeface="Century Schoolbook"/>
                <a:cs typeface="Century Schoolbook"/>
                <a:sym typeface="Century Schoolbook"/>
              </a:rPr>
              <a:t>OUTPUT:</a:t>
            </a:r>
            <a:r>
              <a:rPr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	Hello Alice, hi                                                                                                                                         </a:t>
            </a: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37160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Hello Bob, hello</a:t>
            </a: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5" name="Google Shape;225;g5992d04154_4_48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992d04154_4_57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ARGUMENTS</a:t>
            </a:r>
            <a:endParaRPr sz="36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4" name="Google Shape;234;g5992d04154_4_57"/>
          <p:cNvSpPr txBox="1"/>
          <p:nvPr/>
        </p:nvSpPr>
        <p:spPr>
          <a:xfrm>
            <a:off x="457200" y="787075"/>
            <a:ext cx="7978500" cy="4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latin typeface="Century Schoolbook"/>
                <a:ea typeface="Century Schoolbook"/>
                <a:cs typeface="Century Schoolbook"/>
                <a:sym typeface="Century Schoolbook"/>
              </a:rPr>
              <a:t>4. Arbitrary arguments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33333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3333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definition</a:t>
            </a:r>
            <a:endParaRPr sz="3000" b="1">
              <a:solidFill>
                <a:srgbClr val="33333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varlengthArgs</a:t>
            </a:r>
            <a:r>
              <a:rPr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(*vArgs)</a:t>
            </a:r>
            <a:r>
              <a:rPr lang="en-US" sz="30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000">
              <a:solidFill>
                <a:schemeClr val="dk1"/>
              </a:solidFill>
              <a:highlight>
                <a:srgbClr val="F8F8F8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33333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3333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call</a:t>
            </a:r>
            <a:endParaRPr sz="3000" b="1">
              <a:solidFill>
                <a:srgbClr val="33333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varlengthArgs(</a:t>
            </a:r>
            <a:r>
              <a:rPr lang="en-US" sz="3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30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US" sz="30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-US" sz="30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0">
              <a:solidFill>
                <a:schemeClr val="dk1"/>
              </a:solidFill>
              <a:highlight>
                <a:srgbClr val="F8F8F8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33333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5" name="Google Shape;235;g5992d04154_4_57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992d04154_4_66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ARGUMENTS</a:t>
            </a:r>
            <a:endParaRPr sz="36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4" name="Google Shape;244;g5992d04154_4_66"/>
          <p:cNvSpPr txBox="1"/>
          <p:nvPr/>
        </p:nvSpPr>
        <p:spPr>
          <a:xfrm>
            <a:off x="457200" y="787075"/>
            <a:ext cx="7978500" cy="4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latin typeface="Century Schoolbook"/>
                <a:ea typeface="Century Schoolbook"/>
                <a:cs typeface="Century Schoolbook"/>
                <a:sym typeface="Century Schoolbook"/>
              </a:rPr>
              <a:t>4. Arbitrary arguments - Example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latin typeface="Century Schoolbook"/>
                <a:ea typeface="Century Schoolbook"/>
                <a:cs typeface="Century Schoolbook"/>
                <a:sym typeface="Century Schoolbook"/>
              </a:rPr>
              <a:t>def varlengthArgs(*vArgs):</a:t>
            </a:r>
            <a:endParaRPr sz="28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latin typeface="Century Schoolbook"/>
                <a:ea typeface="Century Schoolbook"/>
                <a:cs typeface="Century Schoolbook"/>
                <a:sym typeface="Century Schoolbook"/>
              </a:rPr>
              <a:t>    for i in vArgs:</a:t>
            </a:r>
            <a:endParaRPr sz="28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latin typeface="Century Schoolbook"/>
                <a:ea typeface="Century Schoolbook"/>
                <a:cs typeface="Century Schoolbook"/>
                <a:sym typeface="Century Schoolbook"/>
              </a:rPr>
              <a:t>        print("Hello, My age is ", i)</a:t>
            </a:r>
            <a:endParaRPr sz="28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latin typeface="Century Schoolbook"/>
                <a:ea typeface="Century Schoolbook"/>
                <a:cs typeface="Century Schoolbook"/>
                <a:sym typeface="Century Schoolbook"/>
              </a:rPr>
              <a:t>varlengthArgs(10,20,30,40)</a:t>
            </a:r>
            <a:endParaRPr sz="28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entury Schoolbook"/>
                <a:ea typeface="Century Schoolbook"/>
                <a:cs typeface="Century Schoolbook"/>
                <a:sym typeface="Century Schoolbook"/>
              </a:rPr>
              <a:t>OUTPUT:	</a:t>
            </a:r>
            <a:r>
              <a:rPr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Hello, My age is  10                                                                                                                                    </a:t>
            </a: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37160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Hello, My age is  20                                                                                                                                    </a:t>
            </a: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37160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Hello, My age is  30                                                                                                                                    </a:t>
            </a: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37160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Hello, My age is  40</a:t>
            </a: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5" name="Google Shape;245;g5992d04154_4_66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992d04154_4_90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ANONYMOUS</a:t>
            </a: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36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</a:t>
            </a:r>
            <a:endParaRPr sz="36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4" name="Google Shape;254;g5992d04154_4_90"/>
          <p:cNvSpPr txBox="1"/>
          <p:nvPr/>
        </p:nvSpPr>
        <p:spPr>
          <a:xfrm>
            <a:off x="457200" y="787075"/>
            <a:ext cx="7978500" cy="4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Schoolbook"/>
              <a:buChar char="●"/>
            </a:pPr>
            <a:r>
              <a:rPr lang="en-US" sz="2800">
                <a:latin typeface="Century Schoolbook"/>
                <a:ea typeface="Century Schoolbook"/>
                <a:cs typeface="Century Schoolbook"/>
                <a:sym typeface="Century Schoolbook"/>
              </a:rPr>
              <a:t>In Python, anonymous function is a </a:t>
            </a:r>
            <a:r>
              <a:rPr lang="en-US" sz="2800" u="sng">
                <a:latin typeface="Century Schoolbook"/>
                <a:ea typeface="Century Schoolbook"/>
                <a:cs typeface="Century Schoolbook"/>
                <a:sym typeface="Century Schoolbook"/>
                <a:hlinkClick r:id="rId3"/>
              </a:rPr>
              <a:t>function</a:t>
            </a:r>
            <a:r>
              <a:rPr lang="en-US" sz="2800">
                <a:latin typeface="Century Schoolbook"/>
                <a:ea typeface="Century Schoolbook"/>
                <a:cs typeface="Century Schoolbook"/>
                <a:sym typeface="Century Schoolbook"/>
              </a:rPr>
              <a:t> that is defined without a name.</a:t>
            </a:r>
            <a:endParaRPr sz="28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Schoolbook"/>
              <a:buChar char="●"/>
            </a:pPr>
            <a:r>
              <a:rPr lang="en-US" sz="2800">
                <a:latin typeface="Century Schoolbook"/>
                <a:ea typeface="Century Schoolbook"/>
                <a:cs typeface="Century Schoolbook"/>
                <a:sym typeface="Century Schoolbook"/>
              </a:rPr>
              <a:t>While normal functions are defined using the def keyword, in Python anonymous functions are defined using the lambda keyword.</a:t>
            </a:r>
            <a:endParaRPr sz="28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Schoolbook"/>
              <a:buChar char="●"/>
            </a:pPr>
            <a:r>
              <a:rPr lang="en-US" sz="2800">
                <a:latin typeface="Century Schoolbook"/>
                <a:ea typeface="Century Schoolbook"/>
                <a:cs typeface="Century Schoolbook"/>
                <a:sym typeface="Century Schoolbook"/>
              </a:rPr>
              <a:t>Hence, anonymous functions are also called </a:t>
            </a:r>
            <a:r>
              <a:rPr lang="en-US" sz="2800" b="1">
                <a:latin typeface="Century Schoolbook"/>
                <a:ea typeface="Century Schoolbook"/>
                <a:cs typeface="Century Schoolbook"/>
                <a:sym typeface="Century Schoolbook"/>
              </a:rPr>
              <a:t>lambda functions.</a:t>
            </a:r>
            <a:endParaRPr sz="28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5" name="Google Shape;255;g5992d04154_4_90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992d04154_4_100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ANONYMOUS</a:t>
            </a: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36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</a:t>
            </a:r>
            <a:endParaRPr sz="36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4" name="Google Shape;264;g5992d04154_4_100"/>
          <p:cNvSpPr txBox="1"/>
          <p:nvPr/>
        </p:nvSpPr>
        <p:spPr>
          <a:xfrm>
            <a:off x="457200" y="787075"/>
            <a:ext cx="7978500" cy="4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5283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SYNTAX </a:t>
            </a:r>
            <a:endParaRPr sz="3000" b="1">
              <a:solidFill>
                <a:srgbClr val="25283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5283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lambda arguments: expression</a:t>
            </a:r>
            <a:endParaRPr sz="3000">
              <a:solidFill>
                <a:srgbClr val="25283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EXAMPLE</a:t>
            </a: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double = lambda x: x * 2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print(double(5))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OUTPUT:	10  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5" name="Google Shape;265;g5992d04154_4_100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0ce604831_0_0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lambda with filter()</a:t>
            </a:r>
            <a:endParaRPr sz="36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4" name="Google Shape;274;g60ce604831_0_0"/>
          <p:cNvSpPr txBox="1"/>
          <p:nvPr/>
        </p:nvSpPr>
        <p:spPr>
          <a:xfrm>
            <a:off x="457200" y="787075"/>
            <a:ext cx="79785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52830"/>
                </a:solidFill>
                <a:highlight>
                  <a:srgbClr val="FFFFFF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The </a:t>
            </a:r>
            <a:r>
              <a:rPr lang="en-US" sz="3000">
                <a:solidFill>
                  <a:srgbClr val="252830"/>
                </a:solidFill>
                <a:highlight>
                  <a:srgbClr val="EFF0F1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filter()</a:t>
            </a:r>
            <a:r>
              <a:rPr lang="en-US" sz="3000">
                <a:solidFill>
                  <a:srgbClr val="252830"/>
                </a:solidFill>
                <a:highlight>
                  <a:srgbClr val="FFFFFF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function in Python takes in a function and a list as arguments.</a:t>
            </a:r>
            <a:endParaRPr sz="3000">
              <a:solidFill>
                <a:srgbClr val="25283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EXAMPLE</a:t>
            </a: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Century Schoolbook"/>
                <a:ea typeface="Century Schoolbook"/>
                <a:cs typeface="Century Schoolbook"/>
                <a:sym typeface="Century Schoolbook"/>
              </a:rPr>
              <a:t># filter out only the Multiples of 5 from a list:</a:t>
            </a: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  lst = [3, 5, 4, 9, 8, 15, 50, 17]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Century Schoolbook"/>
                <a:ea typeface="Century Schoolbook"/>
                <a:cs typeface="Century Schoolbook"/>
                <a:sym typeface="Century Schoolbook"/>
              </a:rPr>
              <a:t>new_lst = list(filter(lambda x: (x%5 != 0),lst)) </a:t>
            </a: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# Output: [3, 4, 9, 8, 17]   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5" name="Google Shape;275;g60ce604831_0_0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992d04154_2_62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UNIT 2 - CONTENTS</a:t>
            </a:r>
            <a:endParaRPr sz="3600"/>
          </a:p>
        </p:txBody>
      </p:sp>
      <p:sp>
        <p:nvSpPr>
          <p:cNvPr id="101" name="Google Shape;101;g5992d04154_2_62"/>
          <p:cNvSpPr txBox="1"/>
          <p:nvPr/>
        </p:nvSpPr>
        <p:spPr>
          <a:xfrm>
            <a:off x="581150" y="787075"/>
            <a:ext cx="7343700" cy="4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52412" marR="0" lvl="0" indent="-3362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lang="en-US" sz="3000" b="1">
                <a:latin typeface="Century Schoolbook"/>
                <a:ea typeface="Century Schoolbook"/>
                <a:cs typeface="Century Schoolbook"/>
                <a:sym typeface="Century Schoolbook"/>
              </a:rPr>
              <a:t>Functions</a:t>
            </a: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52412" marR="0" lvl="0" indent="-3362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Strings</a:t>
            </a:r>
            <a:r>
              <a:rPr lang="en-US" sz="3000" b="1"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52412" marR="0" lvl="0" indent="-3362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Lists 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52412" marR="0" lvl="0" indent="-3362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Tuple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52412" marR="0" lvl="0" indent="-3362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Dictionaries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g5992d04154_2_62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0ce604831_0_12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lambda with map()</a:t>
            </a:r>
            <a:endParaRPr sz="36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4" name="Google Shape;284;g60ce604831_0_12"/>
          <p:cNvSpPr txBox="1"/>
          <p:nvPr/>
        </p:nvSpPr>
        <p:spPr>
          <a:xfrm>
            <a:off x="457200" y="787075"/>
            <a:ext cx="79785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52830"/>
                </a:solidFill>
                <a:highlight>
                  <a:srgbClr val="FFFFFF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The </a:t>
            </a:r>
            <a:r>
              <a:rPr lang="en-US" sz="3000">
                <a:solidFill>
                  <a:srgbClr val="252830"/>
                </a:solidFill>
                <a:highlight>
                  <a:srgbClr val="EFF0F1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map()</a:t>
            </a:r>
            <a:r>
              <a:rPr lang="en-US" sz="3000">
                <a:solidFill>
                  <a:srgbClr val="252830"/>
                </a:solidFill>
                <a:highlight>
                  <a:srgbClr val="FFFFFF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function in Python takes in a function and a list.</a:t>
            </a:r>
            <a:endParaRPr sz="3000">
              <a:solidFill>
                <a:srgbClr val="25283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EXAMPLE</a:t>
            </a: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# square all the items in a list:  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lst = [3, 5, 4, 9, 8, 15, 50, 17]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Century Schoolbook"/>
                <a:ea typeface="Century Schoolbook"/>
                <a:cs typeface="Century Schoolbook"/>
                <a:sym typeface="Century Schoolbook"/>
              </a:rPr>
              <a:t>new_lst = list(map(lambda x: x**2,lst)) </a:t>
            </a:r>
            <a:endParaRPr sz="28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# Output:</a:t>
            </a:r>
            <a:r>
              <a:rPr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 [9, 25, 16, 81, 64, 225, 2500, 289]  </a:t>
            </a: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5" name="Google Shape;285;g60ce604831_0_12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992d04154_4_114"/>
          <p:cNvSpPr txBox="1"/>
          <p:nvPr/>
        </p:nvSpPr>
        <p:spPr>
          <a:xfrm>
            <a:off x="457200" y="205975"/>
            <a:ext cx="82821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3434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GLOBAL AND LOCAL VARIABLES</a:t>
            </a:r>
            <a:endParaRPr sz="3600">
              <a:solidFill>
                <a:srgbClr val="43434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4" name="Google Shape;294;g5992d04154_4_114"/>
          <p:cNvSpPr txBox="1"/>
          <p:nvPr/>
        </p:nvSpPr>
        <p:spPr>
          <a:xfrm>
            <a:off x="457200" y="787075"/>
            <a:ext cx="79785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5283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1: Create a Global Variable</a:t>
            </a:r>
            <a:endParaRPr sz="3000" b="1">
              <a:solidFill>
                <a:srgbClr val="25283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x = "global"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def foo():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    print("x inside :", x)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foo()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print("x outside:", x)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OUTPUT:		</a:t>
            </a:r>
            <a:r>
              <a:rPr lang="en-US" sz="2400">
                <a:solidFill>
                  <a:srgbClr val="252830"/>
                </a:solidFill>
                <a:latin typeface="Consolas"/>
                <a:ea typeface="Consolas"/>
                <a:cs typeface="Consolas"/>
                <a:sym typeface="Consolas"/>
              </a:rPr>
              <a:t>x inside : global</a:t>
            </a:r>
            <a:endParaRPr sz="2400">
              <a:solidFill>
                <a:srgbClr val="25283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0" marR="20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52830"/>
                </a:solidFill>
                <a:latin typeface="Consolas"/>
                <a:ea typeface="Consolas"/>
                <a:cs typeface="Consolas"/>
                <a:sym typeface="Consolas"/>
              </a:rPr>
              <a:t>x outside: global</a:t>
            </a:r>
            <a:endParaRPr sz="2400">
              <a:solidFill>
                <a:srgbClr val="25283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5" name="Google Shape;295;g5992d04154_4_114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992d04154_4_126"/>
          <p:cNvSpPr txBox="1"/>
          <p:nvPr/>
        </p:nvSpPr>
        <p:spPr>
          <a:xfrm>
            <a:off x="457200" y="205975"/>
            <a:ext cx="82821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3434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GLOBAL AND LOCAL VARIABLES</a:t>
            </a:r>
            <a:endParaRPr sz="3600">
              <a:solidFill>
                <a:srgbClr val="43434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4" name="Google Shape;304;g5992d04154_4_126"/>
          <p:cNvSpPr txBox="1"/>
          <p:nvPr/>
        </p:nvSpPr>
        <p:spPr>
          <a:xfrm>
            <a:off x="457200" y="787075"/>
            <a:ext cx="79785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5283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2: </a:t>
            </a:r>
            <a:r>
              <a:rPr lang="en-US" sz="3000">
                <a:solidFill>
                  <a:srgbClr val="25283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UnboundLocalError</a:t>
            </a:r>
            <a:endParaRPr sz="3000" b="1">
              <a:solidFill>
                <a:srgbClr val="25283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x = "global"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def foo():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    </a:t>
            </a:r>
            <a:r>
              <a:rPr lang="en-US" sz="3000">
                <a:highlight>
                  <a:srgbClr val="F4CCCC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x = x * 2</a:t>
            </a:r>
            <a:endParaRPr sz="3000">
              <a:highlight>
                <a:srgbClr val="F4CCCC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    print(x)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foo()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OUTPUT:	</a:t>
            </a: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en-US" sz="2400">
                <a:solidFill>
                  <a:srgbClr val="25283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UnboundLocalError: local variable 'x' referenced before assignment</a:t>
            </a:r>
            <a:endParaRPr sz="2400">
              <a:solidFill>
                <a:srgbClr val="25283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5283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5" name="Google Shape;305;g5992d04154_4_126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992d04154_4_137"/>
          <p:cNvSpPr txBox="1"/>
          <p:nvPr/>
        </p:nvSpPr>
        <p:spPr>
          <a:xfrm>
            <a:off x="457200" y="205975"/>
            <a:ext cx="82821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3434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GLOBAL AND LOCAL VARIABLES</a:t>
            </a:r>
            <a:endParaRPr sz="3600">
              <a:solidFill>
                <a:srgbClr val="43434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4" name="Google Shape;314;g5992d04154_4_137"/>
          <p:cNvSpPr txBox="1"/>
          <p:nvPr/>
        </p:nvSpPr>
        <p:spPr>
          <a:xfrm>
            <a:off x="457200" y="787075"/>
            <a:ext cx="79785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5283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3: </a:t>
            </a:r>
            <a:r>
              <a:rPr lang="en-US" sz="3000">
                <a:solidFill>
                  <a:srgbClr val="25283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global keyword</a:t>
            </a:r>
            <a:endParaRPr sz="3000" b="1">
              <a:solidFill>
                <a:srgbClr val="25283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x = "global"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def foo():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global</a:t>
            </a: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 x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x = x * 2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    print(x)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foo()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OUTPUT:	</a:t>
            </a: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globalglobal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5" name="Google Shape;315;g5992d04154_4_137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992d04154_4_147"/>
          <p:cNvSpPr txBox="1"/>
          <p:nvPr/>
        </p:nvSpPr>
        <p:spPr>
          <a:xfrm>
            <a:off x="457200" y="205975"/>
            <a:ext cx="82821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3434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GLOBAL AND LOCAL VARIABLES</a:t>
            </a:r>
            <a:endParaRPr sz="3600">
              <a:solidFill>
                <a:srgbClr val="43434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4" name="Google Shape;324;g5992d04154_4_147"/>
          <p:cNvSpPr txBox="1"/>
          <p:nvPr/>
        </p:nvSpPr>
        <p:spPr>
          <a:xfrm>
            <a:off x="457200" y="787075"/>
            <a:ext cx="82821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5283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4: </a:t>
            </a:r>
            <a:r>
              <a:rPr lang="en-US" sz="3000">
                <a:solidFill>
                  <a:srgbClr val="25283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Accessing local variable outside the scope.</a:t>
            </a:r>
            <a:endParaRPr sz="3000">
              <a:solidFill>
                <a:srgbClr val="25283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def foo():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    y = "local"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foo()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print(y)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OUTPUT:	</a:t>
            </a: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NameError: name 'y' is not defined</a:t>
            </a: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5" name="Google Shape;325;g5992d04154_4_147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992d04154_4_159"/>
          <p:cNvSpPr txBox="1"/>
          <p:nvPr/>
        </p:nvSpPr>
        <p:spPr>
          <a:xfrm>
            <a:off x="457200" y="205975"/>
            <a:ext cx="82821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3434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GLOBAL AND LOCAL VARIABLES</a:t>
            </a:r>
            <a:endParaRPr sz="3600">
              <a:solidFill>
                <a:srgbClr val="43434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4" name="Google Shape;334;g5992d04154_4_159"/>
          <p:cNvSpPr txBox="1"/>
          <p:nvPr/>
        </p:nvSpPr>
        <p:spPr>
          <a:xfrm>
            <a:off x="457200" y="787075"/>
            <a:ext cx="82821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5283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5: </a:t>
            </a:r>
            <a:r>
              <a:rPr lang="en-US" sz="3000">
                <a:solidFill>
                  <a:srgbClr val="25283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Create a Local Variable</a:t>
            </a:r>
            <a:endParaRPr sz="3000">
              <a:solidFill>
                <a:srgbClr val="25283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def foo():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    y = "local"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    print(y)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foo()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OUTPUT:	</a:t>
            </a: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local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5" name="Google Shape;335;g5992d04154_4_159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992d04154_4_170"/>
          <p:cNvSpPr txBox="1"/>
          <p:nvPr/>
        </p:nvSpPr>
        <p:spPr>
          <a:xfrm>
            <a:off x="457200" y="205975"/>
            <a:ext cx="82821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3434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GLOBAL AND LOCAL VARIABLES</a:t>
            </a:r>
            <a:endParaRPr sz="3600">
              <a:solidFill>
                <a:srgbClr val="43434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4" name="Google Shape;344;g5992d04154_4_170"/>
          <p:cNvSpPr txBox="1"/>
          <p:nvPr/>
        </p:nvSpPr>
        <p:spPr>
          <a:xfrm>
            <a:off x="457200" y="787075"/>
            <a:ext cx="82821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5283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6: </a:t>
            </a:r>
            <a:r>
              <a:rPr lang="en-US" sz="3000">
                <a:solidFill>
                  <a:srgbClr val="25283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Global variable and Local variable with same name</a:t>
            </a:r>
            <a:endParaRPr sz="3000">
              <a:solidFill>
                <a:srgbClr val="25283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x = 5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def foo():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    x = 10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    print("local x:", x)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foo()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print("global x:", x)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5" name="Google Shape;345;g5992d04154_4_170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/>
          </a:p>
        </p:txBody>
      </p:sp>
      <p:sp>
        <p:nvSpPr>
          <p:cNvPr id="346" name="Google Shape;346;g5992d04154_4_170"/>
          <p:cNvSpPr txBox="1"/>
          <p:nvPr/>
        </p:nvSpPr>
        <p:spPr>
          <a:xfrm>
            <a:off x="4860575" y="2132850"/>
            <a:ext cx="3269100" cy="30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OUTPUT:	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local x: 10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177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global x: 5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992d04154_4_183"/>
          <p:cNvSpPr txBox="1"/>
          <p:nvPr/>
        </p:nvSpPr>
        <p:spPr>
          <a:xfrm>
            <a:off x="457200" y="205975"/>
            <a:ext cx="82821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3434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GLOBAL AND LOCAL VARIABLES</a:t>
            </a:r>
            <a:endParaRPr sz="3600">
              <a:solidFill>
                <a:srgbClr val="43434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5" name="Google Shape;355;g5992d04154_4_183"/>
          <p:cNvSpPr txBox="1"/>
          <p:nvPr/>
        </p:nvSpPr>
        <p:spPr>
          <a:xfrm>
            <a:off x="457200" y="787075"/>
            <a:ext cx="82821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5283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7: </a:t>
            </a: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Create a nonlocal variable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>
                <a:latin typeface="Century Schoolbook"/>
                <a:ea typeface="Century Schoolbook"/>
                <a:cs typeface="Century Schoolbook"/>
                <a:sym typeface="Century Schoolbook"/>
              </a:rPr>
              <a:t>def outer():</a:t>
            </a:r>
            <a:endParaRPr sz="25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entury Schoolbook"/>
                <a:ea typeface="Century Schoolbook"/>
                <a:cs typeface="Century Schoolbook"/>
                <a:sym typeface="Century Schoolbook"/>
              </a:rPr>
              <a:t>    x = "local" </a:t>
            </a:r>
            <a:endParaRPr sz="25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entury Schoolbook"/>
                <a:ea typeface="Century Schoolbook"/>
                <a:cs typeface="Century Schoolbook"/>
                <a:sym typeface="Century Schoolbook"/>
              </a:rPr>
              <a:t>    def inner():</a:t>
            </a:r>
            <a:endParaRPr sz="25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entury Schoolbook"/>
                <a:ea typeface="Century Schoolbook"/>
                <a:cs typeface="Century Schoolbook"/>
                <a:sym typeface="Century Schoolbook"/>
              </a:rPr>
              <a:t>       </a:t>
            </a:r>
            <a:r>
              <a:rPr lang="en-US" sz="25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nonlocal</a:t>
            </a:r>
            <a:r>
              <a:rPr lang="en-US" sz="2500">
                <a:latin typeface="Century Schoolbook"/>
                <a:ea typeface="Century Schoolbook"/>
                <a:cs typeface="Century Schoolbook"/>
                <a:sym typeface="Century Schoolbook"/>
              </a:rPr>
              <a:t> x</a:t>
            </a:r>
            <a:endParaRPr sz="25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entury Schoolbook"/>
                <a:ea typeface="Century Schoolbook"/>
                <a:cs typeface="Century Schoolbook"/>
                <a:sym typeface="Century Schoolbook"/>
              </a:rPr>
              <a:t>        x = "nonlocal"</a:t>
            </a:r>
            <a:endParaRPr sz="25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entury Schoolbook"/>
                <a:ea typeface="Century Schoolbook"/>
                <a:cs typeface="Century Schoolbook"/>
                <a:sym typeface="Century Schoolbook"/>
              </a:rPr>
              <a:t>        print("inner:", x)</a:t>
            </a:r>
            <a:endParaRPr sz="25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entury Schoolbook"/>
                <a:ea typeface="Century Schoolbook"/>
                <a:cs typeface="Century Schoolbook"/>
                <a:sym typeface="Century Schoolbook"/>
              </a:rPr>
              <a:t>    inner()</a:t>
            </a:r>
            <a:endParaRPr sz="25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entury Schoolbook"/>
                <a:ea typeface="Century Schoolbook"/>
                <a:cs typeface="Century Schoolbook"/>
                <a:sym typeface="Century Schoolbook"/>
              </a:rPr>
              <a:t>    print("outer:", x)</a:t>
            </a:r>
            <a:endParaRPr sz="25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entury Schoolbook"/>
                <a:ea typeface="Century Schoolbook"/>
                <a:cs typeface="Century Schoolbook"/>
                <a:sym typeface="Century Schoolbook"/>
              </a:rPr>
              <a:t>outer()</a:t>
            </a:r>
            <a:endParaRPr sz="25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4572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6" name="Google Shape;356;g5992d04154_4_183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/>
          </a:p>
        </p:txBody>
      </p:sp>
      <p:sp>
        <p:nvSpPr>
          <p:cNvPr id="357" name="Google Shape;357;g5992d04154_4_183"/>
          <p:cNvSpPr txBox="1"/>
          <p:nvPr/>
        </p:nvSpPr>
        <p:spPr>
          <a:xfrm>
            <a:off x="4860575" y="2132850"/>
            <a:ext cx="3878700" cy="30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OUTPUT:	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177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inner: nonlocal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outer: nonlocal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177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92d04154_2_71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FUNCTIONS</a:t>
            </a:r>
            <a:endParaRPr sz="3600"/>
          </a:p>
        </p:txBody>
      </p:sp>
      <p:sp>
        <p:nvSpPr>
          <p:cNvPr id="111" name="Google Shape;111;g5992d04154_2_71"/>
          <p:cNvSpPr txBox="1"/>
          <p:nvPr/>
        </p:nvSpPr>
        <p:spPr>
          <a:xfrm>
            <a:off x="457200" y="787075"/>
            <a:ext cx="7467600" cy="4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Defining a function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Calling a function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Types of functions 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Arguments 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Anonymous functions 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Global and local variables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2" name="Google Shape;112;g5992d04154_2_71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992d04154_2_80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DEFINING A FUNCTION</a:t>
            </a:r>
            <a:endParaRPr sz="3600"/>
          </a:p>
        </p:txBody>
      </p:sp>
      <p:sp>
        <p:nvSpPr>
          <p:cNvPr id="121" name="Google Shape;121;g5992d04154_2_80"/>
          <p:cNvSpPr txBox="1"/>
          <p:nvPr/>
        </p:nvSpPr>
        <p:spPr>
          <a:xfrm>
            <a:off x="457200" y="787150"/>
            <a:ext cx="8282100" cy="4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Char char="●"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function is a block of code which only runs when it is called.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Char char="●"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You can pass data, known as parameters, into a function.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Char char="●"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function can return data as a result.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Creating a Function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2" name="Google Shape;122;g5992d04154_2_80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992d04154_2_117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DEFINING A FUNCTION</a:t>
            </a:r>
            <a:endParaRPr sz="3600"/>
          </a:p>
        </p:txBody>
      </p:sp>
      <p:sp>
        <p:nvSpPr>
          <p:cNvPr id="131" name="Google Shape;131;g5992d04154_2_117"/>
          <p:cNvSpPr txBox="1"/>
          <p:nvPr/>
        </p:nvSpPr>
        <p:spPr>
          <a:xfrm>
            <a:off x="457200" y="787150"/>
            <a:ext cx="8282100" cy="4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52400" marR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Python a function is defined using the </a:t>
            </a:r>
            <a:r>
              <a:rPr lang="en-US" sz="3000">
                <a:solidFill>
                  <a:srgbClr val="DC143C"/>
                </a:solidFill>
                <a:highlight>
                  <a:srgbClr val="F1F1F1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def</a:t>
            </a: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keyword.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52400" marR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Syntax: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52400" marR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66700" marR="266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C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 def function_name(parameters):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66700" marR="266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			"""docstring"""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66700" marR="266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			statement(s)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66700" marR="266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C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2" name="Google Shape;132;g5992d04154_2_117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992d04154_2_89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CALLING A FUNCTION</a:t>
            </a:r>
            <a:endParaRPr sz="3600"/>
          </a:p>
        </p:txBody>
      </p:sp>
      <p:sp>
        <p:nvSpPr>
          <p:cNvPr id="141" name="Google Shape;141;g5992d04154_2_89"/>
          <p:cNvSpPr txBox="1"/>
          <p:nvPr/>
        </p:nvSpPr>
        <p:spPr>
          <a:xfrm>
            <a:off x="457200" y="639094"/>
            <a:ext cx="7467600" cy="42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 call a function, use the function name followed by parenthesis: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52400" marR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52400" marR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667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000C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def</a:t>
            </a: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my_function():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66700" marR="266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		</a:t>
            </a:r>
            <a:r>
              <a:rPr lang="en-US" sz="3000">
                <a:solidFill>
                  <a:srgbClr val="0000C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print</a:t>
            </a: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lang="en-US" sz="3000">
                <a:solidFill>
                  <a:srgbClr val="A52A2A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"Hello from a function"</a:t>
            </a: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66700" marR="266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66700" marR="266700" lvl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my_function()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2" name="Google Shape;142;g5992d04154_2_89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grpSp>
        <p:nvGrpSpPr>
          <p:cNvPr id="143" name="Google Shape;143;g5992d04154_2_89"/>
          <p:cNvGrpSpPr/>
          <p:nvPr/>
        </p:nvGrpSpPr>
        <p:grpSpPr>
          <a:xfrm>
            <a:off x="3699150" y="4320675"/>
            <a:ext cx="3755700" cy="275400"/>
            <a:chOff x="3699150" y="3406275"/>
            <a:chExt cx="3755700" cy="275400"/>
          </a:xfrm>
        </p:grpSpPr>
        <p:cxnSp>
          <p:nvCxnSpPr>
            <p:cNvPr id="144" name="Google Shape;144;g5992d04154_2_89"/>
            <p:cNvCxnSpPr/>
            <p:nvPr/>
          </p:nvCxnSpPr>
          <p:spPr>
            <a:xfrm rot="10800000">
              <a:off x="3699150" y="3681675"/>
              <a:ext cx="983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5" name="Google Shape;145;g5992d04154_2_89"/>
            <p:cNvSpPr txBox="1"/>
            <p:nvPr/>
          </p:nvSpPr>
          <p:spPr>
            <a:xfrm>
              <a:off x="4682850" y="3406275"/>
              <a:ext cx="27720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Century Schoolbook"/>
                  <a:ea typeface="Century Schoolbook"/>
                  <a:cs typeface="Century Schoolbook"/>
                  <a:sym typeface="Century Schoolbook"/>
                </a:rPr>
                <a:t>Calling Function</a:t>
              </a:r>
              <a:endParaRPr sz="2400"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992d04154_2_135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TYPES OF FUNCTIONS</a:t>
            </a:r>
            <a:endParaRPr sz="3600"/>
          </a:p>
        </p:txBody>
      </p:sp>
      <p:sp>
        <p:nvSpPr>
          <p:cNvPr id="154" name="Google Shape;154;g5992d04154_2_135"/>
          <p:cNvSpPr txBox="1"/>
          <p:nvPr/>
        </p:nvSpPr>
        <p:spPr>
          <a:xfrm>
            <a:off x="457200" y="787075"/>
            <a:ext cx="7467600" cy="4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25283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Functions are of two types:</a:t>
            </a:r>
            <a:endParaRPr sz="3000">
              <a:solidFill>
                <a:srgbClr val="25283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52830"/>
              </a:buClr>
              <a:buSzPts val="3000"/>
              <a:buFont typeface="Century Schoolbook"/>
              <a:buAutoNum type="arabicPeriod"/>
            </a:pPr>
            <a:r>
              <a:rPr lang="en-US" sz="3000" b="1">
                <a:solidFill>
                  <a:srgbClr val="25283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Built-in functions</a:t>
            </a:r>
            <a:r>
              <a:rPr lang="en-US" sz="3000">
                <a:solidFill>
                  <a:srgbClr val="25283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- Functions that are built into Python.</a:t>
            </a:r>
            <a:endParaRPr sz="3000">
              <a:solidFill>
                <a:srgbClr val="25283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830"/>
              </a:buClr>
              <a:buSzPts val="3000"/>
              <a:buFont typeface="Century Schoolbook"/>
              <a:buAutoNum type="arabicPeriod"/>
            </a:pPr>
            <a:r>
              <a:rPr lang="en-US" sz="3000" b="1">
                <a:solidFill>
                  <a:srgbClr val="25283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User-defined functions</a:t>
            </a:r>
            <a:r>
              <a:rPr lang="en-US" sz="3000">
                <a:solidFill>
                  <a:srgbClr val="25283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- Functions defined by the users themselves.</a:t>
            </a:r>
            <a:endParaRPr sz="3000">
              <a:solidFill>
                <a:srgbClr val="25283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5" name="Google Shape;155;g5992d04154_2_135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992d04154_2_149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ARGUMENTS</a:t>
            </a:r>
            <a:endParaRPr sz="36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4" name="Google Shape;164;g5992d04154_2_149"/>
          <p:cNvSpPr txBox="1"/>
          <p:nvPr/>
        </p:nvSpPr>
        <p:spPr>
          <a:xfrm>
            <a:off x="457200" y="787075"/>
            <a:ext cx="7978500" cy="4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latin typeface="Century Schoolbook"/>
                <a:ea typeface="Century Schoolbook"/>
                <a:cs typeface="Century Schoolbook"/>
                <a:sym typeface="Century Schoolbook"/>
              </a:rPr>
              <a:t>In Python, user-defined functions can take four different types of arguments. </a:t>
            </a:r>
            <a:endParaRPr sz="30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3333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1. Default arguments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3333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2. Required arguments</a:t>
            </a:r>
            <a:endParaRPr sz="3000" b="1">
              <a:solidFill>
                <a:srgbClr val="33333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3333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3. Keyword arguments</a:t>
            </a:r>
            <a:endParaRPr sz="3000" b="1">
              <a:solidFill>
                <a:srgbClr val="33333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3333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4. </a:t>
            </a:r>
            <a:r>
              <a:rPr lang="en-US" sz="3000" b="1">
                <a:solidFill>
                  <a:srgbClr val="43434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Arbitrary</a:t>
            </a:r>
            <a:r>
              <a:rPr lang="en-US" sz="3000" b="1">
                <a:solidFill>
                  <a:srgbClr val="3333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arguments</a:t>
            </a:r>
            <a:endParaRPr sz="3000" b="1">
              <a:solidFill>
                <a:srgbClr val="33333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5" name="Google Shape;165;g5992d04154_2_149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992d04154_4_0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ARGUMENTS</a:t>
            </a:r>
            <a:endParaRPr sz="36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4" name="Google Shape;174;g5992d04154_4_0"/>
          <p:cNvSpPr txBox="1"/>
          <p:nvPr/>
        </p:nvSpPr>
        <p:spPr>
          <a:xfrm>
            <a:off x="457200" y="787075"/>
            <a:ext cx="7978500" cy="4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3333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1. Default arguments</a:t>
            </a: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33333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3333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definition</a:t>
            </a:r>
            <a:endParaRPr sz="3000" b="1">
              <a:solidFill>
                <a:srgbClr val="33333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333333"/>
                </a:solidFill>
                <a:highlight>
                  <a:srgbClr val="F8F8F8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def</a:t>
            </a:r>
            <a:r>
              <a:rPr lang="en-US" sz="3000">
                <a:solidFill>
                  <a:schemeClr val="dk1"/>
                </a:solidFill>
                <a:highlight>
                  <a:srgbClr val="F8F8F8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3000" b="1">
                <a:solidFill>
                  <a:srgbClr val="990000"/>
                </a:solidFill>
                <a:highlight>
                  <a:srgbClr val="F8F8F8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defaultArg</a:t>
            </a:r>
            <a:r>
              <a:rPr lang="en-US" sz="3000">
                <a:solidFill>
                  <a:schemeClr val="dk1"/>
                </a:solidFill>
                <a:highlight>
                  <a:srgbClr val="F8F8F8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( name, msg = </a:t>
            </a:r>
            <a:r>
              <a:rPr lang="en-US" sz="3000">
                <a:solidFill>
                  <a:srgbClr val="DD1144"/>
                </a:solidFill>
                <a:highlight>
                  <a:srgbClr val="F8F8F8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"Hello!"</a:t>
            </a:r>
            <a:r>
              <a:rPr lang="en-US" sz="3000">
                <a:solidFill>
                  <a:schemeClr val="dk1"/>
                </a:solidFill>
                <a:highlight>
                  <a:srgbClr val="F8F8F8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):</a:t>
            </a:r>
            <a:endParaRPr sz="3000">
              <a:solidFill>
                <a:schemeClr val="dk1"/>
              </a:solidFill>
              <a:highlight>
                <a:srgbClr val="F8F8F8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33333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3333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call</a:t>
            </a:r>
            <a:endParaRPr sz="3000" b="1">
              <a:solidFill>
                <a:srgbClr val="33333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203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990000"/>
                </a:solidFill>
                <a:highlight>
                  <a:srgbClr val="F8F8F8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defaultArg</a:t>
            </a:r>
            <a:r>
              <a:rPr lang="en-US" sz="3000">
                <a:solidFill>
                  <a:schemeClr val="dk1"/>
                </a:solidFill>
                <a:highlight>
                  <a:srgbClr val="F8F8F8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( name)</a:t>
            </a:r>
            <a:endParaRPr sz="3000">
              <a:solidFill>
                <a:schemeClr val="dk1"/>
              </a:solidFill>
              <a:highlight>
                <a:srgbClr val="F8F8F8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33333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5" name="Google Shape;175;g5992d04154_4_0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27</Slides>
  <Notes>27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POI_THEME_TEMPLATE_DESIGN</vt:lpstr>
      <vt:lpstr>POI_THEME_TEMPLATE_DESIGN</vt:lpstr>
      <vt:lpstr>POI_THEME_TEMPLATE_DESIGN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Raimund Ege</dc:creator>
  <cp:lastModifiedBy>Harsha Vardhan</cp:lastModifiedBy>
  <cp:revision>1</cp:revision>
  <dcterms:created xsi:type="dcterms:W3CDTF">2000-12-28T17:51:39Z</dcterms:created>
  <dcterms:modified xsi:type="dcterms:W3CDTF">2021-01-20T08:32:30Z</dcterms:modified>
</cp:coreProperties>
</file>