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hzv0Djix1KDSjZoLqqJ4SyS9N5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6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496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6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n"/>
          <p:cNvSpPr/>
          <p:nvPr/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n"/>
          <p:cNvSpPr>
            <a:spLocks noGrp="1" noRot="1" noChangeAspect="1"/>
          </p:cNvSpPr>
          <p:nvPr>
            <p:ph type="sldImg" idx="3"/>
          </p:nvPr>
        </p:nvSpPr>
        <p:spPr>
          <a:xfrm>
            <a:off x="460640" y="720725"/>
            <a:ext cx="6373200" cy="3579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" name="Google Shape;21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12" cy="429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n"/>
          <p:cNvSpPr txBox="1">
            <a:spLocks noGrp="1"/>
          </p:cNvSpPr>
          <p:nvPr>
            <p:ph type="ftr" idx="4"/>
          </p:nvPr>
        </p:nvSpPr>
        <p:spPr>
          <a:xfrm>
            <a:off x="0" y="9121775"/>
            <a:ext cx="31496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Google Shape;23;n"/>
          <p:cNvSpPr txBox="1">
            <a:spLocks noGrp="1"/>
          </p:cNvSpPr>
          <p:nvPr>
            <p:ph type="sldNum" idx="5"/>
          </p:nvPr>
        </p:nvSpPr>
        <p:spPr>
          <a:xfrm>
            <a:off x="4144962" y="9121775"/>
            <a:ext cx="31496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09-</a:t>
            </a: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f8e7e211_0_0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5cf8e7e2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0640" y="720725"/>
            <a:ext cx="6373200" cy="3579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" name="Google Shape;59;g5cf8e7e211_0_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g5cf8e7e211_0_0:notes"/>
          <p:cNvSpPr txBox="1">
            <a:spLocks noGrp="1"/>
          </p:cNvSpPr>
          <p:nvPr>
            <p:ph type="sldNum" idx="3"/>
          </p:nvPr>
        </p:nvSpPr>
        <p:spPr>
          <a:xfrm>
            <a:off x="4144962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r>
              <a:rPr lang="en-US"/>
              <a:t>09-</a:t>
            </a:r>
            <a:fld id="{00000000-1234-1234-1234-123412341234}" type="slidenum">
              <a:rPr lang="en-US"/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22daccb5_0_3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50" name="Google Shape;150;g5b22daccb5_0_33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51" name="Google Shape;151;g5b22daccb5_0_33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g5b22daccb5_0_33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g5b22daccb5_0_3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92d04154_4_21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60" name="Google Shape;160;g5992d04154_4_217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61" name="Google Shape;161;g5992d04154_4_217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2" name="Google Shape;162;g5992d04154_4_217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5992d04154_4_2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22daccb5_0_4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73" name="Google Shape;173;g5b22daccb5_0_49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74" name="Google Shape;174;g5b22daccb5_0_49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5" name="Google Shape;175;g5b22daccb5_0_49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5b22daccb5_0_4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992d04154_0_10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85" name="Google Shape;185;g5992d04154_0_102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86" name="Google Shape;186;g5992d04154_0_102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7" name="Google Shape;187;g5992d04154_0_102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5992d04154_0_10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992d04154_4_22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96" name="Google Shape;196;g5992d04154_4_229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97" name="Google Shape;197;g5992d04154_4_229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8" name="Google Shape;198;g5992d04154_4_229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5992d04154_4_22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992d04154_1_4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07" name="Google Shape;207;g5992d04154_1_48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08" name="Google Shape;208;g5992d04154_1_48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g5992d04154_1_48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5992d04154_1_4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992d04154_4_23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18" name="Google Shape;218;g5992d04154_4_239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19" name="Google Shape;219;g5992d04154_4_239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0" name="Google Shape;220;g5992d04154_4_239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g5992d04154_4_23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992d04154_1_1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29" name="Google Shape;229;g5992d04154_1_15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30" name="Google Shape;230;g5992d04154_1_15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g5992d04154_1_15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5992d04154_1_1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992d04154_1_8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41" name="Google Shape;241;g5992d04154_1_80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42" name="Google Shape;242;g5992d04154_1_80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3" name="Google Shape;243;g5992d04154_1_80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g5992d04154_1_8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992d04154_4_25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52" name="Google Shape;252;g5992d04154_4_250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53" name="Google Shape;253;g5992d04154_4_250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5992d04154_4_250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g5992d04154_4_25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24d22d4a_0_1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69" name="Google Shape;69;g5b24d22d4a_0_15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70" name="Google Shape;70;g5b24d22d4a_0_15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" name="Google Shape;71;g5b24d22d4a_0_15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g5b24d22d4a_0_1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992d04154_1_10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63" name="Google Shape;263;g5992d04154_1_103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64" name="Google Shape;264;g5992d04154_1_103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5" name="Google Shape;265;g5992d04154_1_103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5992d04154_1_10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992d04154_1_12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74" name="Google Shape;274;g5992d04154_1_122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75" name="Google Shape;275;g5992d04154_1_122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g5992d04154_1_122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g5992d04154_1_1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992d04154_1_13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85" name="Google Shape;285;g5992d04154_1_132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86" name="Google Shape;286;g5992d04154_1_132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7" name="Google Shape;287;g5992d04154_1_132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g5992d04154_1_13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992d04154_4_26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296" name="Google Shape;296;g5992d04154_4_260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297" name="Google Shape;297;g5992d04154_4_260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8" name="Google Shape;298;g5992d04154_4_260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g5992d04154_4_26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992d04154_3_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307" name="Google Shape;307;g5992d04154_3_1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308" name="Google Shape;308;g5992d04154_3_1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9" name="Google Shape;309;g5992d04154_3_1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g5992d04154_3_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992d04154_4_27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318" name="Google Shape;318;g5992d04154_4_270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319" name="Google Shape;319;g5992d04154_4_270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0" name="Google Shape;320;g5992d04154_4_270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g5992d04154_4_27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992d04154_2_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329" name="Google Shape;329;g5992d04154_2_8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330" name="Google Shape;330;g5992d04154_2_8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1" name="Google Shape;331;g5992d04154_2_8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g5992d04154_2_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992d04154_4_28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340" name="Google Shape;340;g5992d04154_4_281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341" name="Google Shape;341;g5992d04154_4_281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2" name="Google Shape;342;g5992d04154_4_281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g5992d04154_4_28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992d04154_3_3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351" name="Google Shape;351;g5992d04154_3_39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352" name="Google Shape;352;g5992d04154_3_39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3" name="Google Shape;353;g5992d04154_3_39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g5992d04154_3_3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992d04154_4_29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362" name="Google Shape;362;g5992d04154_4_292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363" name="Google Shape;363;g5992d04154_4_292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4" name="Google Shape;364;g5992d04154_4_292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g5992d04154_4_29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b24d22d4a_0_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79" name="Google Shape;79;g5b24d22d4a_0_6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80" name="Google Shape;80;g5b24d22d4a_0_6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g5b24d22d4a_0_6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g5b24d22d4a_0_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992d04154_4_30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373" name="Google Shape;373;g5992d04154_4_302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374" name="Google Shape;374;g5992d04154_4_302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5" name="Google Shape;375;g5992d04154_4_302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g5992d04154_4_30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992d04154_3_2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384" name="Google Shape;384;g5992d04154_3_21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385" name="Google Shape;385;g5992d04154_3_21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6" name="Google Shape;386;g5992d04154_3_21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g5992d04154_3_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992d04154_4_31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395" name="Google Shape;395;g5992d04154_4_312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396" name="Google Shape;396;g5992d04154_4_312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7" name="Google Shape;397;g5992d04154_4_312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g5992d04154_4_31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992d04154_2_39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5992d0415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0650" y="720725"/>
            <a:ext cx="6373200" cy="3579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7" name="Google Shape;407;g5992d04154_2_3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g5992d04154_2_39:notes"/>
          <p:cNvSpPr txBox="1">
            <a:spLocks noGrp="1"/>
          </p:cNvSpPr>
          <p:nvPr>
            <p:ph type="sldNum" idx="3"/>
          </p:nvPr>
        </p:nvSpPr>
        <p:spPr>
          <a:xfrm>
            <a:off x="4144962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r>
              <a:rPr lang="en-US"/>
              <a:t>09-</a:t>
            </a:r>
            <a:fld id="{00000000-1234-1234-1234-123412341234}" type="slidenum">
              <a:rPr lang="en-US"/>
              <a:t>33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92d04154_2_12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89" name="Google Shape;89;g5992d04154_2_126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90" name="Google Shape;90;g5992d04154_2_126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1" name="Google Shape;91;g5992d04154_2_126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g5992d04154_2_12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22daccb5_0_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99" name="Google Shape;99;g5b22daccb5_0_8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00" name="Google Shape;100;g5b22daccb5_0_8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1" name="Google Shape;101;g5b22daccb5_0_8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g5b22daccb5_0_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92d04154_4_19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09" name="Google Shape;109;g5992d04154_4_196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10" name="Google Shape;110;g5992d04154_4_196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g5992d04154_4_196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5992d04154_4_19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24d22d4a_0_2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19" name="Google Shape;119;g5b24d22d4a_0_24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20" name="Google Shape;120;g5b24d22d4a_0_24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Google Shape;121;g5b24d22d4a_0_24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5b24d22d4a_0_2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b22daccb5_0_2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29" name="Google Shape;129;g5b22daccb5_0_20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30" name="Google Shape;130;g5b22daccb5_0_20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g5b22daccb5_0_20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g5b22daccb5_0_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92d04154_4_20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Bash Shell</a:t>
            </a:r>
            <a:endParaRPr/>
          </a:p>
        </p:txBody>
      </p:sp>
      <p:sp>
        <p:nvSpPr>
          <p:cNvPr id="140" name="Google Shape;140;g5992d04154_4_205:notes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49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NIU Department of Computer Science</a:t>
            </a:r>
            <a:endParaRPr/>
          </a:p>
        </p:txBody>
      </p:sp>
      <p:sp>
        <p:nvSpPr>
          <p:cNvPr id="141" name="Google Shape;141;g5992d04154_4_205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2" name="Google Shape;142;g5992d04154_4_205:notes"/>
          <p:cNvSpPr/>
          <p:nvPr/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5992d04154_4_20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45100" cy="4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cf8e7e211_0_2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Google Shape;38;g5cf8e7e211_0_22"/>
          <p:cNvSpPr txBox="1">
            <a:spLocks noGrp="1"/>
          </p:cNvSpPr>
          <p:nvPr>
            <p:ph type="ftr" idx="11"/>
          </p:nvPr>
        </p:nvSpPr>
        <p:spPr>
          <a:xfrm rot="5400000">
            <a:off x="10233287" y="278803"/>
            <a:ext cx="258300" cy="3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5cf8e7e211_0_22"/>
          <p:cNvSpPr txBox="1">
            <a:spLocks noGrp="1"/>
          </p:cNvSpPr>
          <p:nvPr>
            <p:ph type="sldNum" idx="12"/>
          </p:nvPr>
        </p:nvSpPr>
        <p:spPr>
          <a:xfrm>
            <a:off x="8129587" y="4300538"/>
            <a:ext cx="588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Google Shape;54;p54"/>
          <p:cNvSpPr txBox="1">
            <a:spLocks noGrp="1"/>
          </p:cNvSpPr>
          <p:nvPr>
            <p:ph type="ftr" idx="11"/>
          </p:nvPr>
        </p:nvSpPr>
        <p:spPr>
          <a:xfrm rot="5400000">
            <a:off x="10233287" y="278802"/>
            <a:ext cx="258300" cy="3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4"/>
          <p:cNvSpPr txBox="1">
            <a:spLocks noGrp="1"/>
          </p:cNvSpPr>
          <p:nvPr>
            <p:ph type="sldNum" idx="12"/>
          </p:nvPr>
        </p:nvSpPr>
        <p:spPr>
          <a:xfrm>
            <a:off x="8129587" y="4300538"/>
            <a:ext cx="588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g5cf8e7e211_0_10"/>
          <p:cNvCxnSpPr/>
          <p:nvPr/>
        </p:nvCxnSpPr>
        <p:spPr>
          <a:xfrm>
            <a:off x="8763000" y="0"/>
            <a:ext cx="1500" cy="5143500"/>
          </a:xfrm>
          <a:prstGeom prst="straightConnector1">
            <a:avLst/>
          </a:prstGeom>
          <a:noFill/>
          <a:ln w="38150" cap="sq" cmpd="sng">
            <a:solidFill>
              <a:srgbClr val="FEC3AE">
                <a:alpha val="92549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" name="Google Shape;26;g5cf8e7e211_0_10"/>
          <p:cNvCxnSpPr/>
          <p:nvPr/>
        </p:nvCxnSpPr>
        <p:spPr>
          <a:xfrm>
            <a:off x="76200" y="0"/>
            <a:ext cx="1500" cy="5143500"/>
          </a:xfrm>
          <a:prstGeom prst="straightConnector1">
            <a:avLst/>
          </a:prstGeom>
          <a:noFill/>
          <a:ln w="57225" cap="sq" cmpd="sng">
            <a:solidFill>
              <a:srgbClr val="FEC3A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g5cf8e7e211_0_10"/>
          <p:cNvCxnSpPr/>
          <p:nvPr/>
        </p:nvCxnSpPr>
        <p:spPr>
          <a:xfrm>
            <a:off x="8991600" y="0"/>
            <a:ext cx="1500" cy="5143500"/>
          </a:xfrm>
          <a:prstGeom prst="straightConnector1">
            <a:avLst/>
          </a:prstGeom>
          <a:noFill/>
          <a:ln w="19075" cap="sq" cmpd="sng">
            <a:solidFill>
              <a:srgbClr val="FE863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g5cf8e7e211_0_10"/>
          <p:cNvSpPr/>
          <p:nvPr/>
        </p:nvSpPr>
        <p:spPr>
          <a:xfrm>
            <a:off x="8839200" y="0"/>
            <a:ext cx="304800" cy="5143500"/>
          </a:xfrm>
          <a:prstGeom prst="rect">
            <a:avLst/>
          </a:prstGeom>
          <a:solidFill>
            <a:srgbClr val="FEC3AE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" name="Google Shape;29;g5cf8e7e211_0_10"/>
          <p:cNvCxnSpPr/>
          <p:nvPr/>
        </p:nvCxnSpPr>
        <p:spPr>
          <a:xfrm>
            <a:off x="8915400" y="0"/>
            <a:ext cx="1500" cy="5143500"/>
          </a:xfrm>
          <a:prstGeom prst="straightConnector1">
            <a:avLst/>
          </a:prstGeom>
          <a:noFill/>
          <a:ln w="9525" cap="sq" cmpd="sng">
            <a:solidFill>
              <a:srgbClr val="FE863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g5cf8e7e211_0_10"/>
          <p:cNvSpPr/>
          <p:nvPr/>
        </p:nvSpPr>
        <p:spPr>
          <a:xfrm>
            <a:off x="8156575" y="4286250"/>
            <a:ext cx="549300" cy="41190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5cf8e7e211_0_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46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32" name="Google Shape;32;g5cf8e7e211_0_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46900" cy="3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33" name="Google Shape;33;g5cf8e7e211_0_10"/>
          <p:cNvSpPr/>
          <p:nvPr/>
        </p:nvSpPr>
        <p:spPr>
          <a:xfrm rot="5400000">
            <a:off x="7840312" y="747937"/>
            <a:ext cx="1508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g5cf8e7e211_0_10"/>
          <p:cNvSpPr txBox="1">
            <a:spLocks noGrp="1"/>
          </p:cNvSpPr>
          <p:nvPr>
            <p:ph type="ftr" idx="11"/>
          </p:nvPr>
        </p:nvSpPr>
        <p:spPr>
          <a:xfrm rot="5400000">
            <a:off x="10233287" y="278803"/>
            <a:ext cx="258300" cy="3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g5cf8e7e211_0_10"/>
          <p:cNvSpPr txBox="1">
            <a:spLocks noGrp="1"/>
          </p:cNvSpPr>
          <p:nvPr>
            <p:ph type="sldNum" idx="12"/>
          </p:nvPr>
        </p:nvSpPr>
        <p:spPr>
          <a:xfrm>
            <a:off x="8129587" y="4300538"/>
            <a:ext cx="588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53"/>
          <p:cNvCxnSpPr/>
          <p:nvPr/>
        </p:nvCxnSpPr>
        <p:spPr>
          <a:xfrm>
            <a:off x="8763000" y="0"/>
            <a:ext cx="1500" cy="5143500"/>
          </a:xfrm>
          <a:prstGeom prst="straightConnector1">
            <a:avLst/>
          </a:prstGeom>
          <a:noFill/>
          <a:ln w="38150" cap="sq" cmpd="sng">
            <a:solidFill>
              <a:srgbClr val="FEC3AE">
                <a:alpha val="9215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" name="Google Shape;42;p53"/>
          <p:cNvCxnSpPr/>
          <p:nvPr/>
        </p:nvCxnSpPr>
        <p:spPr>
          <a:xfrm>
            <a:off x="76200" y="0"/>
            <a:ext cx="1500" cy="5143500"/>
          </a:xfrm>
          <a:prstGeom prst="straightConnector1">
            <a:avLst/>
          </a:prstGeom>
          <a:noFill/>
          <a:ln w="57225" cap="sq" cmpd="sng">
            <a:solidFill>
              <a:srgbClr val="FEC3A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" name="Google Shape;43;p53"/>
          <p:cNvCxnSpPr/>
          <p:nvPr/>
        </p:nvCxnSpPr>
        <p:spPr>
          <a:xfrm>
            <a:off x="8991600" y="0"/>
            <a:ext cx="1500" cy="5143500"/>
          </a:xfrm>
          <a:prstGeom prst="straightConnector1">
            <a:avLst/>
          </a:prstGeom>
          <a:noFill/>
          <a:ln w="19075" cap="sq" cmpd="sng">
            <a:solidFill>
              <a:srgbClr val="FE863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53"/>
          <p:cNvSpPr/>
          <p:nvPr/>
        </p:nvSpPr>
        <p:spPr>
          <a:xfrm>
            <a:off x="8839200" y="0"/>
            <a:ext cx="304800" cy="5143500"/>
          </a:xfrm>
          <a:prstGeom prst="rect">
            <a:avLst/>
          </a:prstGeom>
          <a:solidFill>
            <a:srgbClr val="FEC3AE">
              <a:alpha val="8588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" name="Google Shape;45;p53"/>
          <p:cNvCxnSpPr/>
          <p:nvPr/>
        </p:nvCxnSpPr>
        <p:spPr>
          <a:xfrm>
            <a:off x="8915400" y="0"/>
            <a:ext cx="1500" cy="5143500"/>
          </a:xfrm>
          <a:prstGeom prst="straightConnector1">
            <a:avLst/>
          </a:prstGeom>
          <a:noFill/>
          <a:ln w="9525" cap="sq" cmpd="sng">
            <a:solidFill>
              <a:srgbClr val="FE863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" name="Google Shape;46;p53"/>
          <p:cNvSpPr/>
          <p:nvPr/>
        </p:nvSpPr>
        <p:spPr>
          <a:xfrm>
            <a:off x="8156575" y="4286250"/>
            <a:ext cx="549300" cy="41190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46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8" name="Google Shape;48;p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46900" cy="3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9" name="Google Shape;49;p53"/>
          <p:cNvSpPr/>
          <p:nvPr/>
        </p:nvSpPr>
        <p:spPr>
          <a:xfrm rot="5400000">
            <a:off x="7840462" y="747787"/>
            <a:ext cx="15084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53"/>
          <p:cNvSpPr txBox="1">
            <a:spLocks noGrp="1"/>
          </p:cNvSpPr>
          <p:nvPr>
            <p:ph type="ftr" idx="11"/>
          </p:nvPr>
        </p:nvSpPr>
        <p:spPr>
          <a:xfrm rot="5400000">
            <a:off x="10233287" y="278802"/>
            <a:ext cx="258300" cy="3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Google Shape;51;p53"/>
          <p:cNvSpPr txBox="1">
            <a:spLocks noGrp="1"/>
          </p:cNvSpPr>
          <p:nvPr>
            <p:ph type="sldNum" idx="12"/>
          </p:nvPr>
        </p:nvSpPr>
        <p:spPr>
          <a:xfrm>
            <a:off x="8129587" y="4300538"/>
            <a:ext cx="588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g5cf8e7e21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975" y="0"/>
            <a:ext cx="2214475" cy="8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5cf8e7e211_0_0"/>
          <p:cNvSpPr txBox="1"/>
          <p:nvPr/>
        </p:nvSpPr>
        <p:spPr>
          <a:xfrm>
            <a:off x="2439600" y="24475"/>
            <a:ext cx="6269400" cy="8058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PYTHON PROGRAMMING</a:t>
            </a:r>
            <a:endParaRPr sz="36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g5cf8e7e211_0_0"/>
          <p:cNvSpPr txBox="1"/>
          <p:nvPr/>
        </p:nvSpPr>
        <p:spPr>
          <a:xfrm>
            <a:off x="131975" y="2120550"/>
            <a:ext cx="8577000" cy="30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4000" b="1" i="0" u="none" strike="noStrike" cap="none">
                <a:solidFill>
                  <a:srgbClr val="66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</a:t>
            </a:r>
            <a:r>
              <a:rPr lang="en-US" sz="4000" b="1">
                <a:solidFill>
                  <a:srgbClr val="66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TRINGS</a:t>
            </a:r>
            <a:br>
              <a:rPr lang="en-US" sz="4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4000" b="0" i="0" u="none" strike="noStrike" cap="none">
              <a:solidFill>
                <a:srgbClr val="575F6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674EA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Name: Mr. Dheeraj Sundaragiri</a:t>
            </a:r>
            <a:endParaRPr sz="18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74E1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Assistant Professor</a:t>
            </a:r>
            <a:endParaRPr sz="2400" b="1" i="0" u="none" strike="noStrike" cap="none">
              <a:solidFill>
                <a:srgbClr val="274E1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74E1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Department of Computer Science and Engineering</a:t>
            </a:r>
            <a:endParaRPr sz="2400" b="1" i="0" u="none" strike="noStrike" cap="none">
              <a:solidFill>
                <a:srgbClr val="274E1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2400" b="1" i="0" u="none" strike="noStrike" cap="none">
                <a:solidFill>
                  <a:srgbClr val="274E1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SNIST</a:t>
            </a:r>
            <a:br>
              <a:rPr lang="en-US" sz="2400" b="1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5" name="Google Shape;65;g5cf8e7e211_0_0"/>
          <p:cNvSpPr txBox="1"/>
          <p:nvPr/>
        </p:nvSpPr>
        <p:spPr>
          <a:xfrm>
            <a:off x="243125" y="1213025"/>
            <a:ext cx="38301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C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Lecture </a:t>
            </a:r>
            <a:r>
              <a:rPr lang="en-US" sz="4000" b="1">
                <a:solidFill>
                  <a:srgbClr val="CC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 sz="4000" b="1" i="0" u="none" strike="noStrike" cap="none">
              <a:solidFill>
                <a:srgbClr val="CC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" name="Google Shape;66;g5cf8e7e211_0_0"/>
          <p:cNvSpPr txBox="1"/>
          <p:nvPr/>
        </p:nvSpPr>
        <p:spPr>
          <a:xfrm>
            <a:off x="4738925" y="1213025"/>
            <a:ext cx="38928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C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Unit 2</a:t>
            </a:r>
            <a:endParaRPr sz="4000" b="1" i="0" u="none" strike="noStrike" cap="none">
              <a:solidFill>
                <a:srgbClr val="CC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22daccb5_0_33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Functions and Methods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5b22daccb5_0_33"/>
          <p:cNvSpPr txBox="1"/>
          <p:nvPr/>
        </p:nvSpPr>
        <p:spPr>
          <a:xfrm>
            <a:off x="457200" y="845725"/>
            <a:ext cx="7994400" cy="4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Char char="●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Python has a number of string functions which are in the string library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Char char="●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These functions are already built into every string - we invoke them by appending the function to the string variable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var1 = 'Hello World!'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dir(var1)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Char char="●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These functions do not modify the original string instead they return a new string that has been altered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7" name="Google Shape;157;g5b22daccb5_0_33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992d04154_4_217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Functions and Methods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5992d04154_4_217"/>
          <p:cNvSpPr txBox="1"/>
          <p:nvPr/>
        </p:nvSpPr>
        <p:spPr>
          <a:xfrm>
            <a:off x="457200" y="845725"/>
            <a:ext cx="7994400" cy="4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Char char="●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These functions do not modify the original string instead they return a new string that has been altered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7" name="Google Shape;167;g5992d04154_4_217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992d04154_4_217"/>
          <p:cNvSpPr txBox="1"/>
          <p:nvPr/>
        </p:nvSpPr>
        <p:spPr>
          <a:xfrm>
            <a:off x="5590675" y="2428850"/>
            <a:ext cx="2538900" cy="26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AutoNum type="arabicPeriod" startAt="11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index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858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AutoNum type="arabicPeriod" startAt="11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isalnum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858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AutoNum type="arabicPeriod" startAt="11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isalpha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858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AutoNum type="arabicPeriod" startAt="11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isdecimal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858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AutoNum type="arabicPeriod" startAt="11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isdigit </a:t>
            </a:r>
            <a:endParaRPr sz="1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9" name="Google Shape;169;g5992d04154_4_217"/>
          <p:cNvSpPr txBox="1"/>
          <p:nvPr/>
        </p:nvSpPr>
        <p:spPr>
          <a:xfrm>
            <a:off x="2732400" y="2428850"/>
            <a:ext cx="2858400" cy="26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AutoNum type="arabicPeriod" startAt="6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endswith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AutoNum type="arabicPeriod" startAt="6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expandtabs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AutoNum type="arabicPeriod" startAt="6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find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AutoNum type="arabicPeriod" startAt="6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format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AutoNum type="arabicPeriod" startAt="6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format_map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0" name="Google Shape;170;g5992d04154_4_217"/>
          <p:cNvSpPr txBox="1"/>
          <p:nvPr/>
        </p:nvSpPr>
        <p:spPr>
          <a:xfrm>
            <a:off x="457200" y="2419350"/>
            <a:ext cx="2275200" cy="26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capitalize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casefold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center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count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encode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22daccb5_0_49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Functions and Methods</a:t>
            </a:r>
            <a:endParaRPr sz="3000" b="0" i="0" u="none" strike="noStrike" cap="none">
              <a:solidFill>
                <a:srgbClr val="575F6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9" name="Google Shape;179;g5b22daccb5_0_49"/>
          <p:cNvSpPr txBox="1"/>
          <p:nvPr/>
        </p:nvSpPr>
        <p:spPr>
          <a:xfrm>
            <a:off x="457200" y="845719"/>
            <a:ext cx="26478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5715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1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isidentifier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715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1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islower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715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1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isnumeric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715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1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isprintable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715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1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isspace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715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1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istitle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715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1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isupper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715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1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join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715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1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ljust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715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1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lower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0" name="Google Shape;180;g5b22daccb5_0_49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5b22daccb5_0_49"/>
          <p:cNvSpPr txBox="1"/>
          <p:nvPr/>
        </p:nvSpPr>
        <p:spPr>
          <a:xfrm>
            <a:off x="3155800" y="845725"/>
            <a:ext cx="27687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2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lstrip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2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maketrans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2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partition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2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replace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2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rfind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2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rindex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2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rjust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2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rpartition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2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rsplit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2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rstrip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2" name="Google Shape;182;g5b22daccb5_0_49"/>
          <p:cNvSpPr txBox="1"/>
          <p:nvPr/>
        </p:nvSpPr>
        <p:spPr>
          <a:xfrm>
            <a:off x="5867400" y="845725"/>
            <a:ext cx="26478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3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3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splitlines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3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startswith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3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strip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3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swapcase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3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title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3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translate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3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upper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2865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AutoNum type="arabicPeriod" startAt="36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zfill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992d04154_0_102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1 of 20</a:t>
            </a:r>
            <a:endParaRPr sz="3000" b="0" i="0" u="none" strike="noStrike" cap="none">
              <a:solidFill>
                <a:srgbClr val="575F6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1" name="Google Shape;191;g5992d04154_0_102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capitalize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casefold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center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count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encode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endswith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expandtabs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find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format_map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index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isalnum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isalpha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isdecimal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isdigit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2" name="Google Shape;192;g5992d04154_0_102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5992d04154_0_102"/>
          <p:cNvSpPr txBox="1"/>
          <p:nvPr/>
        </p:nvSpPr>
        <p:spPr>
          <a:xfrm>
            <a:off x="2408400" y="845725"/>
            <a:ext cx="63309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str="hello"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str.</a:t>
            </a:r>
            <a:r>
              <a:rPr lang="en-US" sz="28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capitalize()	#</a:t>
            </a:r>
            <a:r>
              <a:rPr lang="en-US" sz="28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'Hello'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str="hello PYTHON"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str.casefold()	#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'hello python'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</a:t>
            </a:r>
            <a:r>
              <a:rPr lang="en-US" sz="28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str.center(24)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	# width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      hello PYTHON      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str.center(24,'*')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# fillchar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'******hello PYTHON******'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992d04154_4_229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2 of 20</a:t>
            </a:r>
            <a:endParaRPr sz="3000" b="0" i="0" u="none" strike="noStrike" cap="none">
              <a:solidFill>
                <a:srgbClr val="575F6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2" name="Google Shape;202;g5992d04154_4_229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capitalize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casefold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center</a:t>
            </a:r>
            <a:r>
              <a:rPr lang="en-US" sz="1800" b="0" i="0" u="none" strike="sng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sng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count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encode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endswith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expandtabs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find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format_map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index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isalnum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isalpha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isdecimal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isdigit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3" name="Google Shape;203;g5992d04154_4_229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5992d04154_4_229"/>
          <p:cNvSpPr txBox="1"/>
          <p:nvPr/>
        </p:nvSpPr>
        <p:spPr>
          <a:xfrm>
            <a:off x="2408400" y="845725"/>
            <a:ext cx="63309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str="hello PYTHON"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str.count('o')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	#substring : 1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str.count('O',0,5)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start, end : 0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string = 'pythön!'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string.endswith(suffix[, start[, end]])</a:t>
            </a:r>
            <a:endParaRPr sz="2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string.endswith('!') #	True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string.endswith('.') # 	False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992d04154_1_48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3 of 20</a:t>
            </a:r>
            <a:endParaRPr sz="3000" b="0" i="0" u="none" strike="noStrike" cap="none">
              <a:solidFill>
                <a:srgbClr val="575F6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3" name="Google Shape;213;g5992d04154_1_48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capitalize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casefold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center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count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encode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endswith</a:t>
            </a:r>
            <a:r>
              <a:rPr lang="en-US" sz="1800" b="0" i="0" u="none" strike="sng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expandtabs</a:t>
            </a: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find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format_map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index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isalnum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isalpha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isdecimal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isdigit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4" name="Google Shape;214;g5992d04154_1_48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5992d04154_1_48"/>
          <p:cNvSpPr txBox="1"/>
          <p:nvPr/>
        </p:nvSpPr>
        <p:spPr>
          <a:xfrm>
            <a:off x="2408400" y="845719"/>
            <a:ext cx="62778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string = 'pythön!'</a:t>
            </a:r>
            <a:endParaRPr sz="2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encode to default Utf-8 Encoding</a:t>
            </a:r>
            <a:endParaRPr sz="2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string.encode()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b'pyth\xc3\xb6n!'</a:t>
            </a:r>
            <a:endParaRPr sz="2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ignore error</a:t>
            </a:r>
            <a:endParaRPr sz="25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string.encode("ascii", "ignore")</a:t>
            </a:r>
            <a:endParaRPr sz="25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b'pythn!'</a:t>
            </a:r>
            <a:endParaRPr sz="25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replace error</a:t>
            </a:r>
            <a:endParaRPr sz="25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string.encode("ascii", "replace")</a:t>
            </a:r>
            <a:endParaRPr sz="25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b'pyth?n!'</a:t>
            </a:r>
            <a:endParaRPr sz="25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992d04154_4_239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4 of 20</a:t>
            </a:r>
            <a:endParaRPr sz="3000" b="0" i="0" u="none" strike="noStrike" cap="none">
              <a:solidFill>
                <a:srgbClr val="575F6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4" name="Google Shape;224;g5992d04154_4_239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capitalize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casefold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center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count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encode</a:t>
            </a:r>
            <a:r>
              <a:rPr lang="en-US" sz="1800" b="0" i="0" u="none" strike="sng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sng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endswith</a:t>
            </a: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expandtabs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find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format_map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index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isalnum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isalpha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isdecimal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isdigit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5" name="Google Shape;225;g5992d04154_4_239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5992d04154_4_239"/>
          <p:cNvSpPr txBox="1"/>
          <p:nvPr/>
        </p:nvSpPr>
        <p:spPr>
          <a:xfrm>
            <a:off x="2408400" y="845719"/>
            <a:ext cx="62778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str="Hi i am in\t#INDIA"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str.expandtabs()</a:t>
            </a:r>
            <a:r>
              <a:rPr lang="en-US" sz="28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tab size 8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'Hi i am in      #INDIA'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str.expandtabs(2)</a:t>
            </a:r>
            <a:r>
              <a:rPr lang="en-US" sz="28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tab size 2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'Hi i am in  #INDIA'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data=</a:t>
            </a:r>
            <a:r>
              <a:rPr lang="en-US" sz="28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str.find('#')</a:t>
            </a:r>
            <a:endParaRPr sz="28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data				#	11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str[data+1:] 	#	INDIA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992d04154_1_15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5 of 20</a:t>
            </a:r>
            <a:endParaRPr sz="3000" b="0" i="0" u="none" strike="noStrike" cap="none">
              <a:solidFill>
                <a:srgbClr val="575F6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5" name="Google Shape;235;g5992d04154_1_15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capitalize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casefold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center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count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encode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endswith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expandtabs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find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format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format_map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index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isalnum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isalpha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isdecimal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isdigit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6" name="Google Shape;236;g5992d04154_1_15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5992d04154_1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8400" y="845725"/>
            <a:ext cx="6330775" cy="170675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5992d04154_1_15"/>
          <p:cNvSpPr txBox="1"/>
          <p:nvPr/>
        </p:nvSpPr>
        <p:spPr>
          <a:xfrm>
            <a:off x="2408400" y="2571750"/>
            <a:ext cx="63624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str="Hi {0}, Today is {1}".format("PYTHON","Good Day")</a:t>
            </a: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</a:t>
            </a: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'Hi PYTHON, Today is Good Day'</a:t>
            </a: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992d04154_1_80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6 of 20</a:t>
            </a:r>
            <a:endParaRPr sz="3000" b="0" i="0" u="none" strike="noStrike" cap="none">
              <a:solidFill>
                <a:srgbClr val="575F6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7" name="Google Shape;247;g5992d04154_1_80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capitalize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casefold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center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count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encode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endswith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expandtabs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find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format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format_map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index</a:t>
            </a: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isalnum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isalpha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isdecimal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isdigit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8" name="Google Shape;248;g5992d04154_1_80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5992d04154_1_80"/>
          <p:cNvSpPr txBox="1"/>
          <p:nvPr/>
        </p:nvSpPr>
        <p:spPr>
          <a:xfrm>
            <a:off x="2408400" y="845719"/>
            <a:ext cx="63309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point = {'x':4,'y':-5}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print('{x} {y}'.format(**point))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print(</a:t>
            </a:r>
            <a:r>
              <a:rPr lang="en-US" sz="25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'{x} {y}'.format_map(point)</a:t>
            </a:r>
            <a:r>
              <a:rPr lang="en-US" sz="25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Both gives same output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4 -5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str.format(**mapping) copies the dict 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str.format_map(mapping) makes a new dictionary during method call.</a:t>
            </a: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992d04154_4_250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7 of 20</a:t>
            </a:r>
            <a:endParaRPr sz="3000" b="0" i="0" u="none" strike="noStrike" cap="none">
              <a:solidFill>
                <a:srgbClr val="575F6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8" name="Google Shape;258;g5992d04154_4_250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capitalize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casefold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center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count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encode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endswith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expandtabs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find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format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format_map</a:t>
            </a: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index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isalnum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isalpha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isdecimal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isdigit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9" name="Google Shape;259;g5992d04154_4_250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5992d04154_4_250"/>
          <p:cNvSpPr txBox="1"/>
          <p:nvPr/>
        </p:nvSpPr>
        <p:spPr>
          <a:xfrm>
            <a:off x="2408400" y="845719"/>
            <a:ext cx="63309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str.index(sub[, start[, end]] )</a:t>
            </a:r>
            <a:endParaRPr sz="28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 = 'Hi i am in\t#INDIA'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str.index('in')			#	8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str.index('in',8)		# 	8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str.index('IN',8,-3)	# 	12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str.index('i',2,30)		#	3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str[1:2].isalnum()	#	True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str[1:2].isalpha()	#	True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str.isalpha()			#	False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24d22d4a_0_15"/>
          <p:cNvSpPr txBox="1"/>
          <p:nvPr/>
        </p:nvSpPr>
        <p:spPr>
          <a:xfrm>
            <a:off x="457200" y="205976"/>
            <a:ext cx="74676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5b24d22d4a_0_15"/>
          <p:cNvSpPr txBox="1"/>
          <p:nvPr/>
        </p:nvSpPr>
        <p:spPr>
          <a:xfrm>
            <a:off x="457200" y="639094"/>
            <a:ext cx="7467600" cy="4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Accessing Strings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Basic Operations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 slices 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and Methods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6" name="Google Shape;76;g5b24d22d4a_0_15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992d04154_1_103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8 of 20</a:t>
            </a:r>
            <a:endParaRPr sz="3000" b="0" i="0" u="none" strike="noStrike" cap="none">
              <a:solidFill>
                <a:srgbClr val="575F6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9" name="Google Shape;269;g5992d04154_1_103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index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isalnum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isalpha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isdecimal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isdigit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isidentifier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islower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isnumeric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isprintable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isspace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istitle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isupper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join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ljust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lower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0" name="Google Shape;270;g5992d04154_1_103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5992d04154_1_103"/>
          <p:cNvSpPr txBox="1"/>
          <p:nvPr/>
        </p:nvSpPr>
        <p:spPr>
          <a:xfrm>
            <a:off x="2408400" y="845719"/>
            <a:ext cx="63309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77800" marR="177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 = 'Hi i am in\t#INDIA'</a:t>
            </a: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str.isdecimal()		#	False</a:t>
            </a: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str.isdigit()			#	False</a:t>
            </a: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528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The superscript and subscripts are considered digit characters but not decimals.</a:t>
            </a:r>
            <a:endParaRPr sz="2400" b="0" i="0" u="none" strike="noStrike" cap="none">
              <a:solidFill>
                <a:srgbClr val="2528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marR="177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528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str[9:10].isidentifier()	#	True</a:t>
            </a:r>
            <a:endParaRPr sz="2400" b="0" i="0" u="none" strike="noStrike" cap="none">
              <a:solidFill>
                <a:srgbClr val="2528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marR="177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528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str[1:-5].islower()		#	True</a:t>
            </a:r>
            <a:endParaRPr sz="2400" b="0" i="0" u="none" strike="noStrike" cap="none">
              <a:solidFill>
                <a:srgbClr val="2528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992d04154_1_122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9 of 20</a:t>
            </a:r>
            <a:endParaRPr sz="3000" b="0" i="0" u="none" strike="noStrike" cap="none">
              <a:solidFill>
                <a:srgbClr val="575F6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0" name="Google Shape;280;g5992d04154_1_122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index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isalnum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isalpha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isdecimal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isdigit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isidentifier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islower</a:t>
            </a: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isnumeric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isprintable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isspace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istitle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isupper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join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ljust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1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lower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1" name="Google Shape;281;g5992d04154_1_122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5992d04154_1_122"/>
          <p:cNvSpPr txBox="1"/>
          <p:nvPr/>
        </p:nvSpPr>
        <p:spPr>
          <a:xfrm>
            <a:off x="2408400" y="769525"/>
            <a:ext cx="6330900" cy="4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 = '1242323'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print(str.isnumeric())		#	True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#str = '²3455'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 = '\u00B23455'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print(str.isnumeric())		#	True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str = '½'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 = '\u00BD'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print(str.isnumeric())		</a:t>
            </a: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	True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s='python12'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print(s.isnumeric())		#	False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528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528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528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992d04154_1_132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10 of 20</a:t>
            </a:r>
            <a:endParaRPr sz="3000" b="0" i="0" u="none" strike="noStrike" cap="none">
              <a:solidFill>
                <a:srgbClr val="575F6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1" name="Google Shape;291;g5992d04154_1_132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isprintable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isspace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istitle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isupper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join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ljust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lower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lstrip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maketrans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partition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replace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rfind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rindex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rjust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rpartition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2" name="Google Shape;292;g5992d04154_1_132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5992d04154_1_132"/>
          <p:cNvSpPr txBox="1"/>
          <p:nvPr/>
        </p:nvSpPr>
        <p:spPr>
          <a:xfrm>
            <a:off x="2408400" y="769531"/>
            <a:ext cx="6330900" cy="4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 = ' 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str.isprintable()	# 	True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 = '\n'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str.isprintable()	</a:t>
            </a: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	False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 = ''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str.isprintable())	</a:t>
            </a: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	True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 = '   \t'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str.isspace()		# 	True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 = 'Monty @ Python'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str.istitle()		# 	True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992d04154_4_260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11 of 20</a:t>
            </a:r>
            <a:endParaRPr sz="3000" b="0" i="0" u="none" strike="noStrike" cap="none">
              <a:solidFill>
                <a:srgbClr val="575F6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2" name="Google Shape;302;g5992d04154_4_260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isprintable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isspace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istitle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isupper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join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ljust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lower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lstrip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maketrans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partition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replace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rfind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rindex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rjust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19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rpartition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3" name="Google Shape;303;g5992d04154_4_260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5992d04154_4_260"/>
          <p:cNvSpPr txBox="1"/>
          <p:nvPr/>
        </p:nvSpPr>
        <p:spPr>
          <a:xfrm>
            <a:off x="2408400" y="845719"/>
            <a:ext cx="63309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 = 'Monty @ Python'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str.isupper()		# 	False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lst=['1','2','3','4','5']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ch='-'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ch.join(lst)		#	'1-2-3-4-5'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str.ljust(20,'*')	</a:t>
            </a: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'Monty @ Python******'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str.lower()		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'monty @ python'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992d04154_3_1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12 of 20</a:t>
            </a:r>
            <a:endParaRPr sz="3000" b="0" i="0" u="none" strike="noStrike" cap="none">
              <a:solidFill>
                <a:srgbClr val="575F6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3" name="Google Shape;313;g5992d04154_3_1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6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lstrip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6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maketrans</a:t>
            </a: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6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partition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6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replace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6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rfind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6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rindex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6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rjust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6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rpartition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6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rsplit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6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rstrip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6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6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splitlines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6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startswith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6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strip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6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swapcase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4" name="Google Shape;314;g5992d04154_3_1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5992d04154_3_1"/>
          <p:cNvSpPr txBox="1"/>
          <p:nvPr/>
        </p:nvSpPr>
        <p:spPr>
          <a:xfrm>
            <a:off x="2408400" y="845719"/>
            <a:ext cx="63309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 = 'Monty @ Python'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str.lstrip()		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'Monty @ Python   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str.rstrip()		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   Monty @ Python'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str.strip()		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'Monty @ Python'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str.strip().strip('on')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'Monty @ Pyth'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992d04154_4_270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13 of 20</a:t>
            </a:r>
            <a:endParaRPr sz="3000" b="0" i="0" u="none" strike="noStrike" cap="none">
              <a:solidFill>
                <a:srgbClr val="575F6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4" name="Google Shape;324;g5992d04154_4_270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maketrans</a:t>
            </a:r>
            <a:r>
              <a:rPr lang="en-US" sz="15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5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partition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replace</a:t>
            </a:r>
            <a:endParaRPr sz="15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rfind 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rindex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rjust</a:t>
            </a:r>
            <a:endParaRPr sz="15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rpartition 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rsplit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rstrip</a:t>
            </a:r>
            <a:endParaRPr sz="15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 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splitlines 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startswith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strip</a:t>
            </a:r>
            <a:endParaRPr sz="15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swapcase</a:t>
            </a:r>
            <a:endParaRPr sz="15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title 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translate</a:t>
            </a:r>
            <a:r>
              <a:rPr lang="en-US" sz="15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5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upper</a:t>
            </a:r>
            <a:endParaRPr sz="15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zfill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5" name="Google Shape;325;g5992d04154_4_270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5992d04154_4_270"/>
          <p:cNvSpPr txBox="1"/>
          <p:nvPr/>
        </p:nvSpPr>
        <p:spPr>
          <a:xfrm>
            <a:off x="2408400" y="845719"/>
            <a:ext cx="63309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 = 'Monty @ Python'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str.rjust(20,'*')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'******Monty @ Python'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str.replace("@","Hello")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'Monty Hello Python'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str.swapcase()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'mONTY @ pYTHON'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str.upper() 	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'MONTY @ PYTHON'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992d04154_2_8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14 of 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5992d04154_2_8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5992d04154_2_8"/>
          <p:cNvSpPr txBox="1"/>
          <p:nvPr/>
        </p:nvSpPr>
        <p:spPr>
          <a:xfrm>
            <a:off x="2408400" y="845719"/>
            <a:ext cx="63309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maketrans() creates a mapping of the character's Unicode ordinal to its corresponding translation.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str1 = "aeiou"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str2 = "12345" #must have same len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str.maketrans(str1, str2)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{97: 49, 101: 50, 105: 51, 111: 52, 117: 53}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7" name="Google Shape;337;g5992d04154_2_8"/>
          <p:cNvSpPr txBox="1"/>
          <p:nvPr/>
        </p:nvSpPr>
        <p:spPr>
          <a:xfrm>
            <a:off x="457200" y="845725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maketrans </a:t>
            </a:r>
            <a:endParaRPr sz="15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partition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replace</a:t>
            </a:r>
            <a:endParaRPr sz="15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rfind 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rindex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rjust</a:t>
            </a:r>
            <a:endParaRPr sz="15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rpartition 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rsplit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rstrip</a:t>
            </a:r>
            <a:endParaRPr sz="15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 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splitlines 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startswith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strip</a:t>
            </a:r>
            <a:endParaRPr sz="15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swapcase</a:t>
            </a:r>
            <a:endParaRPr sz="15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title 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translate</a:t>
            </a:r>
            <a:r>
              <a:rPr lang="en-US" sz="15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5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upper</a:t>
            </a:r>
            <a:endParaRPr sz="15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zfill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992d04154_4_281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15 of 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5992d04154_4_281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5992d04154_4_281"/>
          <p:cNvSpPr txBox="1"/>
          <p:nvPr/>
        </p:nvSpPr>
        <p:spPr>
          <a:xfrm>
            <a:off x="2408400" y="845719"/>
            <a:ext cx="63309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strt = str.maketrans(str1, str2)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 = "this is string example....wow!!!"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print (str.translate(strt))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th3s 3s str3ng 2x1mpl2....w4w!!!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str3 = "ae"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strt = str.maketrans(str1, str2, str3)</a:t>
            </a:r>
            <a:endParaRPr sz="2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print (str.translate(strt))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77800" marR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th3s 3s str3ng xmpl....w4w!!!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8" name="Google Shape;348;g5992d04154_4_281"/>
          <p:cNvSpPr txBox="1"/>
          <p:nvPr/>
        </p:nvSpPr>
        <p:spPr>
          <a:xfrm>
            <a:off x="457200" y="845725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maketrans </a:t>
            </a:r>
            <a:endParaRPr sz="15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partition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replace</a:t>
            </a:r>
            <a:endParaRPr sz="15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rfind 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rindex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rjust</a:t>
            </a:r>
            <a:endParaRPr sz="15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rpartition 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rsplit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rstrip</a:t>
            </a:r>
            <a:endParaRPr sz="15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 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splitlines 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startswith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strip</a:t>
            </a:r>
            <a:endParaRPr sz="15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swapcase</a:t>
            </a:r>
            <a:endParaRPr sz="15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title 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translate </a:t>
            </a:r>
            <a:endParaRPr sz="15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upper</a:t>
            </a:r>
            <a:endParaRPr sz="15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Schoolbook"/>
              <a:buAutoNum type="arabicPeriod" startAt="27"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zfill</a:t>
            </a:r>
            <a:endParaRPr sz="15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992d04154_3_39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16 of 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5992d04154_3_39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partition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replace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rfind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rindex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rjust</a:t>
            </a:r>
            <a:endParaRPr sz="1800" b="0" i="0" u="none" strike="sng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rpartition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rsplit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rstrip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splitlines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startswith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strip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swapcase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title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translate</a:t>
            </a:r>
            <a:r>
              <a:rPr lang="en-US" sz="1800" b="0" i="0" u="none" strike="sng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sng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8" name="Google Shape;358;g5992d04154_3_39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5992d04154_3_39"/>
          <p:cNvSpPr txBox="1"/>
          <p:nvPr/>
        </p:nvSpPr>
        <p:spPr>
          <a:xfrm>
            <a:off x="2408400" y="845719"/>
            <a:ext cx="63309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 = 'Monty @ Python'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str.partition("@") # creates tuple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('Monty ', '@', ' Python')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str.rpartition("on") 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at last occurrence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('Monty @ Pyth', 'on', '')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str.rfind('on') 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returns highest index 12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992d04154_4_292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17 of 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5992d04154_4_292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partition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replace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rfind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rindex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rjust</a:t>
            </a:r>
            <a:endParaRPr sz="1800" b="0" i="0" u="none" strike="sng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rpartition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rsplit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rstrip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splitlines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startswith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strip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swapcase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title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translate</a:t>
            </a:r>
            <a:r>
              <a:rPr lang="en-US" sz="1800" b="0" i="0" u="none" strike="sng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sng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9" name="Google Shape;369;g5992d04154_4_292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5992d04154_4_292"/>
          <p:cNvSpPr txBox="1"/>
          <p:nvPr/>
        </p:nvSpPr>
        <p:spPr>
          <a:xfrm>
            <a:off x="2408400" y="845719"/>
            <a:ext cx="63309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 = 'Monty @ Python'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str.rindex('n')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returns highest index 13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rfind() returns -1 if the substring is not found, whereas rindex() throws an exception.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str='hello monty'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str.title()		# 'Hello Monty'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b24d22d4a_0_6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 INTRODUCTION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5b24d22d4a_0_6"/>
          <p:cNvSpPr txBox="1"/>
          <p:nvPr/>
        </p:nvSpPr>
        <p:spPr>
          <a:xfrm>
            <a:off x="457200" y="834281"/>
            <a:ext cx="7467600" cy="43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Noto Sans Symbols"/>
              <a:buChar char="🞆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string is a sequence of characters.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Noto Sans Symbols"/>
              <a:buChar char="🞆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 are amongst the most popular types in Python. We can create them simply by enclosing characters in quotes. Python treats single quotes the same as double quotes.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Noto Sans Symbols"/>
              <a:buChar char="🞆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Creating strings is as simple as assigning a value to a variable.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6" name="Google Shape;86;g5b24d22d4a_0_6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992d04154_4_302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18 of 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5992d04154_4_302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partition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replace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rfind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rindex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rjust</a:t>
            </a:r>
            <a:endParaRPr sz="1800" b="0" i="0" u="none" strike="sng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rpartition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rsplit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rstrip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split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splitlines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startswith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strip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swapcase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title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28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translate</a:t>
            </a:r>
            <a:r>
              <a:rPr lang="en-US" sz="1800" b="0" i="0" u="none" strike="sng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sng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0" name="Google Shape;380;g5992d04154_4_302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5992d04154_4_302"/>
          <p:cNvSpPr txBox="1"/>
          <p:nvPr/>
        </p:nvSpPr>
        <p:spPr>
          <a:xfrm>
            <a:off x="2408400" y="845725"/>
            <a:ext cx="6330900" cy="4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 = 'Monty @ Python'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str.split("@")   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['Monty ', ' Python']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str.rsplit("@")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Same output, but Fractional Slow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str.split(" ",1)	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['Monty', '@ Python']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str.rsplit(" ",1)	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['Monty @', 'Python']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992d04154_3_21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19 of 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5992d04154_3_21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rindex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rjust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rpartition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rsplit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rstrip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splitlines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startswith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strip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swapcase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title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translate</a:t>
            </a:r>
            <a:r>
              <a:rPr lang="en-US" sz="1800" b="0" i="0" u="none" strike="sng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sng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upper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zfill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1" name="Google Shape;391;g5992d04154_3_21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5992d04154_3_21"/>
          <p:cNvSpPr txBox="1"/>
          <p:nvPr/>
        </p:nvSpPr>
        <p:spPr>
          <a:xfrm>
            <a:off x="2408400" y="845719"/>
            <a:ext cx="63309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str='Monty\n@\rPython'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str.splitlines()	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['Monty', '@', 'Python']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str.splitlines(True)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['Monty\n', '@\r', 'Python']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str='Monty @ Python'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str.splitlines()	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['Monty @ Python']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str.startswith('Mon')	# True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str.startswith('Tue')	# False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num="123"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num.zfill(8)			# '00000123'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num.zfill(8)			# '+0000123' for “+123”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992d04154_4_312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STRINGS: Methods 20 of 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5992d04154_4_312"/>
          <p:cNvSpPr txBox="1"/>
          <p:nvPr/>
        </p:nvSpPr>
        <p:spPr>
          <a:xfrm>
            <a:off x="457200" y="845719"/>
            <a:ext cx="1951200" cy="4258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rindex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rjust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rpartition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rsplit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rstrip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 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splitlines</a:t>
            </a: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startswith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strip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swapcase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title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translate</a:t>
            </a:r>
            <a:r>
              <a:rPr lang="en-US" sz="1800" b="0" i="0" u="none" strike="sng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0" i="0" u="none" strike="sng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upper</a:t>
            </a:r>
            <a:endParaRPr sz="1800" b="0" i="0" u="none" strike="sng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eriod" startAt="31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CE5CD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zfill</a:t>
            </a:r>
            <a:endParaRPr sz="1800" b="0" i="0" u="none" strike="noStrike" cap="none">
              <a:solidFill>
                <a:schemeClr val="dk1"/>
              </a:solidFill>
              <a:highlight>
                <a:srgbClr val="FCE5CD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2" name="Google Shape;402;g5992d04154_4_312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5992d04154_4_312"/>
          <p:cNvSpPr txBox="1"/>
          <p:nvPr/>
        </p:nvSpPr>
        <p:spPr>
          <a:xfrm>
            <a:off x="2408400" y="845719"/>
            <a:ext cx="63309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str='Monty\n@\rPython'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str.startswith('Mon')	# True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str.startswith('Tue')	# False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num="123"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num.zfill(8)			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'00000123'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num.zfill(8)		</a:t>
            </a:r>
            <a:r>
              <a:rPr lang="en-US" sz="2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# num= "+123"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'+0000123' </a:t>
            </a:r>
            <a:endParaRPr sz="2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992d04154_2_39"/>
          <p:cNvSpPr txBox="1"/>
          <p:nvPr/>
        </p:nvSpPr>
        <p:spPr>
          <a:xfrm>
            <a:off x="338525" y="224888"/>
            <a:ext cx="8308800" cy="4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topic of next lecture is</a:t>
            </a:r>
            <a:endParaRPr sz="4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●"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●"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Tuples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●"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92d04154_2_126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6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STRINGS INTRODUCTION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5992d04154_2_126"/>
          <p:cNvSpPr txBox="1"/>
          <p:nvPr/>
        </p:nvSpPr>
        <p:spPr>
          <a:xfrm>
            <a:off x="457200" y="834275"/>
            <a:ext cx="7994400" cy="43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Noto Sans Symbols"/>
              <a:buChar char="🞆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When a string contains numbers it is still a string.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example: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var1 = 'Hello World!'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var2 = "Python Programming"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var3 = """Python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Programming"""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6" name="Google Shape;96;g5992d04154_2_126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22daccb5_0_8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ACCESSING STRINGS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5b22daccb5_0_8"/>
          <p:cNvSpPr txBox="1"/>
          <p:nvPr/>
        </p:nvSpPr>
        <p:spPr>
          <a:xfrm>
            <a:off x="457200" y="845725"/>
            <a:ext cx="7980000" cy="4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Python does not support a character type; these are treated as strings of length one thus also considered a substring.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access substrings use the square brackets for slicing along with the index or indices to obtain your substring.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g5b22daccb5_0_8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992d04154_4_196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ACCESSING STRINGS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5992d04154_4_196"/>
          <p:cNvSpPr txBox="1"/>
          <p:nvPr/>
        </p:nvSpPr>
        <p:spPr>
          <a:xfrm>
            <a:off x="457200" y="845719"/>
            <a:ext cx="7467600" cy="4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○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var1 = 'Hello World!'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○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var2 = "Python Programming"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○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print "var1[0]: " var1[0]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○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print "var2[1:5]: " var2[1:5]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 will produce following result: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○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var1[0]: H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○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var2[1:5]: ytho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6" name="Google Shape;116;g5992d04154_4_196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24d22d4a_0_24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STRING OPERATIONS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5b24d22d4a_0_24"/>
          <p:cNvSpPr txBox="1"/>
          <p:nvPr/>
        </p:nvSpPr>
        <p:spPr>
          <a:xfrm>
            <a:off x="457200" y="863300"/>
            <a:ext cx="7994400" cy="4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concatenate with + or neighbors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○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word = "Help" + "x"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○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word = "Help" "a"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subscripting of strings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○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Hello[2]  l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○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slice: Hello[1:2]  el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○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word[-1]  last character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○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len(word)  5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3000"/>
              <a:buFont typeface="Noto Sans Symbols"/>
              <a:buChar char="🞆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immutable: cannot assign to subscript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" name="Google Shape;126;g5b24d22d4a_0_24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b22daccb5_0_20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SLICING STRINGS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5b22daccb5_0_20"/>
          <p:cNvSpPr txBox="1"/>
          <p:nvPr/>
        </p:nvSpPr>
        <p:spPr>
          <a:xfrm>
            <a:off x="457200" y="845719"/>
            <a:ext cx="7467600" cy="4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str = 'Monty Python'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Char char="●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string position starts at zero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Char char="●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can also look at any continuous section of a string using a colon operator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print str[0:4] # Mont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6" name="Google Shape;136;g5b22daccb5_0_20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5b22daccb5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575" y="1428750"/>
            <a:ext cx="7498425" cy="7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92d04154_4_205"/>
          <p:cNvSpPr txBox="1"/>
          <p:nvPr/>
        </p:nvSpPr>
        <p:spPr>
          <a:xfrm>
            <a:off x="457200" y="205967"/>
            <a:ext cx="74676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000"/>
              <a:buFont typeface="Century Schoolbook"/>
              <a:buNone/>
            </a:pPr>
            <a:r>
              <a:rPr lang="en-US" sz="3000" b="0" i="0" u="none" strike="noStrike" cap="non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SLICING STRINGS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5992d04154_4_205"/>
          <p:cNvSpPr txBox="1"/>
          <p:nvPr/>
        </p:nvSpPr>
        <p:spPr>
          <a:xfrm>
            <a:off x="457200" y="845725"/>
            <a:ext cx="7972500" cy="4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Char char="●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second number is one beyond the end of the slice - “up to but not including”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print str[6:7] # P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Char char="●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the second number is beyond the end of the string it stops at the end 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print str[6:20] # Python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Char char="●"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Slicing reverse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&gt;&gt;&gt; print(str[-6:]) # Python</a:t>
            </a:r>
            <a:endParaRPr sz="3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7" name="Google Shape;147;g5992d04154_4_205"/>
          <p:cNvSpPr txBox="1"/>
          <p:nvPr/>
        </p:nvSpPr>
        <p:spPr>
          <a:xfrm>
            <a:off x="8129587" y="4300538"/>
            <a:ext cx="60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33</Slides>
  <Notes>33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POI_THEME_TEMPLATE_DESIGN</vt:lpstr>
      <vt:lpstr>POI_THEME_TEMPLATE_DESIGN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Raimund Ege</dc:creator>
  <cp:lastModifiedBy>Harsha Vardhan</cp:lastModifiedBy>
  <cp:revision>2</cp:revision>
  <dcterms:created xsi:type="dcterms:W3CDTF">2000-12-28T17:51:39Z</dcterms:created>
  <dcterms:modified xsi:type="dcterms:W3CDTF">2021-01-20T08:41:44Z</dcterms:modified>
</cp:coreProperties>
</file>