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73" r:id="rId8"/>
    <p:sldId id="274" r:id="rId9"/>
    <p:sldId id="275" r:id="rId10"/>
    <p:sldId id="272" r:id="rId11"/>
    <p:sldId id="284" r:id="rId12"/>
    <p:sldId id="263" r:id="rId13"/>
    <p:sldId id="267" r:id="rId14"/>
    <p:sldId id="268" r:id="rId15"/>
    <p:sldId id="265" r:id="rId16"/>
    <p:sldId id="286" r:id="rId17"/>
    <p:sldId id="287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B2B2B2"/>
    <a:srgbClr val="202020"/>
    <a:srgbClr val="323232"/>
    <a:srgbClr val="CC3300"/>
    <a:srgbClr val="CC0000"/>
    <a:srgbClr val="FF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Droid Sans Fallback" panose="020B05020000000000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Pintaudi Giorgio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nvie.com/posts/a-successful-git-branching-model/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WAGASCI-BabyMIND</a:t>
            </a:r>
            <a:br>
              <a:rPr lang="en-US" altLang="en-US"/>
            </a:br>
            <a:r>
              <a:rPr lang="en-US" altLang="en-US"/>
              <a:t>new Monte Carlo software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Pintaudi Giorgio, PhD</a:t>
            </a:r>
            <a:endParaRPr lang="en-US" altLang="en-US"/>
          </a:p>
          <a:p>
            <a:r>
              <a:rPr lang="en-US" altLang="en-US"/>
              <a:t>Yokohama National University</a:t>
            </a:r>
            <a:endParaRPr lang="en-US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2249805"/>
            <a:ext cx="10515600" cy="3927475"/>
          </a:xfrm>
        </p:spPr>
        <p:txBody>
          <a:bodyPr/>
          <a:p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Response of Proton Module is fully implemented</a:t>
            </a:r>
            <a:endParaRPr lang="en-US" altLang="en-US"/>
          </a:p>
          <a:p>
            <a:r>
              <a:rPr lang="en-US" altLang="en-US" b="1">
                <a:solidFill>
                  <a:schemeClr val="accent4">
                    <a:lumMod val="75000"/>
                  </a:schemeClr>
                </a:solidFill>
              </a:rPr>
              <a:t>Response of WAGASCI scintillator is implemented. Response of WAGASCI electronics is partially implemented</a:t>
            </a:r>
            <a:endParaRPr lang="en-US" altLang="en-US"/>
          </a:p>
          <a:p>
            <a:r>
              <a:rPr lang="en-US" altLang="en-US" b="1">
                <a:solidFill>
                  <a:srgbClr val="990000"/>
                </a:solidFill>
              </a:rPr>
              <a:t>Response of WallMRD is partially implemented</a:t>
            </a:r>
            <a:endParaRPr lang="en-US" altLang="en-US" b="1">
              <a:solidFill>
                <a:srgbClr val="990000"/>
              </a:solidFill>
            </a:endParaRPr>
          </a:p>
          <a:p>
            <a:r>
              <a:rPr lang="en-US" altLang="en-US" b="1">
                <a:solidFill>
                  <a:srgbClr val="990000"/>
                </a:solidFill>
              </a:rPr>
              <a:t>Response of BabyMIND is partially implemented</a:t>
            </a:r>
            <a:endParaRPr lang="en-US" altLang="en-US" b="1">
              <a:solidFill>
                <a:srgbClr val="990000"/>
              </a:solidFill>
            </a:endParaRP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true"/>
          </p:cNvSpPr>
          <p:nvPr/>
        </p:nvSpPr>
        <p:spPr>
          <a:xfrm>
            <a:off x="774700" y="385445"/>
            <a:ext cx="10515600" cy="1325563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algn="ctr"/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Solution 3 : WAGASCI-BabyMIND analysis</a:t>
            </a:r>
            <a:endParaRPr lang="en-US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51075" y="4460240"/>
            <a:ext cx="7689850" cy="1122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u="sng"/>
              <a:t>This needs to be done in the near future</a:t>
            </a:r>
            <a:endParaRPr lang="en-US" altLang="en-US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Other improvements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 marL="457200" indent="-457200">
              <a:buAutoNum type="arabicPeriod"/>
            </a:pPr>
            <a:r>
              <a:rPr lang="en-US" altLang="en-US" b="1"/>
              <a:t>No more CERNLIB dependency</a:t>
            </a:r>
            <a:r>
              <a:rPr lang="en-US" altLang="en-US"/>
              <a:t> (input is ROOT file from NEUT)</a:t>
            </a:r>
            <a:endParaRPr lang="en-US" altLang="en-US"/>
          </a:p>
          <a:p>
            <a:pPr marL="457200" indent="-457200">
              <a:buAutoNum type="arabicPeriod"/>
            </a:pPr>
            <a:r>
              <a:rPr lang="en-US" altLang="en-US"/>
              <a:t>No more path hard-coding</a:t>
            </a:r>
            <a:endParaRPr lang="en-US" altLang="en-US"/>
          </a:p>
          <a:p>
            <a:pPr marL="457200" indent="-457200">
              <a:buAutoNum type="arabicPeriod"/>
            </a:pPr>
            <a:r>
              <a:rPr lang="en-US" altLang="en-US"/>
              <a:t>All constants defined in one place</a:t>
            </a:r>
            <a:endParaRPr lang="en-US" altLang="en-US"/>
          </a:p>
          <a:p>
            <a:pPr marL="457200" indent="-457200">
              <a:buAutoNum type="arabicPeriod"/>
            </a:pPr>
            <a:r>
              <a:rPr lang="en-US" altLang="en-US" b="1"/>
              <a:t>All physical variables are expressed in consistent units</a:t>
            </a:r>
            <a:endParaRPr lang="en-US" altLang="en-US"/>
          </a:p>
          <a:p>
            <a:pPr lvl="1"/>
            <a:r>
              <a:rPr lang="en-US" altLang="en-US"/>
              <a:t>Length in </a:t>
            </a:r>
            <a:r>
              <a:rPr lang="en-US" altLang="en-US" b="1"/>
              <a:t>mm</a:t>
            </a:r>
            <a:endParaRPr lang="en-US" altLang="en-US"/>
          </a:p>
          <a:p>
            <a:pPr lvl="1"/>
            <a:r>
              <a:rPr lang="en-US" altLang="en-US"/>
              <a:t>Time in </a:t>
            </a:r>
            <a:r>
              <a:rPr lang="en-US" altLang="en-US" b="1"/>
              <a:t>ns</a:t>
            </a:r>
            <a:endParaRPr lang="en-US" altLang="en-US"/>
          </a:p>
          <a:p>
            <a:pPr lvl="1"/>
            <a:r>
              <a:rPr lang="en-US" altLang="en-US"/>
              <a:t>Energy/momentum/mass in </a:t>
            </a:r>
            <a:r>
              <a:rPr lang="en-US" altLang="en-US" b="1"/>
              <a:t>MeV</a:t>
            </a:r>
            <a:endParaRPr lang="en-US" altLang="en-US"/>
          </a:p>
          <a:p>
            <a:pPr marL="457200" indent="-457200">
              <a:buAutoNum type="arabicPeriod"/>
            </a:pPr>
            <a:r>
              <a:rPr lang="en-US" altLang="en-US"/>
              <a:t>Configuration can be changed using the CLI and </a:t>
            </a:r>
            <a:r>
              <a:rPr lang="en-US" altLang="en-US" b="1"/>
              <a:t>configuration INI file</a:t>
            </a:r>
            <a:endParaRPr lang="en-US" altLang="en-US"/>
          </a:p>
          <a:p>
            <a:pPr marL="457200" indent="-457200">
              <a:buAutoNum type="arabicPeriod"/>
            </a:pPr>
            <a:endParaRPr lang="en-US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062355"/>
          </a:xfrm>
        </p:spPr>
        <p:txBody>
          <a:bodyPr/>
          <a:p>
            <a:pPr algn="ctr"/>
            <a:r>
              <a:rPr lang="en-US" altLang="en-US"/>
              <a:t>New data format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320800"/>
            <a:ext cx="10515600" cy="1852295"/>
          </a:xfrm>
        </p:spPr>
        <p:txBody>
          <a:bodyPr/>
          <a:p>
            <a:r>
              <a:rPr lang="en-US" altLang="en-US"/>
              <a:t>It contains all the info about </a:t>
            </a:r>
            <a:r>
              <a:rPr lang="en-US" altLang="en-US" b="1"/>
              <a:t>hits, vertices, cluster of hits, tracks, beam</a:t>
            </a:r>
            <a:endParaRPr lang="en-US" altLang="en-US"/>
          </a:p>
          <a:p>
            <a:r>
              <a:rPr lang="en-US" altLang="en-US"/>
              <a:t>It can be used for </a:t>
            </a:r>
            <a:r>
              <a:rPr lang="en-US" altLang="en-US" b="1"/>
              <a:t>any kind of analysis</a:t>
            </a:r>
            <a:r>
              <a:rPr lang="en-US" altLang="en-US"/>
              <a:t> in WAGASCI-BabyMIND</a:t>
            </a:r>
            <a:endParaRPr lang="en-US" altLang="en-US"/>
          </a:p>
          <a:p>
            <a:r>
              <a:rPr lang="en-US" altLang="en-US"/>
              <a:t>It comes with a </a:t>
            </a:r>
            <a:r>
              <a:rPr lang="en-US" altLang="en-US" b="1"/>
              <a:t>library</a:t>
            </a:r>
            <a:r>
              <a:rPr lang="en-US" altLang="en-US"/>
              <a:t> that makes it easy to access and modify</a:t>
            </a:r>
            <a:endParaRPr lang="en-US" altLang="en-US"/>
          </a:p>
          <a:p>
            <a:r>
              <a:rPr lang="en-US" altLang="en-US"/>
              <a:t>It tries to reduce the amount of redundacy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 descr="Data format-Generic analysi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3273425"/>
            <a:ext cx="10058400" cy="2724150"/>
          </a:xfrm>
          <a:prstGeom prst="rect">
            <a:avLst/>
          </a:prstGeom>
        </p:spPr>
      </p:pic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399155" y="3691255"/>
            <a:ext cx="1234440" cy="1902460"/>
          </a:xfrm>
          <a:prstGeom prst="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2599055" y="5744845"/>
            <a:ext cx="2835275" cy="33718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en-US" sz="1600"/>
              <a:t>This is in the same format</a:t>
            </a:r>
            <a:endParaRPr lang="en-US" altLang="en-US" sz="1600"/>
          </a:p>
        </p:txBody>
      </p:sp>
      <p:cxnSp>
        <p:nvCxnSpPr>
          <p:cNvPr id="10" name="Straight Connector 9"/>
          <p:cNvCxnSpPr>
            <a:stCxn id="9" idx="0"/>
            <a:endCxn id="8" idx="2"/>
          </p:cNvCxnSpPr>
          <p:nvPr/>
        </p:nvCxnSpPr>
        <p:spPr>
          <a:xfrm flipH="true" flipV="true">
            <a:off x="4016375" y="5593715"/>
            <a:ext cx="635" cy="15113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  <p:pic>
        <p:nvPicPr>
          <p:cNvPr id="3" name="Content Placeholder 2" descr="TTre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76315" y="120015"/>
            <a:ext cx="5277485" cy="6617970"/>
          </a:xfrm>
          <a:prstGeom prst="rect">
            <a:avLst/>
          </a:prstGeom>
        </p:spPr>
      </p:pic>
      <p:sp>
        <p:nvSpPr>
          <p:cNvPr id="8" name="Title 7"/>
          <p:cNvSpPr>
            <a:spLocks noGrp="true"/>
          </p:cNvSpPr>
          <p:nvPr>
            <p:ph type="title"/>
          </p:nvPr>
        </p:nvSpPr>
        <p:spPr>
          <a:xfrm>
            <a:off x="1163320" y="248285"/>
            <a:ext cx="3655695" cy="758825"/>
          </a:xfrm>
        </p:spPr>
        <p:txBody>
          <a:bodyPr/>
          <a:p>
            <a:pPr algn="ctr"/>
            <a:r>
              <a:rPr lang="en-US" altLang="en-US"/>
              <a:t>New data format</a:t>
            </a:r>
            <a:endParaRPr lang="en-US" altLang="en-US"/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104900"/>
            <a:ext cx="4521835" cy="5153660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1403350" y="6356350"/>
            <a:ext cx="2964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doxygen documentation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065530"/>
          </a:xfrm>
        </p:spPr>
        <p:txBody>
          <a:bodyPr/>
          <a:p>
            <a:pPr algn="ctr"/>
            <a:r>
              <a:rPr lang="en-US" altLang="en-US"/>
              <a:t>New configuration file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47090" y="1323340"/>
            <a:ext cx="4370705" cy="4882515"/>
          </a:xfrm>
          <a:prstGeom prst="verticalScroll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p>
            <a:pPr marL="0" indent="0">
              <a:lnSpc>
                <a:spcPct val="70000"/>
              </a:lnSpc>
              <a:buNone/>
            </a:pP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# General</a:t>
            </a: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gui=false</a:t>
            </a: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command=</a:t>
            </a: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neutrino-interaction-settings=Wagasci</a:t>
            </a:r>
            <a:r>
              <a:rPr lang="" altLang="en-US" sz="800" b="1"/>
              <a:t>Downstream</a:t>
            </a: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water-settings=WgupInWgdownIn</a:t>
            </a: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neutrino-flavor-settings=MuonNeutrino</a:t>
            </a: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magnetic-field=true</a:t>
            </a: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# IO</a:t>
            </a: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output-file-path=data/output.root</a:t>
            </a: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input-file-path=data/input.root</a:t>
            </a: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# GEOMETRY</a:t>
            </a: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geometry-dir-path=data/geometry</a:t>
            </a: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# Log</a:t>
            </a: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debug-level=info</a:t>
            </a:r>
            <a:endParaRPr lang="en-US" sz="800" b="1"/>
          </a:p>
          <a:p>
            <a:pPr marL="0" indent="0">
              <a:lnSpc>
                <a:spcPct val="70000"/>
              </a:lnSpc>
              <a:buNone/>
            </a:pPr>
            <a:r>
              <a:rPr lang="en-US" sz="800" b="1"/>
              <a:t>log-file-path=data/log/B2MC.log</a:t>
            </a:r>
            <a:endParaRPr lang="en-US" sz="800" b="1"/>
          </a:p>
        </p:txBody>
      </p:sp>
      <p:sp>
        <p:nvSpPr>
          <p:cNvPr id="5" name="Text Box 4"/>
          <p:cNvSpPr txBox="true"/>
          <p:nvPr/>
        </p:nvSpPr>
        <p:spPr>
          <a:xfrm>
            <a:off x="6195060" y="2386965"/>
            <a:ext cx="4968240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ea typeface="DejaVu Sans" panose="020B0603030804020204" charset="0"/>
                <a:cs typeface="DejaVu Sans" panose="020B0603030804020204" charset="0"/>
              </a:rPr>
              <a:t>Every option can be configured both in the configuration file and CLI</a:t>
            </a:r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ea typeface="DejaVu Sans" panose="020B0603030804020204" charset="0"/>
                <a:cs typeface="DejaVu Sans" panose="020B0603030804020204" charset="0"/>
              </a:rPr>
              <a:t>The CLI has priority over the configuration file</a:t>
            </a:r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ea typeface="DejaVu Sans" panose="020B0603030804020204" charset="0"/>
                <a:cs typeface="DejaVu Sans" panose="020B0603030804020204" charset="0"/>
              </a:rPr>
              <a:t>A default configuration file is created the first time the program is run</a:t>
            </a:r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en-US"/>
              <a:t>Backup slides</a:t>
            </a:r>
            <a:endParaRPr lang="en-US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WAGASCI - BabyMIND Monte Carlo history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1090" y="4138295"/>
            <a:ext cx="10515600" cy="154432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647700" y="1584325"/>
            <a:ext cx="108794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altLang="en-US" sz="2000">
                <a:ea typeface="DejaVu Sans" panose="020B0603030804020204" charset="0"/>
                <a:cs typeface="DejaVu Sans" panose="020B0603030804020204" charset="0"/>
              </a:rPr>
              <a:t>It was developed starting from the INGRID Monte Carlo code</a:t>
            </a:r>
            <a:endParaRPr lang="en-US" altLang="en-US" sz="2000">
              <a:ea typeface="DejaVu Sans" panose="020B0603030804020204" charset="0"/>
              <a:cs typeface="DejaVu Sans" panose="020B0603030804020204" charset="0"/>
            </a:endParaRPr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altLang="en-US" sz="2000">
                <a:ea typeface="DejaVu Sans" panose="020B0603030804020204" charset="0"/>
                <a:cs typeface="DejaVu Sans" panose="020B0603030804020204" charset="0"/>
              </a:rPr>
              <a:t>There were three major problems with the previous version:</a:t>
            </a:r>
            <a:endParaRPr lang="en-US" altLang="en-US" sz="2000">
              <a:ea typeface="DejaVu Sans" panose="020B0603030804020204" charset="0"/>
              <a:cs typeface="DejaVu Sans" panose="020B0603030804020204" charset="0"/>
            </a:endParaRPr>
          </a:p>
          <a:p>
            <a:pPr marL="800100" lvl="1" indent="-342900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2000">
                <a:solidFill>
                  <a:schemeClr val="accent4">
                    <a:lumMod val="75000"/>
                  </a:schemeClr>
                </a:solidFill>
                <a:ea typeface="DejaVu Sans" panose="020B0603030804020204" charset="0"/>
                <a:cs typeface="DejaVu Sans" panose="020B0603030804020204" charset="0"/>
              </a:rPr>
              <a:t>It was designed </a:t>
            </a:r>
            <a:r>
              <a:rPr lang="en-US" altLang="en-US" sz="2000" b="1">
                <a:solidFill>
                  <a:schemeClr val="accent4">
                    <a:lumMod val="75000"/>
                  </a:schemeClr>
                </a:solidFill>
                <a:ea typeface="DejaVu Sans" panose="020B0603030804020204" charset="0"/>
                <a:cs typeface="DejaVu Sans" panose="020B0603030804020204" charset="0"/>
              </a:rPr>
              <a:t>only for INGRID</a:t>
            </a:r>
            <a:endParaRPr lang="en-US" altLang="en-US" sz="2000">
              <a:ea typeface="DejaVu Sans" panose="020B0603030804020204" charset="0"/>
              <a:cs typeface="DejaVu Sans" panose="020B0603030804020204" charset="0"/>
            </a:endParaRPr>
          </a:p>
          <a:p>
            <a:pPr marL="800100" lvl="1" indent="-342900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2000">
                <a:solidFill>
                  <a:schemeClr val="accent5">
                    <a:lumMod val="75000"/>
                  </a:schemeClr>
                </a:solidFill>
                <a:ea typeface="DejaVu Sans" panose="020B0603030804020204" charset="0"/>
                <a:cs typeface="DejaVu Sans" panose="020B0603030804020204" charset="0"/>
              </a:rPr>
              <a:t>Many people contributed to it </a:t>
            </a:r>
            <a:r>
              <a:rPr lang="en-US" altLang="en-US" sz="2000" b="1">
                <a:solidFill>
                  <a:schemeClr val="accent5">
                    <a:lumMod val="75000"/>
                  </a:schemeClr>
                </a:solidFill>
                <a:ea typeface="DejaVu Sans" panose="020B0603030804020204" charset="0"/>
                <a:cs typeface="DejaVu Sans" panose="020B0603030804020204" charset="0"/>
              </a:rPr>
              <a:t>without any version control</a:t>
            </a:r>
            <a:endParaRPr lang="en-US" altLang="en-US" sz="2000">
              <a:ea typeface="DejaVu Sans" panose="020B0603030804020204" charset="0"/>
              <a:cs typeface="DejaVu Sans" panose="020B0603030804020204" charset="0"/>
            </a:endParaRPr>
          </a:p>
          <a:p>
            <a:pPr marL="800100" lvl="1" indent="-342900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2000">
                <a:solidFill>
                  <a:schemeClr val="accent6">
                    <a:lumMod val="75000"/>
                  </a:schemeClr>
                </a:solidFill>
                <a:ea typeface="DejaVu Sans" panose="020B0603030804020204" charset="0"/>
                <a:cs typeface="DejaVu Sans" panose="020B0603030804020204" charset="0"/>
              </a:rPr>
              <a:t>The output is taylored towards the </a:t>
            </a:r>
            <a:r>
              <a:rPr lang="en-US" altLang="en-US" sz="2000" b="1">
                <a:solidFill>
                  <a:schemeClr val="accent6">
                    <a:lumMod val="75000"/>
                  </a:schemeClr>
                </a:solidFill>
                <a:ea typeface="DejaVu Sans" panose="020B0603030804020204" charset="0"/>
                <a:cs typeface="DejaVu Sans" panose="020B0603030804020204" charset="0"/>
              </a:rPr>
              <a:t>INGRID cross-section analysis</a:t>
            </a:r>
            <a:endParaRPr lang="en-US" altLang="en-US" sz="2000" b="1">
              <a:solidFill>
                <a:schemeClr val="accent6">
                  <a:lumMod val="75000"/>
                </a:schemeClr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ound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pPr algn="ctr"/>
            <a:r>
              <a:rPr lang="en-US" altLang="en-US">
                <a:solidFill>
                  <a:schemeClr val="accent4">
                    <a:lumMod val="75000"/>
                  </a:schemeClr>
                </a:solidFill>
              </a:rPr>
              <a:t>Problem 1 : i</a:t>
            </a:r>
            <a:r>
              <a:rPr lang="en-US" altLang="en-US">
                <a:solidFill>
                  <a:schemeClr val="accent4">
                    <a:lumMod val="75000"/>
                  </a:schemeClr>
                </a:solidFill>
                <a:sym typeface="+mn-ea"/>
              </a:rPr>
              <a:t>t was designed only for INGRID</a:t>
            </a:r>
            <a:endParaRPr lang="en-US" altLang="en-US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2230755"/>
          <a:ext cx="10515600" cy="2164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INGRID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WAGASCI-BabyMIND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No double readout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WallMRD and BabyMIND have </a:t>
                      </a:r>
                      <a:r>
                        <a:rPr lang="en-US" altLang="en-US" b="1">
                          <a:ea typeface="DejaVu Sans" panose="020B0603030804020204" charset="0"/>
                          <a:cs typeface="DejaVu Sans" panose="020B0603030804020204" charset="0"/>
                        </a:rPr>
                        <a:t>double readout</a:t>
                      </a:r>
                      <a:endParaRPr lang="en-US" altLang="en-US" b="1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Only horizontal, vertical and veto scintillators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WAGASCI has grid scintillators and YASU tracker has double scintillators (left - right)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Many variables are still called ingrid_&lt;something&gt;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position of INGRID modules does not change very often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Position of WAGASCI detectors changed often and it is much more complex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p>
            <a:pPr algn="ctr"/>
            <a:r>
              <a:rPr lang="en-US" altLang="en-US">
                <a:solidFill>
                  <a:schemeClr val="accent5">
                    <a:lumMod val="75000"/>
                  </a:schemeClr>
                </a:solidFill>
              </a:rPr>
              <a:t>Problem 2 : no version control</a:t>
            </a:r>
            <a:endParaRPr lang="en-US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2272665"/>
            <a:ext cx="10515600" cy="3904615"/>
          </a:xfrm>
        </p:spPr>
        <p:txBody>
          <a:bodyPr/>
          <a:p>
            <a:r>
              <a:rPr lang="en-US" altLang="en-US"/>
              <a:t>Many people in different period of times contributed to the code</a:t>
            </a:r>
            <a:endParaRPr lang="en-US" altLang="en-US"/>
          </a:p>
          <a:p>
            <a:r>
              <a:rPr lang="en-US" altLang="en-US"/>
              <a:t>Without a version control system, </a:t>
            </a:r>
            <a:r>
              <a:rPr lang="en-US" altLang="en-US" b="1"/>
              <a:t>it is difficult to understand who is doing what</a:t>
            </a:r>
            <a:endParaRPr lang="en-US" altLang="en-US"/>
          </a:p>
          <a:p>
            <a:r>
              <a:rPr lang="en-US" altLang="en-US"/>
              <a:t>Some code that is not used anymore is left there to rot</a:t>
            </a:r>
            <a:endParaRPr lang="en-US" altLang="en-US"/>
          </a:p>
          <a:p>
            <a:r>
              <a:rPr lang="en-US" altLang="en-US"/>
              <a:t>Huge chunks of code are commented out for no apparent reason</a:t>
            </a:r>
            <a:endParaRPr lang="en-US" altLang="en-US"/>
          </a:p>
          <a:p>
            <a:r>
              <a:rPr lang="en-US" altLang="en-US"/>
              <a:t>Some </a:t>
            </a:r>
            <a:r>
              <a:rPr lang="en-US" altLang="en-US" b="1"/>
              <a:t>constants are defined more than once</a:t>
            </a:r>
            <a:r>
              <a:rPr lang="en-US" altLang="en-US"/>
              <a:t> with different values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p>
            <a:pPr algn="ctr"/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Problem 3 : output designed for INGRID analysis</a:t>
            </a:r>
            <a:endParaRPr lang="en-US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2237105"/>
            <a:ext cx="10515600" cy="2384425"/>
          </a:xfrm>
        </p:spPr>
        <p:txBody>
          <a:bodyPr/>
          <a:p>
            <a:r>
              <a:rPr lang="en-US" altLang="en-US"/>
              <a:t>Many branches are useful only for INGRID analysis</a:t>
            </a:r>
            <a:endParaRPr lang="en-US" altLang="en-US"/>
          </a:p>
          <a:p>
            <a:r>
              <a:rPr lang="en-US" altLang="en-US"/>
              <a:t>Some information useful for WAGASCI-BabyMIND is missing or difficult to read</a:t>
            </a:r>
            <a:endParaRPr lang="en-US" altLang="en-US"/>
          </a:p>
          <a:p>
            <a:r>
              <a:rPr lang="en-US" altLang="en-US"/>
              <a:t>Michel electrons are not stored</a:t>
            </a:r>
            <a:endParaRPr lang="en-US" altLang="en-US"/>
          </a:p>
          <a:p>
            <a:r>
              <a:rPr lang="en-US" altLang="en-US" b="1"/>
              <a:t>Response of electronics and scintillators is fully implemented only for Proton Module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8" name="Up Arrow 7"/>
          <p:cNvSpPr/>
          <p:nvPr/>
        </p:nvSpPr>
        <p:spPr>
          <a:xfrm rot="19500000">
            <a:off x="3495040" y="3845560"/>
            <a:ext cx="479425" cy="991235"/>
          </a:xfrm>
          <a:prstGeom prst="up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145280" y="4729480"/>
            <a:ext cx="3669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ea typeface="DejaVu Sans" panose="020B0603030804020204" charset="0"/>
                <a:cs typeface="DejaVu Sans" panose="020B0603030804020204" charset="0"/>
              </a:rPr>
              <a:t>This is the only thing left to do</a:t>
            </a:r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ound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pPr algn="ctr"/>
            <a:r>
              <a:rPr lang="en-US" altLang="en-US">
                <a:solidFill>
                  <a:schemeClr val="accent4">
                    <a:lumMod val="75000"/>
                  </a:schemeClr>
                </a:solidFill>
              </a:rPr>
              <a:t>Solution 1 : new data format</a:t>
            </a:r>
            <a:endParaRPr lang="en-US" altLang="en-US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  <p:graphicFrame>
        <p:nvGraphicFramePr>
          <p:cNvPr id="11" name="Content Placeholder 10"/>
          <p:cNvGraphicFramePr/>
          <p:nvPr>
            <p:ph idx="1"/>
          </p:nvPr>
        </p:nvGraphicFramePr>
        <p:xfrm>
          <a:off x="647700" y="1910715"/>
          <a:ext cx="10515600" cy="2286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HITS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TRACKS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VERTICES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can accomodate double readout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tracks can cross many subdetectors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can be not only primary vertex,</a:t>
                      </a:r>
                      <a:r>
                        <a:rPr lang="en-US" altLang="en-US" b="1">
                          <a:ea typeface="DejaVu Sans" panose="020B0603030804020204" charset="0"/>
                          <a:cs typeface="DejaVu Sans" panose="020B0603030804020204" charset="0"/>
                        </a:rPr>
                        <a:t> but secondary vertices too</a:t>
                      </a:r>
                      <a:endParaRPr lang="en-US" altLang="en-US" b="1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It is assumed the detectors are already calibrated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Initial and final information is recorded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ea typeface="DejaVu Sans" panose="020B0603030804020204" charset="0"/>
                          <a:cs typeface="DejaVu Sans" panose="020B0603030804020204" charset="0"/>
                        </a:rPr>
                        <a:t>Each spill can contain many events (primary vertices)</a:t>
                      </a:r>
                      <a:endParaRPr lang="en-US" altLang="en-US" b="1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is compatible with all WAGASCI subdetectors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ea typeface="DejaVu Sans" panose="020B0603030804020204" charset="0"/>
                          <a:cs typeface="DejaVu Sans" panose="020B0603030804020204" charset="0"/>
                        </a:rPr>
                        <a:t>can record primary particles and secondary particles</a:t>
                      </a:r>
                      <a:endParaRPr lang="en-US" alt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true"/>
          <p:nvPr/>
        </p:nvSpPr>
        <p:spPr>
          <a:xfrm>
            <a:off x="3848100" y="5149850"/>
            <a:ext cx="4495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ea typeface="DejaVu Sans" panose="020B0603030804020204" charset="0"/>
                <a:cs typeface="DejaVu Sans" panose="020B0603030804020204" charset="0"/>
              </a:rPr>
              <a:t>More about the new data format later</a:t>
            </a:r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p>
            <a:pPr algn="ctr"/>
            <a:r>
              <a:rPr lang="en-US" altLang="en-US">
                <a:solidFill>
                  <a:schemeClr val="accent5">
                    <a:lumMod val="75000"/>
                  </a:schemeClr>
                </a:solidFill>
              </a:rPr>
              <a:t>Solution 2 : version control system</a:t>
            </a:r>
            <a:endParaRPr lang="en-US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2272665"/>
            <a:ext cx="6428105" cy="4083685"/>
          </a:xfrm>
        </p:spPr>
        <p:txBody>
          <a:bodyPr/>
          <a:p>
            <a:endParaRPr lang="en-US" altLang="en-US"/>
          </a:p>
          <a:p>
            <a:r>
              <a:rPr lang="en-US" altLang="en-US"/>
              <a:t>All code is hosted on WAGASCI-BabyMIND </a:t>
            </a:r>
            <a:r>
              <a:rPr lang="en-US" altLang="en-US" b="1"/>
              <a:t>GitLab</a:t>
            </a:r>
            <a:endParaRPr lang="en-US" altLang="en-US"/>
          </a:p>
          <a:p>
            <a:r>
              <a:rPr lang="en-US" altLang="en-US"/>
              <a:t>A proper </a:t>
            </a:r>
            <a:r>
              <a:rPr lang="en-US" altLang="en-US" b="1"/>
              <a:t>git branching model</a:t>
            </a:r>
            <a:r>
              <a:rPr lang="en-US" altLang="en-US"/>
              <a:t> is exploited (</a:t>
            </a:r>
            <a:r>
              <a:rPr lang="en-US" altLang="en-US">
                <a:hlinkClick r:id="rId1" action="ppaction://hlinkfile"/>
              </a:rPr>
              <a:t>Vincent Driessen</a:t>
            </a:r>
            <a:r>
              <a:rPr lang="en-US" altLang="en-US"/>
              <a:t> model)</a:t>
            </a:r>
            <a:endParaRPr lang="en-US" altLang="en-US"/>
          </a:p>
          <a:p>
            <a:r>
              <a:rPr lang="en-US" altLang="en-US"/>
              <a:t>A </a:t>
            </a:r>
            <a:r>
              <a:rPr lang="en-US" altLang="en-US" b="1"/>
              <a:t>version number</a:t>
            </a:r>
            <a:r>
              <a:rPr lang="en-US" altLang="en-US"/>
              <a:t> is used to tag all versions (current is v0.1.0)</a:t>
            </a:r>
            <a:endParaRPr lang="en-US" altLang="en-US"/>
          </a:p>
          <a:p>
            <a:r>
              <a:rPr lang="en-US" altLang="en-US"/>
              <a:t>Everybody is getting used to git and I see a lot of improvement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  <p:pic>
        <p:nvPicPr>
          <p:cNvPr id="9" name="Picture 8" descr="git-model@2x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90" y="1906905"/>
            <a:ext cx="3512820" cy="4655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903095"/>
            <a:ext cx="4900295" cy="1807845"/>
          </a:xfrm>
        </p:spPr>
        <p:txBody>
          <a:bodyPr/>
          <a:p>
            <a:r>
              <a:rPr lang="en-US" altLang="en-US"/>
              <a:t>Fixed some bugs in the vertex Z position of Proton Module</a:t>
            </a:r>
            <a:endParaRPr lang="en-US" altLang="en-US"/>
          </a:p>
          <a:p>
            <a:r>
              <a:rPr lang="en-US" altLang="en-US"/>
              <a:t>Probability of vertex in the front VETO planes was higher than the other planes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12535" y="1581150"/>
            <a:ext cx="4850765" cy="2663190"/>
          </a:xfrm>
          <a:prstGeom prst="rect">
            <a:avLst/>
          </a:prstGeom>
        </p:spPr>
      </p:pic>
      <p:pic>
        <p:nvPicPr>
          <p:cNvPr id="10" name="Picture 9" descr="ProtonModuleMixed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4244340"/>
            <a:ext cx="4791075" cy="25984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710940"/>
            <a:ext cx="2327275" cy="2674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190" y="3667125"/>
            <a:ext cx="2762250" cy="2762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7445" y="4581525"/>
            <a:ext cx="951230" cy="9207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true">
            <a:off x="5908675" y="4328795"/>
            <a:ext cx="333375" cy="713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>
            <a:off x="5908675" y="5041900"/>
            <a:ext cx="333375" cy="7232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p>
            <a:pPr algn="ctr"/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Solution 3 : WAGASCI-BabyMIND analysis</a:t>
            </a:r>
            <a:endParaRPr lang="en-US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 b="1"/>
              <a:t>Michel electrons</a:t>
            </a:r>
            <a:r>
              <a:rPr lang="en-US" altLang="en-US"/>
              <a:t> are found and recorded</a:t>
            </a:r>
            <a:endParaRPr lang="en-US" altLang="en-US"/>
          </a:p>
          <a:p>
            <a:r>
              <a:rPr lang="en-US" altLang="en-US"/>
              <a:t>The decay of the muon into neutrinos and Michel electron must be </a:t>
            </a:r>
            <a:r>
              <a:rPr lang="en-US" altLang="en-US" b="1"/>
              <a:t>checked manually</a:t>
            </a:r>
            <a:r>
              <a:rPr lang="en-US" altLang="en-US"/>
              <a:t> (Geant4 does not provide a function like “give me Michel electron”)</a:t>
            </a:r>
            <a:endParaRPr lang="en-US" altLang="en-US"/>
          </a:p>
          <a:p>
            <a:r>
              <a:rPr lang="en-US" altLang="en-US"/>
              <a:t>All decay products are looked for (muon neutrino, electron neutrino and Michel electron) and checked</a:t>
            </a:r>
            <a:endParaRPr lang="en-US" altLang="en-US"/>
          </a:p>
          <a:p>
            <a:r>
              <a:rPr lang="en-US" altLang="en-US"/>
              <a:t>The </a:t>
            </a:r>
            <a:r>
              <a:rPr lang="en-US" altLang="en-US" b="1"/>
              <a:t>invariant mass</a:t>
            </a:r>
            <a:r>
              <a:rPr lang="en-US" altLang="en-US"/>
              <a:t> of the decay is checked for consistency (up to 5%)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Pintaudi Giorgio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true"/>
          </p:cNvSpPr>
          <p:nvPr/>
        </p:nvSpPr>
        <p:spPr>
          <a:xfrm>
            <a:off x="774700" y="385445"/>
            <a:ext cx="10515600" cy="1325563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algn="ctr"/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Solution 3 : WAGASCI-BabyMIND analysis</a:t>
            </a:r>
            <a:endParaRPr lang="en-US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4058285"/>
            <a:ext cx="2724150" cy="167640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774700" y="5927090"/>
            <a:ext cx="3477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and the relative decay for </a:t>
            </a:r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μ+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54880" y="4126230"/>
            <a:ext cx="6111240" cy="19729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l"/>
            <a:endParaRPr lang="en-US" altLang="en-US" sz="1200">
              <a:solidFill>
                <a:schemeClr val="accent5"/>
              </a:solidFill>
            </a:endParaRPr>
          </a:p>
          <a:p>
            <a:pPr algn="l"/>
            <a:r>
              <a:rPr lang="en-US" altLang="en-US" sz="1200">
                <a:solidFill>
                  <a:schemeClr val="accent5"/>
                </a:solidFill>
              </a:rPr>
              <a:t>Since the invariant mass is determined from quantities which are conserved during a decay, </a:t>
            </a:r>
            <a:r>
              <a:rPr lang="en-US" altLang="en-US" sz="1200" b="1">
                <a:solidFill>
                  <a:schemeClr val="accent5"/>
                </a:solidFill>
              </a:rPr>
              <a:t>the invariant mass calculated using the energy and momentum of the decay products of a single particle is equal to the mass of the particle that decayed</a:t>
            </a:r>
            <a:r>
              <a:rPr lang="en-US" altLang="en-US" sz="1200">
                <a:solidFill>
                  <a:schemeClr val="accent5"/>
                </a:solidFill>
              </a:rPr>
              <a:t>. The mass of a system of particles can be calculated from the general formula:</a:t>
            </a:r>
            <a:endParaRPr lang="en-US" altLang="en-US" sz="1200">
              <a:solidFill>
                <a:schemeClr val="accent5"/>
              </a:solidFill>
            </a:endParaRPr>
          </a:p>
          <a:p>
            <a:pPr algn="l"/>
            <a:endParaRPr lang="en-US" altLang="en-US" sz="1200">
              <a:solidFill>
                <a:schemeClr val="accent5"/>
              </a:solidFill>
            </a:endParaRPr>
          </a:p>
        </p:txBody>
      </p:sp>
      <p:pic>
        <p:nvPicPr>
          <p:cNvPr id="11" name="Picture 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5536565"/>
            <a:ext cx="2533650" cy="390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4897</Words>
  <Application>WPS Presentation</Application>
  <PresentationFormat>宽屏</PresentationFormat>
  <Paragraphs>261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DejaVu Sans</vt:lpstr>
      <vt:lpstr>Droid Sans Fallback</vt:lpstr>
      <vt:lpstr>Ubuntu</vt:lpstr>
      <vt:lpstr>微软雅黑</vt:lpstr>
      <vt:lpstr>ＭＳ Ｐゴシック</vt:lpstr>
      <vt:lpstr>Arial Unicode MS</vt:lpstr>
      <vt:lpstr>Office Theme</vt:lpstr>
      <vt:lpstr>WAGASCI-BabyMIND new Monte Carlo software</vt:lpstr>
      <vt:lpstr>WAGASCI - BabyMIND Monte Carlo history</vt:lpstr>
      <vt:lpstr>Problem 1 : it was designed only for INGRID</vt:lpstr>
      <vt:lpstr>Problem 2 : no version control</vt:lpstr>
      <vt:lpstr>Problem 3 : output designed for INGRID analysis</vt:lpstr>
      <vt:lpstr>Solution 1 : new data format</vt:lpstr>
      <vt:lpstr>Solution 2 : version control system</vt:lpstr>
      <vt:lpstr>Solution 3 : WAGASCI-BabyMIND analysis</vt:lpstr>
      <vt:lpstr>PowerPoint 演示文稿</vt:lpstr>
      <vt:lpstr>PowerPoint 演示文稿</vt:lpstr>
      <vt:lpstr>Other improvements</vt:lpstr>
      <vt:lpstr>New data format</vt:lpstr>
      <vt:lpstr>New data format</vt:lpstr>
      <vt:lpstr>New configuration file</vt:lpstr>
      <vt:lpstr>Backup slides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neo</dc:creator>
  <cp:lastModifiedBy>neo</cp:lastModifiedBy>
  <cp:revision>11</cp:revision>
  <dcterms:created xsi:type="dcterms:W3CDTF">2020-09-07T12:29:38Z</dcterms:created>
  <dcterms:modified xsi:type="dcterms:W3CDTF">2020-09-07T12:29:38Z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