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Task%203_Final%20Content%20Data%20set%20(1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Task%203_Final%20Content%20Data%20set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MY"/>
  <c:chart>
    <c:plotArea>
      <c:layout>
        <c:manualLayout>
          <c:layoutTarget val="inner"/>
          <c:xMode val="edge"/>
          <c:yMode val="edge"/>
          <c:x val="0.29912405434614792"/>
          <c:y val="0.1304270611033434"/>
          <c:w val="0.69745734908136459"/>
          <c:h val="0.82496632198083641"/>
        </c:manualLayout>
      </c:layout>
      <c:barChart>
        <c:barDir val="col"/>
        <c:grouping val="stacked"/>
        <c:ser>
          <c:idx val="0"/>
          <c:order val="0"/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</c:ser>
        <c:overlap val="100"/>
        <c:axId val="69404928"/>
        <c:axId val="69495040"/>
      </c:barChart>
      <c:catAx>
        <c:axId val="69404928"/>
        <c:scaling>
          <c:orientation val="minMax"/>
        </c:scaling>
        <c:axPos val="b"/>
        <c:tickLblPos val="nextTo"/>
        <c:crossAx val="69495040"/>
        <c:crosses val="autoZero"/>
        <c:auto val="1"/>
        <c:lblAlgn val="ctr"/>
        <c:lblOffset val="100"/>
      </c:catAx>
      <c:valAx>
        <c:axId val="69495040"/>
        <c:scaling>
          <c:orientation val="minMax"/>
        </c:scaling>
        <c:axPos val="l"/>
        <c:majorGridlines/>
        <c:numFmt formatCode="General" sourceLinked="1"/>
        <c:tickLblPos val="nextTo"/>
        <c:crossAx val="69404928"/>
        <c:crosses val="autoZero"/>
        <c:crossBetween val="between"/>
      </c:valAx>
    </c:plotArea>
    <c:legend>
      <c:legendPos val="r"/>
      <c:layout/>
    </c:legend>
    <c:plotVisOnly val="1"/>
  </c:chart>
  <c:spPr>
    <a:noFill/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MY"/>
  <c:chart>
    <c:plotArea>
      <c:layout/>
      <c:barChart>
        <c:barDir val="bar"/>
        <c:grouping val="clustered"/>
        <c:ser>
          <c:idx val="0"/>
          <c:order val="0"/>
          <c:tx>
            <c:strRef>
              <c:f>Sheet2!$E$2</c:f>
              <c:strCache>
                <c:ptCount val="1"/>
                <c:pt idx="0">
                  <c:v>photo</c:v>
                </c:pt>
              </c:strCache>
            </c:strRef>
          </c:tx>
          <c:cat>
            <c:strRef>
              <c:f>Sheet2!$F$1:$I$1</c:f>
              <c:strCache>
                <c:ptCount val="4"/>
                <c:pt idx="0">
                  <c:v>count</c:v>
                </c:pt>
                <c:pt idx="1">
                  <c:v>positive score </c:v>
                </c:pt>
                <c:pt idx="2">
                  <c:v>negative  score </c:v>
                </c:pt>
                <c:pt idx="3">
                  <c:v>neutral score </c:v>
                </c:pt>
              </c:strCache>
            </c:strRef>
          </c:cat>
          <c:val>
            <c:numRef>
              <c:f>Sheet2!$F$2:$I$2</c:f>
              <c:numCache>
                <c:formatCode>General</c:formatCode>
                <c:ptCount val="4"/>
                <c:pt idx="0">
                  <c:v>6589</c:v>
                </c:pt>
                <c:pt idx="1">
                  <c:v>3700</c:v>
                </c:pt>
                <c:pt idx="2">
                  <c:v>2057</c:v>
                </c:pt>
                <c:pt idx="3">
                  <c:v>832</c:v>
                </c:pt>
              </c:numCache>
            </c:numRef>
          </c:val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video</c:v>
                </c:pt>
              </c:strCache>
            </c:strRef>
          </c:tx>
          <c:cat>
            <c:strRef>
              <c:f>Sheet2!$F$1:$I$1</c:f>
              <c:strCache>
                <c:ptCount val="4"/>
                <c:pt idx="0">
                  <c:v>count</c:v>
                </c:pt>
                <c:pt idx="1">
                  <c:v>positive score </c:v>
                </c:pt>
                <c:pt idx="2">
                  <c:v>negative  score </c:v>
                </c:pt>
                <c:pt idx="3">
                  <c:v>neutral score </c:v>
                </c:pt>
              </c:strCache>
            </c:strRef>
          </c:cat>
          <c:val>
            <c:numRef>
              <c:f>Sheet2!$F$3:$I$3</c:f>
              <c:numCache>
                <c:formatCode>General</c:formatCode>
                <c:ptCount val="4"/>
                <c:pt idx="0">
                  <c:v>6245</c:v>
                </c:pt>
                <c:pt idx="1">
                  <c:v>3510</c:v>
                </c:pt>
                <c:pt idx="2">
                  <c:v>1943</c:v>
                </c:pt>
                <c:pt idx="3">
                  <c:v>792</c:v>
                </c:pt>
              </c:numCache>
            </c:numRef>
          </c:val>
        </c:ser>
        <c:ser>
          <c:idx val="2"/>
          <c:order val="2"/>
          <c:tx>
            <c:strRef>
              <c:f>Sheet2!$E$4</c:f>
              <c:strCache>
                <c:ptCount val="1"/>
                <c:pt idx="0">
                  <c:v>GIF</c:v>
                </c:pt>
              </c:strCache>
            </c:strRef>
          </c:tx>
          <c:cat>
            <c:strRef>
              <c:f>Sheet2!$F$1:$I$1</c:f>
              <c:strCache>
                <c:ptCount val="4"/>
                <c:pt idx="0">
                  <c:v>count</c:v>
                </c:pt>
                <c:pt idx="1">
                  <c:v>positive score </c:v>
                </c:pt>
                <c:pt idx="2">
                  <c:v>negative  score </c:v>
                </c:pt>
                <c:pt idx="3">
                  <c:v>neutral score </c:v>
                </c:pt>
              </c:strCache>
            </c:strRef>
          </c:cat>
          <c:val>
            <c:numRef>
              <c:f>Sheet2!$F$4:$I$4</c:f>
              <c:numCache>
                <c:formatCode>General</c:formatCode>
                <c:ptCount val="4"/>
                <c:pt idx="0">
                  <c:v>6079</c:v>
                </c:pt>
                <c:pt idx="1">
                  <c:v>3381</c:v>
                </c:pt>
                <c:pt idx="2">
                  <c:v>1924</c:v>
                </c:pt>
                <c:pt idx="3">
                  <c:v>774</c:v>
                </c:pt>
              </c:numCache>
            </c:numRef>
          </c:val>
        </c:ser>
        <c:ser>
          <c:idx val="3"/>
          <c:order val="3"/>
          <c:tx>
            <c:strRef>
              <c:f>Sheet2!$E$5</c:f>
              <c:strCache>
                <c:ptCount val="1"/>
                <c:pt idx="0">
                  <c:v>audio</c:v>
                </c:pt>
              </c:strCache>
            </c:strRef>
          </c:tx>
          <c:cat>
            <c:strRef>
              <c:f>Sheet2!$F$1:$I$1</c:f>
              <c:strCache>
                <c:ptCount val="4"/>
                <c:pt idx="0">
                  <c:v>count</c:v>
                </c:pt>
                <c:pt idx="1">
                  <c:v>positive score </c:v>
                </c:pt>
                <c:pt idx="2">
                  <c:v>negative  score </c:v>
                </c:pt>
                <c:pt idx="3">
                  <c:v>neutral score </c:v>
                </c:pt>
              </c:strCache>
            </c:strRef>
          </c:cat>
          <c:val>
            <c:numRef>
              <c:f>Sheet2!$F$5:$I$5</c:f>
              <c:numCache>
                <c:formatCode>General</c:formatCode>
                <c:ptCount val="4"/>
                <c:pt idx="0">
                  <c:v>5660</c:v>
                </c:pt>
                <c:pt idx="1">
                  <c:v>3216</c:v>
                </c:pt>
                <c:pt idx="2">
                  <c:v>1771</c:v>
                </c:pt>
                <c:pt idx="3">
                  <c:v>673</c:v>
                </c:pt>
              </c:numCache>
            </c:numRef>
          </c:val>
        </c:ser>
        <c:axId val="81468032"/>
        <c:axId val="82100992"/>
      </c:barChart>
      <c:catAx>
        <c:axId val="81468032"/>
        <c:scaling>
          <c:orientation val="minMax"/>
        </c:scaling>
        <c:axPos val="l"/>
        <c:tickLblPos val="nextTo"/>
        <c:crossAx val="82100992"/>
        <c:crosses val="autoZero"/>
        <c:auto val="1"/>
        <c:lblAlgn val="ctr"/>
        <c:lblOffset val="100"/>
      </c:catAx>
      <c:valAx>
        <c:axId val="82100992"/>
        <c:scaling>
          <c:orientation val="minMax"/>
        </c:scaling>
        <c:axPos val="b"/>
        <c:majorGridlines/>
        <c:numFmt formatCode="General" sourceLinked="1"/>
        <c:tickLblPos val="nextTo"/>
        <c:crossAx val="81468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39C3D-69AC-4B29-A736-225D8D75ABB5}" type="datetimeFigureOut">
              <a:rPr lang="en-US" smtClean="0"/>
              <a:t>9/12/2024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0B046-A3E5-427B-9C29-30137B485DF7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4687" y="9488423"/>
            <a:ext cx="2170176" cy="7955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0088" y="9488423"/>
            <a:ext cx="2173224" cy="7955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5488" y="9488423"/>
            <a:ext cx="2173224" cy="7955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9287" y="9488423"/>
            <a:ext cx="2170176" cy="79552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0888" y="9488423"/>
            <a:ext cx="2173223" cy="79552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9335" y="9488423"/>
            <a:ext cx="2170176" cy="7955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736" y="9488424"/>
            <a:ext cx="2170176" cy="7955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792" y="8324088"/>
            <a:ext cx="3904488" cy="19598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626" y="2232660"/>
            <a:ext cx="12698747" cy="37413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jpe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jpe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png"/><Relationship Id="rId7" Type="http://schemas.openxmlformats.org/officeDocument/2006/relationships/image" Target="../media/image50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jpe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5.png"/><Relationship Id="rId7" Type="http://schemas.openxmlformats.org/officeDocument/2006/relationships/image" Target="../media/image9.png"/><Relationship Id="rId12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9.png"/><Relationship Id="rId5" Type="http://schemas.openxmlformats.org/officeDocument/2006/relationships/image" Target="../media/image15.png"/><Relationship Id="rId10" Type="http://schemas.openxmlformats.org/officeDocument/2006/relationships/image" Target="../media/image68.png"/><Relationship Id="rId4" Type="http://schemas.openxmlformats.org/officeDocument/2006/relationships/image" Target="../media/image14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395065" cy="10287000"/>
            </a:xfrm>
            <a:custGeom>
              <a:avLst/>
              <a:gdLst/>
              <a:ahLst/>
              <a:cxnLst/>
              <a:rect l="l" t="t" r="r" b="b"/>
              <a:pathLst>
                <a:path w="16395065" h="10287000">
                  <a:moveTo>
                    <a:pt x="0" y="10286999"/>
                  </a:moveTo>
                  <a:lnTo>
                    <a:pt x="16394734" y="10286999"/>
                  </a:lnTo>
                  <a:lnTo>
                    <a:pt x="16394734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94734" y="0"/>
              <a:ext cx="1893570" cy="10287000"/>
            </a:xfrm>
            <a:custGeom>
              <a:avLst/>
              <a:gdLst/>
              <a:ahLst/>
              <a:cxnLst/>
              <a:rect l="l" t="t" r="r" b="b"/>
              <a:pathLst>
                <a:path w="1893569" h="10287000">
                  <a:moveTo>
                    <a:pt x="1893265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1893265" y="10286999"/>
                  </a:lnTo>
                  <a:lnTo>
                    <a:pt x="1893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405384"/>
              <a:ext cx="2255519" cy="209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2865120"/>
              <a:ext cx="2255519" cy="209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5324855"/>
              <a:ext cx="2255519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7784591"/>
              <a:ext cx="2255519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405384"/>
              <a:ext cx="2255520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2865120"/>
              <a:ext cx="2255520" cy="209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5324855"/>
              <a:ext cx="2255520" cy="2097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7784591"/>
              <a:ext cx="2255520" cy="2097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405384"/>
              <a:ext cx="2255520" cy="2097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2865120"/>
              <a:ext cx="2255520" cy="209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5324855"/>
              <a:ext cx="2255520" cy="2097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7784591"/>
              <a:ext cx="2255520" cy="2097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405384"/>
              <a:ext cx="2258567" cy="2097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2865120"/>
              <a:ext cx="2258567" cy="2097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5324855"/>
              <a:ext cx="2258567" cy="2097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7784591"/>
              <a:ext cx="2258567" cy="20970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94626" y="2232660"/>
            <a:ext cx="12698747" cy="4031873"/>
          </a:xfrm>
          <a:prstGeom prst="rect">
            <a:avLst/>
          </a:prstGeom>
        </p:spPr>
        <p:txBody>
          <a:bodyPr vert="horz" wrap="square" lIns="0" tIns="79248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lang="en-US" sz="10500" spc="-85" dirty="0" smtClean="0"/>
              <a:t>Social </a:t>
            </a:r>
            <a:br>
              <a:rPr lang="en-US" sz="10500" spc="-85" dirty="0" smtClean="0"/>
            </a:br>
            <a:r>
              <a:rPr lang="en-US" sz="10500" spc="-85" dirty="0" smtClean="0"/>
              <a:t>Buzz</a:t>
            </a:r>
            <a:endParaRPr sz="10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00" y="4686300"/>
            <a:ext cx="283464" cy="947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00" y="2095500"/>
            <a:ext cx="283464" cy="944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48000" y="1181100"/>
            <a:ext cx="5318125" cy="7963534"/>
            <a:chOff x="5438297" y="1161804"/>
            <a:chExt cx="5318125" cy="79635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463797"/>
            <a:ext cx="4127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000000"/>
                </a:solidFill>
              </a:rPr>
              <a:t>Summary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6888" y="9479279"/>
            <a:ext cx="2173224" cy="8046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2288" y="9479279"/>
            <a:ext cx="2173223" cy="804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0735" y="9479279"/>
            <a:ext cx="2170176" cy="804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136" y="9479279"/>
            <a:ext cx="2170176" cy="804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6888" y="0"/>
            <a:ext cx="2173224" cy="838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2288" y="0"/>
            <a:ext cx="2173223" cy="83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40735" y="0"/>
            <a:ext cx="2170176" cy="838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136" y="0"/>
            <a:ext cx="2170176" cy="838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34600" y="1409701"/>
            <a:ext cx="75438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There are a total of 16 distinct content </a:t>
            </a:r>
            <a:r>
              <a:rPr lang="en-IN" sz="2800" dirty="0" err="1" smtClean="0"/>
              <a:t>categories.Out</a:t>
            </a:r>
            <a:r>
              <a:rPr lang="en-IN" sz="2800" dirty="0" smtClean="0"/>
              <a:t> of which Animal and Science categories are the most popular one.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4 type of content - Photo, Video, Gif and Audio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Out of which people prefer photo and video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May month has the highest number of posts.</a:t>
            </a:r>
          </a:p>
          <a:p>
            <a:endParaRPr lang="en-IN" sz="2800" dirty="0"/>
          </a:p>
          <a:p>
            <a:r>
              <a:rPr lang="en-IN" sz="2800" b="1" dirty="0" smtClean="0"/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Should focus more on the top 5 categories that's animal, technology, science, healthy eating and food.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create campaign to specifically target those audiences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Need to maximize in the month of January, may and august as they number of posts in these months are the highest</a:t>
            </a:r>
            <a:endParaRPr lang="en-MY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5423" y="3596640"/>
            <a:ext cx="3549650" cy="3374390"/>
            <a:chOff x="725423" y="3596640"/>
            <a:chExt cx="3549650" cy="3374390"/>
          </a:xfrm>
        </p:grpSpPr>
        <p:sp>
          <p:nvSpPr>
            <p:cNvPr id="4" name="object 4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0785" cy="2585720"/>
          </a:xfrm>
          <a:prstGeom prst="rect">
            <a:avLst/>
          </a:prstGeom>
        </p:spPr>
        <p:txBody>
          <a:bodyPr vert="horz" wrap="square" lIns="0" tIns="72517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710"/>
              </a:spcBef>
            </a:pPr>
            <a:r>
              <a:rPr spc="-50" dirty="0"/>
              <a:t>Thank</a:t>
            </a:r>
            <a:r>
              <a:rPr spc="-370" dirty="0"/>
              <a:t> </a:t>
            </a:r>
            <a:r>
              <a:rPr spc="-45" dirty="0"/>
              <a:t>you!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600" dirty="0"/>
              <a:t>ANY</a:t>
            </a:r>
            <a:r>
              <a:rPr sz="2600" spc="-130" dirty="0"/>
              <a:t> </a:t>
            </a:r>
            <a:r>
              <a:rPr sz="2600" spc="-10" dirty="0"/>
              <a:t>QUESTIONS?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0"/>
            <a:ext cx="2173224" cy="877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0"/>
            <a:ext cx="2170176" cy="877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0"/>
            <a:ext cx="2170176" cy="877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0"/>
            <a:ext cx="2173224" cy="877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0"/>
            <a:ext cx="2170176" cy="877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0"/>
            <a:ext cx="2173224" cy="877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0"/>
            <a:ext cx="2173224" cy="877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85063" y="9393935"/>
            <a:ext cx="2173224" cy="8900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73511" y="9393935"/>
            <a:ext cx="2170176" cy="8900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911" y="9393935"/>
            <a:ext cx="2170176" cy="8900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9393935"/>
            <a:ext cx="2173224" cy="8900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9393935"/>
            <a:ext cx="2170176" cy="8900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29711" y="9393935"/>
            <a:ext cx="2173224" cy="8900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5112" y="9393935"/>
            <a:ext cx="2173224" cy="89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>
                <a:solidFill>
                  <a:srgbClr val="000000"/>
                </a:solidFill>
              </a:rPr>
              <a:t>T</a:t>
            </a:r>
            <a:r>
              <a:rPr spc="-85" dirty="0">
                <a:solidFill>
                  <a:srgbClr val="000000"/>
                </a:solidFill>
              </a:rPr>
              <a:t>o</a:t>
            </a:r>
            <a:r>
              <a:rPr spc="-100" dirty="0">
                <a:solidFill>
                  <a:srgbClr val="000000"/>
                </a:solidFill>
              </a:rPr>
              <a:t>d</a:t>
            </a:r>
            <a:r>
              <a:rPr spc="-235" dirty="0">
                <a:solidFill>
                  <a:srgbClr val="000000"/>
                </a:solidFill>
              </a:rPr>
              <a:t>a</a:t>
            </a:r>
            <a:r>
              <a:rPr spc="-90" dirty="0">
                <a:solidFill>
                  <a:srgbClr val="000000"/>
                </a:solidFill>
              </a:rPr>
              <a:t>y</a:t>
            </a:r>
            <a:r>
              <a:rPr spc="-95" dirty="0">
                <a:solidFill>
                  <a:srgbClr val="000000"/>
                </a:solidFill>
              </a:rPr>
              <a:t>'</a:t>
            </a:r>
            <a:r>
              <a:rPr spc="-10" dirty="0">
                <a:solidFill>
                  <a:srgbClr val="000000"/>
                </a:solidFill>
              </a:rPr>
              <a:t>s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17900"/>
              </a:lnSpc>
              <a:spcBef>
                <a:spcPts val="100"/>
              </a:spcBef>
            </a:pPr>
            <a:r>
              <a:rPr sz="1900" spc="-25" dirty="0">
                <a:latin typeface="Calibri"/>
                <a:cs typeface="Calibri"/>
              </a:rPr>
              <a:t>Project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recap </a:t>
            </a:r>
            <a:r>
              <a:rPr sz="1900" spc="-10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20"/>
              </a:spcBef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Analytics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team </a:t>
            </a:r>
            <a:r>
              <a:rPr sz="1900" spc="-10" dirty="0">
                <a:latin typeface="Calibri"/>
                <a:cs typeface="Calibri"/>
              </a:rPr>
              <a:t>Process</a:t>
            </a:r>
            <a:endParaRPr sz="1900">
              <a:latin typeface="Calibri"/>
              <a:cs typeface="Calibri"/>
            </a:endParaRPr>
          </a:p>
          <a:p>
            <a:pPr marL="12700" marR="906780">
              <a:lnSpc>
                <a:spcPct val="117900"/>
              </a:lnSpc>
              <a:spcBef>
                <a:spcPts val="25"/>
              </a:spcBef>
            </a:pPr>
            <a:r>
              <a:rPr sz="1900" spc="-10" dirty="0">
                <a:latin typeface="Calibri"/>
                <a:cs typeface="Calibri"/>
              </a:rPr>
              <a:t>Insights </a:t>
            </a:r>
            <a:r>
              <a:rPr sz="1900" spc="-25" dirty="0">
                <a:latin typeface="Calibri"/>
                <a:cs typeface="Calibri"/>
              </a:rPr>
              <a:t>Summary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5" name="object 5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>
                  <a:moveTo>
                    <a:pt x="2497709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2497709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056" y="0"/>
              <a:ext cx="2980944" cy="13868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609319" y="3456432"/>
            <a:ext cx="3546475" cy="3372485"/>
            <a:chOff x="13609319" y="3456432"/>
            <a:chExt cx="3546475" cy="3372485"/>
          </a:xfrm>
        </p:grpSpPr>
        <p:sp>
          <p:nvSpPr>
            <p:cNvPr id="8" name="object 8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11583" y="8601455"/>
            <a:ext cx="3539490" cy="1685925"/>
            <a:chOff x="11911583" y="8601455"/>
            <a:chExt cx="3539490" cy="1685925"/>
          </a:xfrm>
        </p:grpSpPr>
        <p:sp>
          <p:nvSpPr>
            <p:cNvPr id="11" name="object 11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5384"/>
            <a:ext cx="1328928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865120"/>
            <a:ext cx="1328928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324855"/>
            <a:ext cx="1328928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784591"/>
            <a:ext cx="1328928" cy="2097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5063" y="582168"/>
            <a:ext cx="2173224" cy="202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2950464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5063" y="5315711"/>
            <a:ext cx="2173224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684007"/>
            <a:ext cx="2173224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582168"/>
            <a:ext cx="2170176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2950464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3511" y="5315711"/>
            <a:ext cx="2170176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7684007"/>
            <a:ext cx="2170176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911" y="582168"/>
            <a:ext cx="2170176" cy="202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2950464"/>
            <a:ext cx="2170176" cy="2020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911" y="5315711"/>
            <a:ext cx="2170176" cy="2020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7684007"/>
            <a:ext cx="2170176" cy="2020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99663" y="582168"/>
            <a:ext cx="2173224" cy="2020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2950464"/>
            <a:ext cx="2173224" cy="2020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5315711"/>
            <a:ext cx="2173224" cy="2020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7684007"/>
            <a:ext cx="2173224" cy="2020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582168"/>
            <a:ext cx="2170176" cy="2020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2950464"/>
            <a:ext cx="2170176" cy="2020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44311" y="5315711"/>
            <a:ext cx="2170176" cy="2020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7684007"/>
            <a:ext cx="2170176" cy="2020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29711" y="582168"/>
            <a:ext cx="2173224" cy="2020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2950464"/>
            <a:ext cx="2173224" cy="2020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9711" y="5315711"/>
            <a:ext cx="2173224" cy="20208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7684007"/>
            <a:ext cx="2173224" cy="20208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5112" y="582168"/>
            <a:ext cx="2173224" cy="20208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2950464"/>
            <a:ext cx="2173224" cy="20208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5112" y="5315711"/>
            <a:ext cx="2173224" cy="20208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7684007"/>
            <a:ext cx="2173224" cy="20208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981200" y="1790700"/>
            <a:ext cx="14999970" cy="6588252"/>
            <a:chOff x="1981200" y="1790700"/>
            <a:chExt cx="14999970" cy="6588252"/>
          </a:xfrm>
        </p:grpSpPr>
        <p:sp>
          <p:nvSpPr>
            <p:cNvPr id="32" name="object 32"/>
            <p:cNvSpPr/>
            <p:nvPr/>
          </p:nvSpPr>
          <p:spPr>
            <a:xfrm>
              <a:off x="5638800" y="1790700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33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Project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81719" y="5079491"/>
            <a:ext cx="2468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9218" name="AutoShape 2" descr="blob:https://web.whatsapp.com/ef3ece22-8f2f-487e-927d-b90c9f21359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37" name="Picture 36" descr="1.jp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34400" y="2095500"/>
            <a:ext cx="80010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694285" cy="10296525"/>
            <a:chOff x="-4762" y="-4762"/>
            <a:chExt cx="12694285" cy="10296525"/>
          </a:xfrm>
        </p:grpSpPr>
        <p:sp>
          <p:nvSpPr>
            <p:cNvPr id="3" name="object 3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1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5383"/>
              <a:ext cx="2109216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5120"/>
              <a:ext cx="2109216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5"/>
              <a:ext cx="2109216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84591"/>
              <a:ext cx="2109216" cy="2097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007483" y="0"/>
            <a:ext cx="7280909" cy="9258300"/>
            <a:chOff x="11007483" y="0"/>
            <a:chExt cx="7280909" cy="9258300"/>
          </a:xfrm>
        </p:grpSpPr>
        <p:sp>
          <p:nvSpPr>
            <p:cNvPr id="14" name="object 1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>
                  <a:moveTo>
                    <a:pt x="1818678" y="0"/>
                  </a:moveTo>
                  <a:lnTo>
                    <a:pt x="212042" y="0"/>
                  </a:lnTo>
                  <a:lnTo>
                    <a:pt x="201416" y="17937"/>
                  </a:ln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6803" y="2282385"/>
                  </a:lnTo>
                  <a:lnTo>
                    <a:pt x="1818678" y="2282002"/>
                  </a:lnTo>
                  <a:lnTo>
                    <a:pt x="1818678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3712" y="0"/>
              <a:ext cx="2304288" cy="20086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Problem</a:t>
            </a:r>
          </a:p>
        </p:txBody>
      </p:sp>
      <p:pic>
        <p:nvPicPr>
          <p:cNvPr id="18" name="Picture 17" descr="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1" y="4879352"/>
            <a:ext cx="5943599" cy="50933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88" y="405384"/>
            <a:ext cx="2258567" cy="2097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8" y="7784591"/>
            <a:ext cx="2258567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405384"/>
            <a:ext cx="2255520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2865120"/>
            <a:ext cx="2255520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5324855"/>
            <a:ext cx="2255520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7784591"/>
            <a:ext cx="2255520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655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9655" y="7784591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405384"/>
            <a:ext cx="225856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2865120"/>
            <a:ext cx="2258568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9976" y="5324855"/>
            <a:ext cx="2258568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110744" y="1825527"/>
            <a:ext cx="8338184" cy="8056245"/>
            <a:chOff x="2110744" y="1825527"/>
            <a:chExt cx="8338184" cy="80562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443638" y="1053038"/>
            <a:ext cx="2467610" cy="2303145"/>
            <a:chOff x="11443638" y="1053038"/>
            <a:chExt cx="2467610" cy="2303145"/>
          </a:xfrm>
        </p:grpSpPr>
        <p:sp>
          <p:nvSpPr>
            <p:cNvPr id="17" name="object 17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43638" y="4004255"/>
            <a:ext cx="2467610" cy="2303145"/>
            <a:chOff x="11443638" y="4004255"/>
            <a:chExt cx="2467610" cy="2303145"/>
          </a:xfrm>
        </p:grpSpPr>
        <p:sp>
          <p:nvSpPr>
            <p:cNvPr id="22" name="object 22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43638" y="6955470"/>
            <a:ext cx="2467610" cy="2303145"/>
            <a:chOff x="11443638" y="6955470"/>
            <a:chExt cx="2467610" cy="2303145"/>
          </a:xfrm>
        </p:grpSpPr>
        <p:sp>
          <p:nvSpPr>
            <p:cNvPr id="27" name="object 27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57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5760" marR="5080" indent="-16236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3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Analytics </a:t>
            </a:r>
            <a:r>
              <a:rPr spc="-20" dirty="0">
                <a:solidFill>
                  <a:srgbClr val="000000"/>
                </a:solidFill>
              </a:rPr>
              <a:t>team</a:t>
            </a:r>
          </a:p>
        </p:txBody>
      </p:sp>
      <p:pic>
        <p:nvPicPr>
          <p:cNvPr id="32" name="Picture 31" descr="3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3857105"/>
            <a:ext cx="3940325" cy="642989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325600" y="186690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+mn-lt"/>
              </a:rPr>
              <a:t>Anitha</a:t>
            </a:r>
            <a:endParaRPr lang="en-US" sz="2800" b="1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Data Analyst </a:t>
            </a:r>
            <a:endParaRPr lang="en-MY" sz="2800" b="1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jjjjjmm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5324855"/>
            <a:ext cx="2026920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5752" y="7784591"/>
            <a:ext cx="2258568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855" y="2865120"/>
            <a:ext cx="2258568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5324855"/>
            <a:ext cx="2258568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7784591"/>
            <a:ext cx="2258568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32647" y="7784591"/>
            <a:ext cx="2255520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03390" y="1027175"/>
            <a:ext cx="1858010" cy="1782445"/>
            <a:chOff x="1903390" y="1027175"/>
            <a:chExt cx="1858010" cy="1782445"/>
          </a:xfrm>
        </p:grpSpPr>
        <p:sp>
          <p:nvSpPr>
            <p:cNvPr id="14" name="object 14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58754" y="2639567"/>
            <a:ext cx="1856105" cy="1781810"/>
            <a:chOff x="3758754" y="2639567"/>
            <a:chExt cx="1856105" cy="1781810"/>
          </a:xfrm>
        </p:grpSpPr>
        <p:sp>
          <p:nvSpPr>
            <p:cNvPr id="17" name="object 17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14116" y="4251959"/>
            <a:ext cx="1856739" cy="1781810"/>
            <a:chOff x="5614116" y="4251959"/>
            <a:chExt cx="1856739" cy="1781810"/>
          </a:xfrm>
        </p:grpSpPr>
        <p:sp>
          <p:nvSpPr>
            <p:cNvPr id="20" name="object 20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469479" y="5861303"/>
            <a:ext cx="1858010" cy="1784350"/>
            <a:chOff x="7469479" y="5861303"/>
            <a:chExt cx="1858010" cy="1784350"/>
          </a:xfrm>
        </p:grpSpPr>
        <p:sp>
          <p:nvSpPr>
            <p:cNvPr id="23" name="object 23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9324843" y="7473695"/>
            <a:ext cx="1855470" cy="1784350"/>
            <a:chOff x="9324843" y="7473695"/>
            <a:chExt cx="1855470" cy="1784350"/>
          </a:xfrm>
        </p:grpSpPr>
        <p:sp>
          <p:nvSpPr>
            <p:cNvPr id="26" name="object 2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Process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</p:spPr>
        <p:txBody>
          <a:bodyPr vert="horz" wrap="square" lIns="0" tIns="536575" rIns="0" bIns="0" rtlCol="0">
            <a:spAutoFit/>
          </a:bodyPr>
          <a:lstStyle/>
          <a:p>
            <a:pPr marR="5565775" algn="ctr">
              <a:lnSpc>
                <a:spcPct val="100000"/>
              </a:lnSpc>
              <a:spcBef>
                <a:spcPts val="4225"/>
              </a:spcBef>
            </a:pPr>
            <a:r>
              <a:rPr sz="7200" spc="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200">
              <a:latin typeface="Arial"/>
              <a:cs typeface="Arial"/>
            </a:endParaRPr>
          </a:p>
          <a:p>
            <a:pPr marR="1841500" algn="ctr">
              <a:lnSpc>
                <a:spcPct val="100000"/>
              </a:lnSpc>
              <a:spcBef>
                <a:spcPts val="4130"/>
              </a:spcBef>
            </a:pPr>
            <a:r>
              <a:rPr sz="7200" spc="1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200">
              <a:latin typeface="Arial"/>
              <a:cs typeface="Arial"/>
            </a:endParaRPr>
          </a:p>
          <a:p>
            <a:pPr marL="1778635" algn="ctr">
              <a:lnSpc>
                <a:spcPct val="100000"/>
              </a:lnSpc>
              <a:spcBef>
                <a:spcPts val="3960"/>
              </a:spcBef>
            </a:pPr>
            <a:r>
              <a:rPr sz="7200" spc="3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7200">
              <a:latin typeface="Arial"/>
              <a:cs typeface="Arial"/>
            </a:endParaRPr>
          </a:p>
          <a:p>
            <a:pPr marL="5573395" algn="ctr">
              <a:lnSpc>
                <a:spcPct val="100000"/>
              </a:lnSpc>
              <a:spcBef>
                <a:spcPts val="4125"/>
              </a:spcBef>
            </a:pPr>
            <a:r>
              <a:rPr sz="7200" spc="1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720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13335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r>
              <a:rPr lang="en-US" sz="3600" dirty="0" err="1" smtClean="0"/>
              <a:t>Understaning</a:t>
            </a:r>
            <a:endParaRPr lang="en-MY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6705600" y="31623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Cleaning </a:t>
            </a:r>
            <a:endParaRPr lang="en-MY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8839200" y="46101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r>
              <a:rPr lang="en-US" sz="3600" dirty="0" err="1" smtClean="0"/>
              <a:t>Modelling</a:t>
            </a:r>
            <a:endParaRPr lang="en-MY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515600" y="62865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Analysis </a:t>
            </a:r>
            <a:endParaRPr lang="en-MY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039600" y="80391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Uncover Insights</a:t>
            </a:r>
            <a:endParaRPr lang="en-MY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6480047"/>
            <a:ext cx="2977896" cy="883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00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808976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7808976"/>
            <a:ext cx="2170176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7808976"/>
            <a:ext cx="2170176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7808976"/>
            <a:ext cx="2173224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7808976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7808976"/>
            <a:ext cx="2173224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7808976"/>
            <a:ext cx="2173224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0" y="6480047"/>
            <a:ext cx="2977896" cy="8839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7488" y="6480047"/>
            <a:ext cx="2977896" cy="8839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09800" y="5524500"/>
            <a:ext cx="2808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16 unique  category </a:t>
            </a:r>
            <a:endParaRPr lang="en-MY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5600700"/>
            <a:ext cx="3629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Animal most favorite category </a:t>
            </a:r>
            <a:endParaRPr lang="en-MY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49200" y="5524500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with most  number  of post</a:t>
            </a:r>
            <a:endParaRPr lang="en-MY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13075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1307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1307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1307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1307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13075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13075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/>
          <p:nvPr/>
        </p:nvGraphicFramePr>
        <p:xfrm>
          <a:off x="2971800" y="800100"/>
          <a:ext cx="12954000" cy="815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783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7833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783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7833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783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7833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7833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/>
          <p:nvPr/>
        </p:nvGraphicFramePr>
        <p:xfrm>
          <a:off x="3657600" y="1181100"/>
          <a:ext cx="11582400" cy="777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163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 Buzz</vt:lpstr>
      <vt:lpstr>Today's agenda</vt:lpstr>
      <vt:lpstr>Project</vt:lpstr>
      <vt:lpstr>Problem</vt:lpstr>
      <vt:lpstr>The Analytics team</vt:lpstr>
      <vt:lpstr>Process</vt:lpstr>
      <vt:lpstr>Insights</vt:lpstr>
      <vt:lpstr>Slide 8</vt:lpstr>
      <vt:lpstr>Slide 9</vt:lpstr>
      <vt:lpstr>Summary</vt:lpstr>
      <vt:lpstr>Thank you! 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 Buzz</dc:title>
  <dc:creator>ARUN</dc:creator>
  <cp:lastModifiedBy>ADMIN</cp:lastModifiedBy>
  <cp:revision>9</cp:revision>
  <dcterms:created xsi:type="dcterms:W3CDTF">2024-09-12T07:43:35Z</dcterms:created>
  <dcterms:modified xsi:type="dcterms:W3CDTF">2024-09-12T09:12:55Z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2024-09-12T00:00:00Z</vt:filetime>
  </property>
  <property fmtid="{D5CDD505-2E9C-101B-9397-08002B2CF9AE}" pid="4" name="Producer">
    <vt:lpwstr>macOS Version 10.15.6 (Build 19G2021) Quartz PDFContext</vt:lpwstr>
  </property>
</Properties>
</file>