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738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143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5457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0842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122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410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790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906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3498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461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3/1/21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3758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3/1/21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3010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ivetha-sekar-b294727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ack-prod.s3.amazonaws.com/test_file/test_YCcRUnU.csv" TargetMode="External"/><Relationship Id="rId2" Type="http://schemas.openxmlformats.org/officeDocument/2006/relationships/hyperlink" Target="https://datahack-prod.s3.amazonaws.com/train_file/train_Df64byy.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3F8A-9332-8544-B2F2-2F32E0102941}"/>
              </a:ext>
            </a:extLst>
          </p:cNvPr>
          <p:cNvSpPr>
            <a:spLocks noGrp="1"/>
          </p:cNvSpPr>
          <p:nvPr>
            <p:ph type="ctrTitle"/>
          </p:nvPr>
        </p:nvSpPr>
        <p:spPr>
          <a:xfrm>
            <a:off x="685800" y="908651"/>
            <a:ext cx="3620882" cy="3640345"/>
          </a:xfrm>
        </p:spPr>
        <p:txBody>
          <a:bodyPr anchor="t">
            <a:normAutofit fontScale="90000"/>
          </a:bodyPr>
          <a:lstStyle/>
          <a:p>
            <a:r>
              <a:rPr lang="en-US" sz="4000" dirty="0">
                <a:solidFill>
                  <a:schemeClr val="bg1"/>
                </a:solidFill>
              </a:rPr>
              <a:t>Analytics Vidhya</a:t>
            </a:r>
            <a:br>
              <a:rPr lang="en-US" sz="4000" dirty="0">
                <a:solidFill>
                  <a:schemeClr val="bg1"/>
                </a:solidFill>
              </a:rPr>
            </a:br>
            <a:br>
              <a:rPr lang="en-US" sz="4000" dirty="0">
                <a:solidFill>
                  <a:schemeClr val="bg1"/>
                </a:solidFill>
              </a:rPr>
            </a:br>
            <a:r>
              <a:rPr lang="en-US" sz="4000" dirty="0">
                <a:solidFill>
                  <a:schemeClr val="bg1"/>
                </a:solidFill>
              </a:rPr>
              <a:t>Job-A-Thon</a:t>
            </a:r>
            <a:br>
              <a:rPr lang="en-US" sz="4000" dirty="0">
                <a:solidFill>
                  <a:schemeClr val="bg1"/>
                </a:solidFill>
              </a:rPr>
            </a:br>
            <a:br>
              <a:rPr lang="en-US" sz="4000" dirty="0">
                <a:solidFill>
                  <a:schemeClr val="bg1"/>
                </a:solidFill>
              </a:rPr>
            </a:br>
            <a:endParaRPr lang="en-US" sz="4000" dirty="0">
              <a:solidFill>
                <a:schemeClr val="bg1"/>
              </a:solidFill>
            </a:endParaRPr>
          </a:p>
        </p:txBody>
      </p:sp>
      <p:sp>
        <p:nvSpPr>
          <p:cNvPr id="3" name="Subtitle 2">
            <a:extLst>
              <a:ext uri="{FF2B5EF4-FFF2-40B4-BE49-F238E27FC236}">
                <a16:creationId xmlns:a16="http://schemas.microsoft.com/office/drawing/2014/main" id="{4712C65E-E22A-564E-80E7-829ACBE46C27}"/>
              </a:ext>
            </a:extLst>
          </p:cNvPr>
          <p:cNvSpPr>
            <a:spLocks noGrp="1"/>
          </p:cNvSpPr>
          <p:nvPr>
            <p:ph type="subTitle" idx="1"/>
          </p:nvPr>
        </p:nvSpPr>
        <p:spPr>
          <a:xfrm>
            <a:off x="685799" y="4100322"/>
            <a:ext cx="3371796" cy="1266847"/>
          </a:xfrm>
        </p:spPr>
        <p:txBody>
          <a:bodyPr anchor="b">
            <a:normAutofit lnSpcReduction="10000"/>
          </a:bodyPr>
          <a:lstStyle/>
          <a:p>
            <a:r>
              <a:rPr lang="en-US" sz="1800" dirty="0">
                <a:solidFill>
                  <a:schemeClr val="bg1"/>
                </a:solidFill>
              </a:rPr>
              <a:t>Submitted By:</a:t>
            </a:r>
          </a:p>
          <a:p>
            <a:r>
              <a:rPr lang="en-US" sz="1800" dirty="0" err="1">
                <a:solidFill>
                  <a:schemeClr val="bg1"/>
                </a:solidFill>
              </a:rPr>
              <a:t>Nivetha</a:t>
            </a:r>
            <a:r>
              <a:rPr lang="en-US" sz="1800" dirty="0">
                <a:solidFill>
                  <a:schemeClr val="bg1"/>
                </a:solidFill>
              </a:rPr>
              <a:t> </a:t>
            </a:r>
            <a:r>
              <a:rPr lang="en-US" sz="1800" dirty="0" err="1">
                <a:solidFill>
                  <a:schemeClr val="bg1"/>
                </a:solidFill>
              </a:rPr>
              <a:t>Sekar</a:t>
            </a:r>
            <a:endParaRPr lang="en-US" sz="1800" dirty="0">
              <a:solidFill>
                <a:schemeClr val="bg1"/>
              </a:solidFill>
            </a:endParaRPr>
          </a:p>
          <a:p>
            <a:r>
              <a:rPr lang="en-US" sz="1800" dirty="0">
                <a:solidFill>
                  <a:schemeClr val="bg1"/>
                </a:solidFill>
              </a:rPr>
              <a:t>On 28</a:t>
            </a:r>
            <a:r>
              <a:rPr lang="en-US" sz="1800" baseline="30000" dirty="0">
                <a:solidFill>
                  <a:schemeClr val="bg1"/>
                </a:solidFill>
              </a:rPr>
              <a:t>th</a:t>
            </a:r>
            <a:r>
              <a:rPr lang="en-US" sz="1800" dirty="0">
                <a:solidFill>
                  <a:schemeClr val="bg1"/>
                </a:solidFill>
              </a:rPr>
              <a:t> February 2021</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bstract network of node and mesh">
            <a:extLst>
              <a:ext uri="{FF2B5EF4-FFF2-40B4-BE49-F238E27FC236}">
                <a16:creationId xmlns:a16="http://schemas.microsoft.com/office/drawing/2014/main" id="{F59F20BF-328C-421F-A088-BA0535994FFA}"/>
              </a:ext>
            </a:extLst>
          </p:cNvPr>
          <p:cNvPicPr>
            <a:picLocks noChangeAspect="1"/>
          </p:cNvPicPr>
          <p:nvPr/>
        </p:nvPicPr>
        <p:blipFill rotWithShape="1">
          <a:blip r:embed="rId2"/>
          <a:srcRect l="8899" r="11094"/>
          <a:stretch/>
        </p:blipFill>
        <p:spPr>
          <a:xfrm>
            <a:off x="7648832" y="10"/>
            <a:ext cx="4543167" cy="6857990"/>
          </a:xfrm>
          <a:prstGeom prst="rect">
            <a:avLst/>
          </a:prstGeom>
        </p:spPr>
      </p:pic>
      <p:sp>
        <p:nvSpPr>
          <p:cNvPr id="5" name="TextBox 4">
            <a:extLst>
              <a:ext uri="{FF2B5EF4-FFF2-40B4-BE49-F238E27FC236}">
                <a16:creationId xmlns:a16="http://schemas.microsoft.com/office/drawing/2014/main" id="{67CAA653-7F91-EC48-8532-49B1182677C1}"/>
              </a:ext>
            </a:extLst>
          </p:cNvPr>
          <p:cNvSpPr txBox="1"/>
          <p:nvPr/>
        </p:nvSpPr>
        <p:spPr>
          <a:xfrm>
            <a:off x="335999" y="5521102"/>
            <a:ext cx="7443191" cy="923330"/>
          </a:xfrm>
          <a:prstGeom prst="rect">
            <a:avLst/>
          </a:prstGeom>
          <a:noFill/>
        </p:spPr>
        <p:txBody>
          <a:bodyPr wrap="none" rtlCol="0">
            <a:spAutoFit/>
          </a:bodyPr>
          <a:lstStyle/>
          <a:p>
            <a:r>
              <a:rPr lang="en-US" dirty="0">
                <a:solidFill>
                  <a:schemeClr val="bg1"/>
                </a:solidFill>
              </a:rPr>
              <a:t>Contact Details:</a:t>
            </a:r>
          </a:p>
          <a:p>
            <a:r>
              <a:rPr lang="en-US" dirty="0">
                <a:solidFill>
                  <a:schemeClr val="bg1"/>
                </a:solidFill>
              </a:rPr>
              <a:t>LinkedIn Profile : </a:t>
            </a:r>
            <a:r>
              <a:rPr lang="en-US" dirty="0">
                <a:solidFill>
                  <a:schemeClr val="bg1"/>
                </a:solidFill>
                <a:hlinkClick r:id="rId3"/>
              </a:rPr>
              <a:t>https://www.linkedin.com/in/nivetha-sekar-b2947277/</a:t>
            </a:r>
            <a:endParaRPr lang="en-US" dirty="0">
              <a:solidFill>
                <a:schemeClr val="bg1"/>
              </a:solidFill>
            </a:endParaRPr>
          </a:p>
          <a:p>
            <a:r>
              <a:rPr lang="en-US" dirty="0">
                <a:solidFill>
                  <a:schemeClr val="bg1"/>
                </a:solidFill>
              </a:rPr>
              <a:t>Mobile No. +91 7397382263</a:t>
            </a:r>
          </a:p>
        </p:txBody>
      </p:sp>
    </p:spTree>
    <p:extLst>
      <p:ext uri="{BB962C8B-B14F-4D97-AF65-F5344CB8AC3E}">
        <p14:creationId xmlns:p14="http://schemas.microsoft.com/office/powerpoint/2010/main" val="42959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272D-7985-A74E-9F52-2916E39F553A}"/>
              </a:ext>
            </a:extLst>
          </p:cNvPr>
          <p:cNvSpPr>
            <a:spLocks noGrp="1"/>
          </p:cNvSpPr>
          <p:nvPr>
            <p:ph type="title"/>
          </p:nvPr>
        </p:nvSpPr>
        <p:spPr/>
        <p:txBody>
          <a:bodyPr>
            <a:normAutofit fontScale="90000"/>
          </a:bodyPr>
          <a:lstStyle/>
          <a:p>
            <a:r>
              <a:rPr lang="en-IN" dirty="0"/>
              <a:t>Data Modelling and Evaluation</a:t>
            </a:r>
            <a:br>
              <a:rPr lang="en-IN" dirty="0"/>
            </a:br>
            <a:br>
              <a:rPr lang="en-IN" dirty="0"/>
            </a:br>
            <a:endParaRPr lang="en-US" dirty="0"/>
          </a:p>
        </p:txBody>
      </p:sp>
      <p:sp>
        <p:nvSpPr>
          <p:cNvPr id="3" name="Content Placeholder 2">
            <a:extLst>
              <a:ext uri="{FF2B5EF4-FFF2-40B4-BE49-F238E27FC236}">
                <a16:creationId xmlns:a16="http://schemas.microsoft.com/office/drawing/2014/main" id="{C7F22545-B0F2-5642-9B73-FB53C46DD015}"/>
              </a:ext>
            </a:extLst>
          </p:cNvPr>
          <p:cNvSpPr>
            <a:spLocks noGrp="1"/>
          </p:cNvSpPr>
          <p:nvPr>
            <p:ph idx="1"/>
          </p:nvPr>
        </p:nvSpPr>
        <p:spPr/>
        <p:txBody>
          <a:bodyPr/>
          <a:lstStyle/>
          <a:p>
            <a:r>
              <a:rPr lang="en-US" dirty="0"/>
              <a:t>Data was split into train and test with test size=0.25% and </a:t>
            </a:r>
            <a:r>
              <a:rPr lang="en-US" dirty="0" err="1"/>
              <a:t>random_state</a:t>
            </a:r>
            <a:r>
              <a:rPr lang="en-US" dirty="0"/>
              <a:t>=42</a:t>
            </a:r>
          </a:p>
          <a:p>
            <a:r>
              <a:rPr lang="en-US" dirty="0"/>
              <a:t>Used </a:t>
            </a:r>
            <a:r>
              <a:rPr lang="en-US" b="1" dirty="0" err="1"/>
              <a:t>CatBoost</a:t>
            </a:r>
            <a:r>
              <a:rPr lang="en-US" b="1" dirty="0"/>
              <a:t> </a:t>
            </a:r>
            <a:r>
              <a:rPr lang="en-US" dirty="0"/>
              <a:t>for modelling </a:t>
            </a:r>
          </a:p>
          <a:p>
            <a:pPr lvl="1"/>
            <a:r>
              <a:rPr lang="en-US" dirty="0"/>
              <a:t>Params used : </a:t>
            </a:r>
            <a:r>
              <a:rPr lang="en-US" dirty="0" err="1"/>
              <a:t>early_stopping_rounds</a:t>
            </a:r>
            <a:r>
              <a:rPr lang="en-US" dirty="0"/>
              <a:t>=20, verbose=100</a:t>
            </a:r>
          </a:p>
          <a:p>
            <a:pPr lvl="1"/>
            <a:r>
              <a:rPr lang="en-US" dirty="0"/>
              <a:t>Categorical columns used were : ['Region_Code','Is_Spouse','Holding_Policy_Type','Reco_Policy_Cat','Accomodation_Type_Rented','Reco_Insurance_Type_Joint’, 'Health Indicator_X2','Health Indicator_X3','Health Indicator_X4','Health Indicator_X5’, 'Health Indicator_X6','Health Indicator_X7','Health Indicator_X8','Health Indicator_X9’]</a:t>
            </a:r>
          </a:p>
          <a:p>
            <a:pPr marL="457200" lvl="1" indent="0">
              <a:buNone/>
            </a:pPr>
            <a:endParaRPr lang="en-US" dirty="0"/>
          </a:p>
        </p:txBody>
      </p:sp>
    </p:spTree>
    <p:extLst>
      <p:ext uri="{BB962C8B-B14F-4D97-AF65-F5344CB8AC3E}">
        <p14:creationId xmlns:p14="http://schemas.microsoft.com/office/powerpoint/2010/main" val="335422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445E-15FB-B049-B04A-AA1C6C70BEC7}"/>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BA53B525-82DA-1F44-A12F-B9993400B0D7}"/>
              </a:ext>
            </a:extLst>
          </p:cNvPr>
          <p:cNvSpPr>
            <a:spLocks noGrp="1"/>
          </p:cNvSpPr>
          <p:nvPr>
            <p:ph idx="1"/>
          </p:nvPr>
        </p:nvSpPr>
        <p:spPr/>
        <p:txBody>
          <a:bodyPr/>
          <a:lstStyle/>
          <a:p>
            <a:r>
              <a:rPr lang="en-IN" dirty="0" err="1"/>
              <a:t>bestTest</a:t>
            </a:r>
            <a:r>
              <a:rPr lang="en-IN" dirty="0"/>
              <a:t> = 0.4382603777 </a:t>
            </a:r>
          </a:p>
          <a:p>
            <a:r>
              <a:rPr lang="en-IN" dirty="0" err="1"/>
              <a:t>bestIteration</a:t>
            </a:r>
            <a:r>
              <a:rPr lang="en-IN" dirty="0"/>
              <a:t> = 153 </a:t>
            </a:r>
          </a:p>
          <a:p>
            <a:r>
              <a:rPr lang="en-IN" dirty="0" err="1"/>
              <a:t>CatBoost</a:t>
            </a:r>
            <a:r>
              <a:rPr lang="en-IN" dirty="0"/>
              <a:t> Base Accuracy : 0.7783979246914551 </a:t>
            </a:r>
          </a:p>
          <a:p>
            <a:r>
              <a:rPr lang="en-IN" dirty="0" err="1"/>
              <a:t>CatBoost</a:t>
            </a:r>
            <a:r>
              <a:rPr lang="en-IN" dirty="0"/>
              <a:t> Base ROC_AUC_SCORE: </a:t>
            </a:r>
            <a:r>
              <a:rPr lang="en-IN" b="1" dirty="0"/>
              <a:t>0.8023389053150771</a:t>
            </a:r>
            <a:endParaRPr lang="en-US" b="1" dirty="0"/>
          </a:p>
        </p:txBody>
      </p:sp>
    </p:spTree>
    <p:extLst>
      <p:ext uri="{BB962C8B-B14F-4D97-AF65-F5344CB8AC3E}">
        <p14:creationId xmlns:p14="http://schemas.microsoft.com/office/powerpoint/2010/main" val="215642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76CC4C-CAD7-2744-BDA2-1FC8F5CCB1A3}"/>
              </a:ext>
            </a:extLst>
          </p:cNvPr>
          <p:cNvSpPr/>
          <p:nvPr/>
        </p:nvSpPr>
        <p:spPr>
          <a:xfrm>
            <a:off x="4359949" y="3017520"/>
            <a:ext cx="34721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91136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B5B9-40E7-BD41-8ADB-0C183B15EC6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52B3CE-7FAB-414D-BA81-FE95F29203E5}"/>
              </a:ext>
            </a:extLst>
          </p:cNvPr>
          <p:cNvSpPr>
            <a:spLocks noGrp="1"/>
          </p:cNvSpPr>
          <p:nvPr>
            <p:ph idx="1"/>
          </p:nvPr>
        </p:nvSpPr>
        <p:spPr>
          <a:xfrm>
            <a:off x="700635" y="1742303"/>
            <a:ext cx="10691265" cy="4386648"/>
          </a:xfrm>
        </p:spPr>
        <p:txBody>
          <a:bodyPr>
            <a:normAutofit fontScale="70000" lnSpcReduction="20000"/>
          </a:bodyPr>
          <a:lstStyle/>
          <a:p>
            <a:pPr marL="0" indent="0">
              <a:buNone/>
            </a:pPr>
            <a:r>
              <a:rPr lang="en-IN" sz="3200" b="1" dirty="0"/>
              <a:t>Health Insurance Lead Prediction</a:t>
            </a:r>
          </a:p>
          <a:p>
            <a:r>
              <a:rPr lang="en-IN" dirty="0"/>
              <a:t>Your Client </a:t>
            </a:r>
            <a:r>
              <a:rPr lang="en-IN" dirty="0" err="1"/>
              <a:t>FinMan</a:t>
            </a:r>
            <a:r>
              <a:rPr lang="en-IN" dirty="0"/>
              <a:t> is a financial services company that provides various financial services like loan, investment funds, insurance etc. to its customers. </a:t>
            </a:r>
            <a:r>
              <a:rPr lang="en-IN" dirty="0" err="1"/>
              <a:t>FinMan</a:t>
            </a:r>
            <a:r>
              <a:rPr lang="en-IN" dirty="0"/>
              <a:t> wishes to cross-sell health insurance to the existing customers who may or may not hold insurance policies with the company. The company recommend health insurance to their customers based on their profile once these customers land on the website. Customers might browse the recommended health insurance policy and consequently fill up a form to apply. </a:t>
            </a:r>
            <a:r>
              <a:rPr lang="en-IN" b="1" dirty="0"/>
              <a:t>When these customers fill-up the form, their Response towards the policy is considered positive and they are classified as a lead.</a:t>
            </a:r>
            <a:endParaRPr lang="en-IN" dirty="0"/>
          </a:p>
          <a:p>
            <a:r>
              <a:rPr lang="en-IN" dirty="0"/>
              <a:t>Once these leads are acquired, the sales advisors approach them to convert and thus the company can sell proposed health insurance to these leads in a more efficient manner.</a:t>
            </a:r>
          </a:p>
          <a:p>
            <a:r>
              <a:rPr lang="en-IN" dirty="0"/>
              <a:t>Now the company needs your help in building a model to predict whether the person will be interested in their proposed Health plan/policy given the information about:</a:t>
            </a:r>
          </a:p>
          <a:p>
            <a:r>
              <a:rPr lang="en-IN" dirty="0"/>
              <a:t>Demographics (city, age, region etc.)</a:t>
            </a:r>
          </a:p>
          <a:p>
            <a:r>
              <a:rPr lang="en-IN" dirty="0"/>
              <a:t>Information regarding holding policies of the customer</a:t>
            </a:r>
          </a:p>
          <a:p>
            <a:r>
              <a:rPr lang="en-IN" dirty="0"/>
              <a:t>Recommended Policy Information</a:t>
            </a:r>
          </a:p>
          <a:p>
            <a:endParaRPr lang="en-US" dirty="0"/>
          </a:p>
        </p:txBody>
      </p:sp>
    </p:spTree>
    <p:extLst>
      <p:ext uri="{BB962C8B-B14F-4D97-AF65-F5344CB8AC3E}">
        <p14:creationId xmlns:p14="http://schemas.microsoft.com/office/powerpoint/2010/main" val="143602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4400-BB81-2B41-A666-877C8E7AEC92}"/>
              </a:ext>
            </a:extLst>
          </p:cNvPr>
          <p:cNvSpPr>
            <a:spLocks noGrp="1"/>
          </p:cNvSpPr>
          <p:nvPr>
            <p:ph type="title"/>
          </p:nvPr>
        </p:nvSpPr>
        <p:spPr/>
        <p:txBody>
          <a:bodyPr/>
          <a:lstStyle/>
          <a:p>
            <a:r>
              <a:rPr lang="en-US" dirty="0"/>
              <a:t>Data set description</a:t>
            </a:r>
          </a:p>
        </p:txBody>
      </p:sp>
      <p:graphicFrame>
        <p:nvGraphicFramePr>
          <p:cNvPr id="4" name="Content Placeholder 3">
            <a:extLst>
              <a:ext uri="{FF2B5EF4-FFF2-40B4-BE49-F238E27FC236}">
                <a16:creationId xmlns:a16="http://schemas.microsoft.com/office/drawing/2014/main" id="{EBEF46A4-0EF0-C84D-874D-1FF759264E6F}"/>
              </a:ext>
            </a:extLst>
          </p:cNvPr>
          <p:cNvGraphicFramePr>
            <a:graphicFrameLocks noGrp="1"/>
          </p:cNvGraphicFramePr>
          <p:nvPr>
            <p:ph idx="1"/>
          </p:nvPr>
        </p:nvGraphicFramePr>
        <p:xfrm>
          <a:off x="750367" y="2439515"/>
          <a:ext cx="5295900" cy="4250719"/>
        </p:xfrm>
        <a:graphic>
          <a:graphicData uri="http://schemas.openxmlformats.org/drawingml/2006/table">
            <a:tbl>
              <a:tblPr/>
              <a:tblGrid>
                <a:gridCol w="1030398">
                  <a:extLst>
                    <a:ext uri="{9D8B030D-6E8A-4147-A177-3AD203B41FA5}">
                      <a16:colId xmlns:a16="http://schemas.microsoft.com/office/drawing/2014/main" val="1080104330"/>
                    </a:ext>
                  </a:extLst>
                </a:gridCol>
                <a:gridCol w="4265502">
                  <a:extLst>
                    <a:ext uri="{9D8B030D-6E8A-4147-A177-3AD203B41FA5}">
                      <a16:colId xmlns:a16="http://schemas.microsoft.com/office/drawing/2014/main" val="2519169608"/>
                    </a:ext>
                  </a:extLst>
                </a:gridCol>
              </a:tblGrid>
              <a:tr h="151574">
                <a:tc>
                  <a:txBody>
                    <a:bodyPr/>
                    <a:lstStyle/>
                    <a:p>
                      <a:pPr fontAlgn="b"/>
                      <a:r>
                        <a:rPr lang="en-IN" sz="800" b="1">
                          <a:solidFill>
                            <a:srgbClr val="000000"/>
                          </a:solidFill>
                          <a:effectLst/>
                          <a:latin typeface="Calibri" panose="020F0502020204030204" pitchFamily="34" charset="0"/>
                        </a:rPr>
                        <a:t>Variable</a:t>
                      </a: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b="1" dirty="0">
                          <a:solidFill>
                            <a:srgbClr val="000000"/>
                          </a:solidFill>
                          <a:effectLst/>
                          <a:latin typeface="Calibri" panose="020F0502020204030204" pitchFamily="34" charset="0"/>
                        </a:rPr>
                        <a:t>Definition</a:t>
                      </a:r>
                      <a:endParaRPr lang="en-IN" sz="800" dirty="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8281078"/>
                  </a:ext>
                </a:extLst>
              </a:tr>
              <a:tr h="151574">
                <a:tc>
                  <a:txBody>
                    <a:bodyPr/>
                    <a:lstStyle/>
                    <a:p>
                      <a:pPr fontAlgn="b"/>
                      <a:r>
                        <a:rPr lang="en-IN" sz="800">
                          <a:solidFill>
                            <a:srgbClr val="000000"/>
                          </a:solidFill>
                          <a:effectLst/>
                          <a:latin typeface="Calibri" panose="020F0502020204030204" pitchFamily="34" charset="0"/>
                        </a:rPr>
                        <a:t>ID</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dirty="0">
                          <a:solidFill>
                            <a:srgbClr val="000000"/>
                          </a:solidFill>
                          <a:effectLst/>
                          <a:latin typeface="Calibri" panose="020F0502020204030204" pitchFamily="34" charset="0"/>
                        </a:rPr>
                        <a:t>Unique Identifier for a row</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6971433"/>
                  </a:ext>
                </a:extLst>
              </a:tr>
              <a:tr h="151574">
                <a:tc>
                  <a:txBody>
                    <a:bodyPr/>
                    <a:lstStyle/>
                    <a:p>
                      <a:pPr fontAlgn="b"/>
                      <a:r>
                        <a:rPr lang="en-IN" sz="800">
                          <a:solidFill>
                            <a:srgbClr val="000000"/>
                          </a:solidFill>
                          <a:effectLst/>
                          <a:latin typeface="Calibri" panose="020F0502020204030204" pitchFamily="34" charset="0"/>
                        </a:rPr>
                        <a:t>City_Code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Code for the City of the customers</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4413840"/>
                  </a:ext>
                </a:extLst>
              </a:tr>
              <a:tr h="279937">
                <a:tc>
                  <a:txBody>
                    <a:bodyPr/>
                    <a:lstStyle/>
                    <a:p>
                      <a:pPr fontAlgn="b"/>
                      <a:r>
                        <a:rPr lang="en-IN" sz="800">
                          <a:solidFill>
                            <a:srgbClr val="000000"/>
                          </a:solidFill>
                          <a:effectLst/>
                          <a:latin typeface="Calibri" panose="020F0502020204030204" pitchFamily="34" charset="0"/>
                        </a:rPr>
                        <a:t>Region_Code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Code for the Region of the customers</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22085114"/>
                  </a:ext>
                </a:extLst>
              </a:tr>
              <a:tr h="279937">
                <a:tc>
                  <a:txBody>
                    <a:bodyPr/>
                    <a:lstStyle/>
                    <a:p>
                      <a:pPr fontAlgn="b"/>
                      <a:r>
                        <a:rPr lang="en-IN" sz="800">
                          <a:solidFill>
                            <a:srgbClr val="000000"/>
                          </a:solidFill>
                          <a:effectLst/>
                          <a:latin typeface="Calibri" panose="020F0502020204030204" pitchFamily="34" charset="0"/>
                        </a:rPr>
                        <a:t>Accomodation_Type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dirty="0">
                          <a:solidFill>
                            <a:srgbClr val="000000"/>
                          </a:solidFill>
                          <a:effectLst/>
                          <a:latin typeface="Calibri" panose="020F0502020204030204" pitchFamily="34" charset="0"/>
                        </a:rPr>
                        <a:t>Customer Owns or Rents the house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1594383"/>
                  </a:ext>
                </a:extLst>
              </a:tr>
              <a:tr h="279937">
                <a:tc>
                  <a:txBody>
                    <a:bodyPr/>
                    <a:lstStyle/>
                    <a:p>
                      <a:pPr fontAlgn="b"/>
                      <a:r>
                        <a:rPr lang="en-IN" sz="800">
                          <a:solidFill>
                            <a:srgbClr val="000000"/>
                          </a:solidFill>
                          <a:effectLst/>
                          <a:latin typeface="Calibri" panose="020F0502020204030204" pitchFamily="34" charset="0"/>
                        </a:rPr>
                        <a:t>Reco_Insurance_Type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dirty="0">
                          <a:solidFill>
                            <a:srgbClr val="000000"/>
                          </a:solidFill>
                          <a:effectLst/>
                          <a:latin typeface="Calibri" panose="020F0502020204030204" pitchFamily="34" charset="0"/>
                        </a:rPr>
                        <a:t>Joint or Individual type for the recommended insurance  </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059464"/>
                  </a:ext>
                </a:extLst>
              </a:tr>
              <a:tr h="151574">
                <a:tc>
                  <a:txBody>
                    <a:bodyPr/>
                    <a:lstStyle/>
                    <a:p>
                      <a:pPr fontAlgn="b"/>
                      <a:r>
                        <a:rPr lang="en-IN" sz="800">
                          <a:solidFill>
                            <a:srgbClr val="000000"/>
                          </a:solidFill>
                          <a:effectLst/>
                          <a:latin typeface="Calibri" panose="020F0502020204030204" pitchFamily="34" charset="0"/>
                        </a:rPr>
                        <a:t>Upper_Age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Maximum age of the customer </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8463523"/>
                  </a:ext>
                </a:extLst>
              </a:tr>
              <a:tr h="151574">
                <a:tc>
                  <a:txBody>
                    <a:bodyPr/>
                    <a:lstStyle/>
                    <a:p>
                      <a:pPr fontAlgn="b"/>
                      <a:r>
                        <a:rPr lang="en-IN" sz="800">
                          <a:solidFill>
                            <a:srgbClr val="000000"/>
                          </a:solidFill>
                          <a:effectLst/>
                          <a:latin typeface="Calibri" panose="020F0502020204030204" pitchFamily="34" charset="0"/>
                        </a:rPr>
                        <a:t>Lower _Age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Minimum age of the customer</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3302901"/>
                  </a:ext>
                </a:extLst>
              </a:tr>
              <a:tr h="291331">
                <a:tc>
                  <a:txBody>
                    <a:bodyPr/>
                    <a:lstStyle/>
                    <a:p>
                      <a:pPr fontAlgn="b"/>
                      <a:r>
                        <a:rPr lang="en-IN" sz="800">
                          <a:solidFill>
                            <a:srgbClr val="000000"/>
                          </a:solidFill>
                          <a:effectLst/>
                          <a:latin typeface="Calibri" panose="020F0502020204030204" pitchFamily="34" charset="0"/>
                        </a:rPr>
                        <a:t>Is_Spouse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If the customers are married to each other</a:t>
                      </a:r>
                      <a:br>
                        <a:rPr lang="en-IN" sz="800">
                          <a:solidFill>
                            <a:srgbClr val="000000"/>
                          </a:solidFill>
                          <a:effectLst/>
                          <a:latin typeface="Calibri" panose="020F0502020204030204" pitchFamily="34" charset="0"/>
                        </a:rPr>
                      </a:br>
                      <a:r>
                        <a:rPr lang="en-IN" sz="800">
                          <a:solidFill>
                            <a:srgbClr val="000000"/>
                          </a:solidFill>
                          <a:effectLst/>
                          <a:latin typeface="Calibri" panose="020F0502020204030204" pitchFamily="34" charset="0"/>
                        </a:rPr>
                        <a:t>(in case of joint insurance) </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2599185"/>
                  </a:ext>
                </a:extLst>
              </a:tr>
              <a:tr h="416354">
                <a:tc>
                  <a:txBody>
                    <a:bodyPr/>
                    <a:lstStyle/>
                    <a:p>
                      <a:pPr fontAlgn="b"/>
                      <a:r>
                        <a:rPr lang="en-IN" sz="800">
                          <a:solidFill>
                            <a:srgbClr val="000000"/>
                          </a:solidFill>
                          <a:effectLst/>
                          <a:latin typeface="Calibri" panose="020F0502020204030204" pitchFamily="34" charset="0"/>
                        </a:rPr>
                        <a:t>Health_Indicator</a:t>
                      </a:r>
                      <a:br>
                        <a:rPr lang="en-IN" sz="800">
                          <a:solidFill>
                            <a:srgbClr val="000000"/>
                          </a:solidFill>
                          <a:effectLst/>
                          <a:latin typeface="Calibri" panose="020F0502020204030204" pitchFamily="34" charset="0"/>
                        </a:rPr>
                      </a:b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Encoded values for health of the customer</a:t>
                      </a:r>
                      <a:br>
                        <a:rPr lang="en-IN" sz="800">
                          <a:solidFill>
                            <a:srgbClr val="000000"/>
                          </a:solidFill>
                          <a:effectLst/>
                          <a:latin typeface="Calibri" panose="020F0502020204030204" pitchFamily="34" charset="0"/>
                        </a:rPr>
                      </a:b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1180201"/>
                  </a:ext>
                </a:extLst>
              </a:tr>
              <a:tr h="416354">
                <a:tc>
                  <a:txBody>
                    <a:bodyPr/>
                    <a:lstStyle/>
                    <a:p>
                      <a:pPr fontAlgn="b"/>
                      <a:r>
                        <a:rPr lang="en-IN" sz="800" b="0" i="0">
                          <a:solidFill>
                            <a:srgbClr val="000000"/>
                          </a:solidFill>
                          <a:effectLst/>
                          <a:latin typeface="Calibri" panose="020F0502020204030204" pitchFamily="34" charset="0"/>
                        </a:rPr>
                        <a:t>Holding_Policy_Duration</a:t>
                      </a: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Duration (in years) of holding policy (a policy that customer has already subscribed to with the company)</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1606435"/>
                  </a:ext>
                </a:extLst>
              </a:tr>
              <a:tr h="416354">
                <a:tc>
                  <a:txBody>
                    <a:bodyPr/>
                    <a:lstStyle/>
                    <a:p>
                      <a:pPr fontAlgn="b"/>
                      <a:r>
                        <a:rPr lang="en-IN" sz="800" b="0" i="0">
                          <a:solidFill>
                            <a:srgbClr val="000000"/>
                          </a:solidFill>
                          <a:effectLst/>
                          <a:latin typeface="Calibri" panose="020F0502020204030204" pitchFamily="34" charset="0"/>
                        </a:rPr>
                        <a:t>Holding_Policy_Type</a:t>
                      </a:r>
                      <a:br>
                        <a:rPr lang="en-IN" sz="800">
                          <a:solidFill>
                            <a:srgbClr val="000000"/>
                          </a:solidFill>
                          <a:effectLst/>
                          <a:latin typeface="Calibri" panose="020F0502020204030204" pitchFamily="34" charset="0"/>
                        </a:rPr>
                      </a:b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b="0" i="0">
                          <a:solidFill>
                            <a:srgbClr val="000000"/>
                          </a:solidFill>
                          <a:effectLst/>
                          <a:latin typeface="Calibri" panose="020F0502020204030204" pitchFamily="34" charset="0"/>
                        </a:rPr>
                        <a:t>Type of holding policy</a:t>
                      </a:r>
                      <a:br>
                        <a:rPr lang="en-IN" sz="800">
                          <a:solidFill>
                            <a:srgbClr val="000000"/>
                          </a:solidFill>
                          <a:effectLst/>
                          <a:latin typeface="Calibri" panose="020F0502020204030204" pitchFamily="34" charset="0"/>
                        </a:rPr>
                      </a:br>
                      <a:endParaRPr lang="en-IN" sz="800">
                        <a:solidFill>
                          <a:srgbClr val="000000"/>
                        </a:solidFill>
                        <a:effectLst/>
                        <a:latin typeface="Calibri" panose="020F0502020204030204" pitchFamily="34" charset="0"/>
                      </a:endParaRP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5023918"/>
                  </a:ext>
                </a:extLst>
              </a:tr>
              <a:tr h="279937">
                <a:tc>
                  <a:txBody>
                    <a:bodyPr/>
                    <a:lstStyle/>
                    <a:p>
                      <a:pPr fontAlgn="b"/>
                      <a:r>
                        <a:rPr lang="en-IN" sz="800">
                          <a:solidFill>
                            <a:srgbClr val="000000"/>
                          </a:solidFill>
                          <a:effectLst/>
                          <a:latin typeface="Calibri" panose="020F0502020204030204" pitchFamily="34" charset="0"/>
                        </a:rPr>
                        <a:t>Reco_Policy_Cat</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Encoded value for recommended health insurance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67656314"/>
                  </a:ext>
                </a:extLst>
              </a:tr>
              <a:tr h="279937">
                <a:tc>
                  <a:txBody>
                    <a:bodyPr/>
                    <a:lstStyle/>
                    <a:p>
                      <a:pPr fontAlgn="b"/>
                      <a:r>
                        <a:rPr lang="en-IN" sz="800">
                          <a:solidFill>
                            <a:srgbClr val="000000"/>
                          </a:solidFill>
                          <a:effectLst/>
                          <a:latin typeface="Calibri" panose="020F0502020204030204" pitchFamily="34" charset="0"/>
                        </a:rPr>
                        <a:t>Reco_Policy_Premium</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a:solidFill>
                            <a:srgbClr val="000000"/>
                          </a:solidFill>
                          <a:effectLst/>
                          <a:latin typeface="Calibri" panose="020F0502020204030204" pitchFamily="34" charset="0"/>
                        </a:rPr>
                        <a:t>Annual Premium (INR) for the recommended health insurance</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1564208"/>
                  </a:ext>
                </a:extLst>
              </a:tr>
              <a:tr h="552771">
                <a:tc>
                  <a:txBody>
                    <a:bodyPr/>
                    <a:lstStyle/>
                    <a:p>
                      <a:pPr fontAlgn="b"/>
                      <a:r>
                        <a:rPr lang="en-IN" sz="800" dirty="0">
                          <a:solidFill>
                            <a:srgbClr val="000000"/>
                          </a:solidFill>
                          <a:effectLst/>
                          <a:latin typeface="Calibri" panose="020F0502020204030204" pitchFamily="34" charset="0"/>
                        </a:rPr>
                        <a:t>Response (Target)</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800" dirty="0">
                          <a:solidFill>
                            <a:srgbClr val="000000"/>
                          </a:solidFill>
                          <a:effectLst/>
                          <a:latin typeface="Calibri" panose="020F0502020204030204" pitchFamily="34" charset="0"/>
                        </a:rPr>
                        <a:t>0 : Customer did not show interest in the recommended policy,</a:t>
                      </a:r>
                      <a:br>
                        <a:rPr lang="en-IN" sz="800" dirty="0">
                          <a:solidFill>
                            <a:srgbClr val="000000"/>
                          </a:solidFill>
                          <a:effectLst/>
                          <a:latin typeface="Calibri" panose="020F0502020204030204" pitchFamily="34" charset="0"/>
                        </a:rPr>
                      </a:br>
                      <a:r>
                        <a:rPr lang="en-IN" sz="800" dirty="0">
                          <a:solidFill>
                            <a:srgbClr val="000000"/>
                          </a:solidFill>
                          <a:effectLst/>
                          <a:latin typeface="Calibri" panose="020F0502020204030204" pitchFamily="34" charset="0"/>
                        </a:rPr>
                        <a:t>1 : Customer showed interest in the recommended policy</a:t>
                      </a:r>
                    </a:p>
                  </a:txBody>
                  <a:tcPr marL="6095" marR="6095" marT="60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0532466"/>
                  </a:ext>
                </a:extLst>
              </a:tr>
            </a:tbl>
          </a:graphicData>
        </a:graphic>
      </p:graphicFrame>
      <p:graphicFrame>
        <p:nvGraphicFramePr>
          <p:cNvPr id="5" name="Table 4">
            <a:extLst>
              <a:ext uri="{FF2B5EF4-FFF2-40B4-BE49-F238E27FC236}">
                <a16:creationId xmlns:a16="http://schemas.microsoft.com/office/drawing/2014/main" id="{829453FF-CB65-DC43-AD55-02CD4B4BA454}"/>
              </a:ext>
            </a:extLst>
          </p:cNvPr>
          <p:cNvGraphicFramePr>
            <a:graphicFrameLocks noGrp="1"/>
          </p:cNvGraphicFramePr>
          <p:nvPr/>
        </p:nvGraphicFramePr>
        <p:xfrm>
          <a:off x="6346835" y="2439514"/>
          <a:ext cx="5527189" cy="4250719"/>
        </p:xfrm>
        <a:graphic>
          <a:graphicData uri="http://schemas.openxmlformats.org/drawingml/2006/table">
            <a:tbl>
              <a:tblPr/>
              <a:tblGrid>
                <a:gridCol w="1075399">
                  <a:extLst>
                    <a:ext uri="{9D8B030D-6E8A-4147-A177-3AD203B41FA5}">
                      <a16:colId xmlns:a16="http://schemas.microsoft.com/office/drawing/2014/main" val="1140388035"/>
                    </a:ext>
                  </a:extLst>
                </a:gridCol>
                <a:gridCol w="4451790">
                  <a:extLst>
                    <a:ext uri="{9D8B030D-6E8A-4147-A177-3AD203B41FA5}">
                      <a16:colId xmlns:a16="http://schemas.microsoft.com/office/drawing/2014/main" val="1285867315"/>
                    </a:ext>
                  </a:extLst>
                </a:gridCol>
              </a:tblGrid>
              <a:tr h="174522">
                <a:tc>
                  <a:txBody>
                    <a:bodyPr/>
                    <a:lstStyle/>
                    <a:p>
                      <a:pPr fontAlgn="b"/>
                      <a:r>
                        <a:rPr lang="en-IN" sz="900" b="1">
                          <a:solidFill>
                            <a:srgbClr val="000000"/>
                          </a:solidFill>
                          <a:effectLst/>
                          <a:latin typeface="Calibri" panose="020F0502020204030204" pitchFamily="34" charset="0"/>
                        </a:rPr>
                        <a:t>Variable</a:t>
                      </a:r>
                      <a:endParaRPr lang="en-IN" sz="90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b="1">
                          <a:solidFill>
                            <a:srgbClr val="000000"/>
                          </a:solidFill>
                          <a:effectLst/>
                          <a:latin typeface="Calibri" panose="020F0502020204030204" pitchFamily="34" charset="0"/>
                        </a:rPr>
                        <a:t>Definition</a:t>
                      </a:r>
                      <a:endParaRPr lang="en-IN" sz="90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4600030"/>
                  </a:ext>
                </a:extLst>
              </a:tr>
              <a:tr h="174522">
                <a:tc>
                  <a:txBody>
                    <a:bodyPr/>
                    <a:lstStyle/>
                    <a:p>
                      <a:pPr fontAlgn="b"/>
                      <a:r>
                        <a:rPr lang="en-IN" sz="900">
                          <a:solidFill>
                            <a:srgbClr val="000000"/>
                          </a:solidFill>
                          <a:effectLst/>
                          <a:latin typeface="Calibri" panose="020F0502020204030204" pitchFamily="34" charset="0"/>
                        </a:rPr>
                        <a:t>ID</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Unique Identifier for a row</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714353"/>
                  </a:ext>
                </a:extLst>
              </a:tr>
              <a:tr h="174522">
                <a:tc>
                  <a:txBody>
                    <a:bodyPr/>
                    <a:lstStyle/>
                    <a:p>
                      <a:pPr fontAlgn="b"/>
                      <a:r>
                        <a:rPr lang="en-IN" sz="900">
                          <a:solidFill>
                            <a:srgbClr val="000000"/>
                          </a:solidFill>
                          <a:effectLst/>
                          <a:latin typeface="Calibri" panose="020F0502020204030204" pitchFamily="34" charset="0"/>
                        </a:rPr>
                        <a:t>City_Code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Code for the City of the customers</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9939770"/>
                  </a:ext>
                </a:extLst>
              </a:tr>
              <a:tr h="322320">
                <a:tc>
                  <a:txBody>
                    <a:bodyPr/>
                    <a:lstStyle/>
                    <a:p>
                      <a:pPr fontAlgn="b"/>
                      <a:r>
                        <a:rPr lang="en-IN" sz="900">
                          <a:solidFill>
                            <a:srgbClr val="000000"/>
                          </a:solidFill>
                          <a:effectLst/>
                          <a:latin typeface="Calibri" panose="020F0502020204030204" pitchFamily="34" charset="0"/>
                        </a:rPr>
                        <a:t>Region_Code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Code for the Region of the customers</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9888355"/>
                  </a:ext>
                </a:extLst>
              </a:tr>
              <a:tr h="322320">
                <a:tc>
                  <a:txBody>
                    <a:bodyPr/>
                    <a:lstStyle/>
                    <a:p>
                      <a:pPr fontAlgn="b"/>
                      <a:r>
                        <a:rPr lang="en-IN" sz="900">
                          <a:solidFill>
                            <a:srgbClr val="000000"/>
                          </a:solidFill>
                          <a:effectLst/>
                          <a:latin typeface="Calibri" panose="020F0502020204030204" pitchFamily="34" charset="0"/>
                        </a:rPr>
                        <a:t>Accomodation_Type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Customer Owns or Rents the house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4046730"/>
                  </a:ext>
                </a:extLst>
              </a:tr>
              <a:tr h="322320">
                <a:tc>
                  <a:txBody>
                    <a:bodyPr/>
                    <a:lstStyle/>
                    <a:p>
                      <a:pPr fontAlgn="b"/>
                      <a:r>
                        <a:rPr lang="en-IN" sz="900">
                          <a:solidFill>
                            <a:srgbClr val="000000"/>
                          </a:solidFill>
                          <a:effectLst/>
                          <a:latin typeface="Calibri" panose="020F0502020204030204" pitchFamily="34" charset="0"/>
                        </a:rPr>
                        <a:t>Reco_Insurance_Type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Joint or Individual type for the recommended insurance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6033139"/>
                  </a:ext>
                </a:extLst>
              </a:tr>
              <a:tr h="174522">
                <a:tc>
                  <a:txBody>
                    <a:bodyPr/>
                    <a:lstStyle/>
                    <a:p>
                      <a:pPr fontAlgn="b"/>
                      <a:r>
                        <a:rPr lang="en-IN" sz="900">
                          <a:solidFill>
                            <a:srgbClr val="000000"/>
                          </a:solidFill>
                          <a:effectLst/>
                          <a:latin typeface="Calibri" panose="020F0502020204030204" pitchFamily="34" charset="0"/>
                        </a:rPr>
                        <a:t>Upper_Age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Maximum age of the customer </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9738419"/>
                  </a:ext>
                </a:extLst>
              </a:tr>
              <a:tr h="174522">
                <a:tc>
                  <a:txBody>
                    <a:bodyPr/>
                    <a:lstStyle/>
                    <a:p>
                      <a:pPr fontAlgn="b"/>
                      <a:r>
                        <a:rPr lang="en-IN" sz="900">
                          <a:solidFill>
                            <a:srgbClr val="000000"/>
                          </a:solidFill>
                          <a:effectLst/>
                          <a:latin typeface="Calibri" panose="020F0502020204030204" pitchFamily="34" charset="0"/>
                        </a:rPr>
                        <a:t>Lower _Age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Minimum age of the customer</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4077644"/>
                  </a:ext>
                </a:extLst>
              </a:tr>
              <a:tr h="328339">
                <a:tc>
                  <a:txBody>
                    <a:bodyPr/>
                    <a:lstStyle/>
                    <a:p>
                      <a:pPr fontAlgn="b"/>
                      <a:r>
                        <a:rPr lang="en-IN" sz="900">
                          <a:solidFill>
                            <a:srgbClr val="000000"/>
                          </a:solidFill>
                          <a:effectLst/>
                          <a:latin typeface="Calibri" panose="020F0502020204030204" pitchFamily="34" charset="0"/>
                        </a:rPr>
                        <a:t>Is_Spouse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If the customers are married to each other</a:t>
                      </a:r>
                      <a:br>
                        <a:rPr lang="en-IN" sz="900">
                          <a:solidFill>
                            <a:srgbClr val="000000"/>
                          </a:solidFill>
                          <a:effectLst/>
                          <a:latin typeface="Calibri" panose="020F0502020204030204" pitchFamily="34" charset="0"/>
                        </a:rPr>
                      </a:br>
                      <a:r>
                        <a:rPr lang="en-IN" sz="900">
                          <a:solidFill>
                            <a:srgbClr val="000000"/>
                          </a:solidFill>
                          <a:effectLst/>
                          <a:latin typeface="Calibri" panose="020F0502020204030204" pitchFamily="34" charset="0"/>
                        </a:rPr>
                        <a:t>(in case of joint insurance) </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6509218"/>
                  </a:ext>
                </a:extLst>
              </a:tr>
              <a:tr h="479390">
                <a:tc>
                  <a:txBody>
                    <a:bodyPr/>
                    <a:lstStyle/>
                    <a:p>
                      <a:pPr fontAlgn="b"/>
                      <a:r>
                        <a:rPr lang="en-IN" sz="900">
                          <a:solidFill>
                            <a:srgbClr val="000000"/>
                          </a:solidFill>
                          <a:effectLst/>
                          <a:latin typeface="Calibri" panose="020F0502020204030204" pitchFamily="34" charset="0"/>
                        </a:rPr>
                        <a:t>Health_Indicator</a:t>
                      </a:r>
                      <a:br>
                        <a:rPr lang="en-IN" sz="900">
                          <a:solidFill>
                            <a:srgbClr val="000000"/>
                          </a:solidFill>
                          <a:effectLst/>
                          <a:latin typeface="Calibri" panose="020F0502020204030204" pitchFamily="34" charset="0"/>
                        </a:rPr>
                      </a:br>
                      <a:endParaRPr lang="en-IN" sz="90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dirty="0">
                          <a:solidFill>
                            <a:srgbClr val="000000"/>
                          </a:solidFill>
                          <a:effectLst/>
                          <a:latin typeface="Calibri" panose="020F0502020204030204" pitchFamily="34" charset="0"/>
                        </a:rPr>
                        <a:t>Encoded values for health of the customer</a:t>
                      </a:r>
                      <a:br>
                        <a:rPr lang="en-IN" sz="900" dirty="0">
                          <a:solidFill>
                            <a:srgbClr val="000000"/>
                          </a:solidFill>
                          <a:effectLst/>
                          <a:latin typeface="Calibri" panose="020F0502020204030204" pitchFamily="34" charset="0"/>
                        </a:rPr>
                      </a:br>
                      <a:endParaRPr lang="en-IN" sz="900" dirty="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3436485"/>
                  </a:ext>
                </a:extLst>
              </a:tr>
              <a:tr h="479390">
                <a:tc>
                  <a:txBody>
                    <a:bodyPr/>
                    <a:lstStyle/>
                    <a:p>
                      <a:pPr fontAlgn="b"/>
                      <a:r>
                        <a:rPr lang="en-IN" sz="900" b="0" i="0">
                          <a:solidFill>
                            <a:srgbClr val="000000"/>
                          </a:solidFill>
                          <a:effectLst/>
                          <a:latin typeface="Calibri" panose="020F0502020204030204" pitchFamily="34" charset="0"/>
                        </a:rPr>
                        <a:t>Holding_Policy_Duration</a:t>
                      </a:r>
                      <a:endParaRPr lang="en-IN" sz="90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Duration (in years) of holding policy (a policy that customer has already subscribed to with the company)</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1227827"/>
                  </a:ext>
                </a:extLst>
              </a:tr>
              <a:tr h="479390">
                <a:tc>
                  <a:txBody>
                    <a:bodyPr/>
                    <a:lstStyle/>
                    <a:p>
                      <a:pPr fontAlgn="b"/>
                      <a:r>
                        <a:rPr lang="en-IN" sz="900" b="0" i="0">
                          <a:solidFill>
                            <a:srgbClr val="000000"/>
                          </a:solidFill>
                          <a:effectLst/>
                          <a:latin typeface="Calibri" panose="020F0502020204030204" pitchFamily="34" charset="0"/>
                        </a:rPr>
                        <a:t>Holding_Policy_Type</a:t>
                      </a:r>
                      <a:br>
                        <a:rPr lang="en-IN" sz="900">
                          <a:solidFill>
                            <a:srgbClr val="000000"/>
                          </a:solidFill>
                          <a:effectLst/>
                          <a:latin typeface="Calibri" panose="020F0502020204030204" pitchFamily="34" charset="0"/>
                        </a:rPr>
                      </a:br>
                      <a:endParaRPr lang="en-IN" sz="90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b="0" i="0" dirty="0">
                          <a:solidFill>
                            <a:srgbClr val="000000"/>
                          </a:solidFill>
                          <a:effectLst/>
                          <a:latin typeface="Calibri" panose="020F0502020204030204" pitchFamily="34" charset="0"/>
                        </a:rPr>
                        <a:t>Type of holding policy</a:t>
                      </a:r>
                      <a:br>
                        <a:rPr lang="en-IN" sz="900" dirty="0">
                          <a:solidFill>
                            <a:srgbClr val="000000"/>
                          </a:solidFill>
                          <a:effectLst/>
                          <a:latin typeface="Calibri" panose="020F0502020204030204" pitchFamily="34" charset="0"/>
                        </a:rPr>
                      </a:br>
                      <a:endParaRPr lang="en-IN" sz="900" dirty="0">
                        <a:solidFill>
                          <a:srgbClr val="000000"/>
                        </a:solidFill>
                        <a:effectLst/>
                        <a:latin typeface="Calibri" panose="020F0502020204030204" pitchFamily="34" charset="0"/>
                      </a:endParaRP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8926152"/>
                  </a:ext>
                </a:extLst>
              </a:tr>
              <a:tr h="322320">
                <a:tc>
                  <a:txBody>
                    <a:bodyPr/>
                    <a:lstStyle/>
                    <a:p>
                      <a:pPr fontAlgn="b"/>
                      <a:r>
                        <a:rPr lang="en-IN" sz="900">
                          <a:solidFill>
                            <a:srgbClr val="000000"/>
                          </a:solidFill>
                          <a:effectLst/>
                          <a:latin typeface="Calibri" panose="020F0502020204030204" pitchFamily="34" charset="0"/>
                        </a:rPr>
                        <a:t>Reco_Policy_Cat</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a:solidFill>
                            <a:srgbClr val="000000"/>
                          </a:solidFill>
                          <a:effectLst/>
                          <a:latin typeface="Calibri" panose="020F0502020204030204" pitchFamily="34" charset="0"/>
                        </a:rPr>
                        <a:t>Encoded value for recommended health insurance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3141490"/>
                  </a:ext>
                </a:extLst>
              </a:tr>
              <a:tr h="322320">
                <a:tc>
                  <a:txBody>
                    <a:bodyPr/>
                    <a:lstStyle/>
                    <a:p>
                      <a:pPr fontAlgn="b"/>
                      <a:r>
                        <a:rPr lang="en-IN" sz="900">
                          <a:solidFill>
                            <a:srgbClr val="000000"/>
                          </a:solidFill>
                          <a:effectLst/>
                          <a:latin typeface="Calibri" panose="020F0502020204030204" pitchFamily="34" charset="0"/>
                        </a:rPr>
                        <a:t>Reco_Policy_Premium</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900" dirty="0">
                          <a:solidFill>
                            <a:srgbClr val="000000"/>
                          </a:solidFill>
                          <a:effectLst/>
                          <a:latin typeface="Calibri" panose="020F0502020204030204" pitchFamily="34" charset="0"/>
                        </a:rPr>
                        <a:t>Annual Premium (INR) for the recommended health insurance</a:t>
                      </a:r>
                    </a:p>
                  </a:txBody>
                  <a:tcPr marL="7009" marR="7009" marT="70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9016515"/>
                  </a:ext>
                </a:extLst>
              </a:tr>
            </a:tbl>
          </a:graphicData>
        </a:graphic>
      </p:graphicFrame>
      <p:sp>
        <p:nvSpPr>
          <p:cNvPr id="7" name="TextBox 6">
            <a:extLst>
              <a:ext uri="{FF2B5EF4-FFF2-40B4-BE49-F238E27FC236}">
                <a16:creationId xmlns:a16="http://schemas.microsoft.com/office/drawing/2014/main" id="{67EDCDD8-591B-914F-80CE-6FA25A4B1DFF}"/>
              </a:ext>
            </a:extLst>
          </p:cNvPr>
          <p:cNvSpPr txBox="1"/>
          <p:nvPr/>
        </p:nvSpPr>
        <p:spPr>
          <a:xfrm>
            <a:off x="877330" y="1453722"/>
            <a:ext cx="6893362" cy="307777"/>
          </a:xfrm>
          <a:prstGeom prst="rect">
            <a:avLst/>
          </a:prstGeom>
          <a:noFill/>
        </p:spPr>
        <p:txBody>
          <a:bodyPr wrap="none" rtlCol="0">
            <a:spAutoFit/>
          </a:bodyPr>
          <a:lstStyle/>
          <a:p>
            <a:r>
              <a:rPr lang="en-US" sz="1400" b="1" dirty="0"/>
              <a:t>Train Data: </a:t>
            </a:r>
            <a:r>
              <a:rPr lang="en-US" sz="1400" b="1" dirty="0">
                <a:hlinkClick r:id="rId2"/>
              </a:rPr>
              <a:t>https://datahack-prod.s3.amazonaws.com/</a:t>
            </a:r>
            <a:r>
              <a:rPr lang="en-US" sz="1400" b="1" dirty="0" err="1">
                <a:hlinkClick r:id="rId2"/>
              </a:rPr>
              <a:t>train_file</a:t>
            </a:r>
            <a:r>
              <a:rPr lang="en-US" sz="1400" b="1" dirty="0">
                <a:hlinkClick r:id="rId2"/>
              </a:rPr>
              <a:t>/train_Df64byy.csv</a:t>
            </a:r>
            <a:endParaRPr lang="en-US" sz="1400" b="1" dirty="0"/>
          </a:p>
        </p:txBody>
      </p:sp>
      <p:sp>
        <p:nvSpPr>
          <p:cNvPr id="8" name="TextBox 7">
            <a:extLst>
              <a:ext uri="{FF2B5EF4-FFF2-40B4-BE49-F238E27FC236}">
                <a16:creationId xmlns:a16="http://schemas.microsoft.com/office/drawing/2014/main" id="{63B29B6F-93DF-2640-8ADD-F4EBF9B6A419}"/>
              </a:ext>
            </a:extLst>
          </p:cNvPr>
          <p:cNvSpPr txBox="1"/>
          <p:nvPr/>
        </p:nvSpPr>
        <p:spPr>
          <a:xfrm>
            <a:off x="877330" y="1766445"/>
            <a:ext cx="6805902" cy="307777"/>
          </a:xfrm>
          <a:prstGeom prst="rect">
            <a:avLst/>
          </a:prstGeom>
          <a:noFill/>
        </p:spPr>
        <p:txBody>
          <a:bodyPr wrap="none" rtlCol="0">
            <a:spAutoFit/>
          </a:bodyPr>
          <a:lstStyle/>
          <a:p>
            <a:r>
              <a:rPr lang="en-US" sz="1400" b="1" dirty="0"/>
              <a:t>Test Data: </a:t>
            </a:r>
            <a:r>
              <a:rPr lang="en-US" sz="1400" b="1" dirty="0">
                <a:hlinkClick r:id="rId3"/>
              </a:rPr>
              <a:t>https://datahack-prod.s3.amazonaws.com/</a:t>
            </a:r>
            <a:r>
              <a:rPr lang="en-US" sz="1400" b="1" dirty="0" err="1">
                <a:hlinkClick r:id="rId3"/>
              </a:rPr>
              <a:t>test_file</a:t>
            </a:r>
            <a:r>
              <a:rPr lang="en-US" sz="1400" b="1" dirty="0">
                <a:hlinkClick r:id="rId3"/>
              </a:rPr>
              <a:t>/</a:t>
            </a:r>
            <a:r>
              <a:rPr lang="en-US" sz="1400" b="1" dirty="0" err="1">
                <a:hlinkClick r:id="rId3"/>
              </a:rPr>
              <a:t>test_YCcRUnU.csv</a:t>
            </a:r>
            <a:endParaRPr lang="en-US" sz="1400" b="1" dirty="0"/>
          </a:p>
        </p:txBody>
      </p:sp>
      <p:sp>
        <p:nvSpPr>
          <p:cNvPr id="3" name="TextBox 2">
            <a:extLst>
              <a:ext uri="{FF2B5EF4-FFF2-40B4-BE49-F238E27FC236}">
                <a16:creationId xmlns:a16="http://schemas.microsoft.com/office/drawing/2014/main" id="{E7B30F8F-BEFA-BF47-8659-3FDA141FB561}"/>
              </a:ext>
            </a:extLst>
          </p:cNvPr>
          <p:cNvSpPr txBox="1"/>
          <p:nvPr/>
        </p:nvSpPr>
        <p:spPr>
          <a:xfrm>
            <a:off x="2598065" y="2108460"/>
            <a:ext cx="2446638" cy="369332"/>
          </a:xfrm>
          <a:prstGeom prst="rect">
            <a:avLst/>
          </a:prstGeom>
          <a:noFill/>
        </p:spPr>
        <p:txBody>
          <a:bodyPr wrap="square" rtlCol="0">
            <a:spAutoFit/>
          </a:bodyPr>
          <a:lstStyle/>
          <a:p>
            <a:r>
              <a:rPr lang="en-US" dirty="0"/>
              <a:t>Train Data</a:t>
            </a:r>
          </a:p>
        </p:txBody>
      </p:sp>
      <p:sp>
        <p:nvSpPr>
          <p:cNvPr id="9" name="TextBox 8">
            <a:extLst>
              <a:ext uri="{FF2B5EF4-FFF2-40B4-BE49-F238E27FC236}">
                <a16:creationId xmlns:a16="http://schemas.microsoft.com/office/drawing/2014/main" id="{491016B9-D8F5-C542-80C8-6C896AF11CAD}"/>
              </a:ext>
            </a:extLst>
          </p:cNvPr>
          <p:cNvSpPr txBox="1"/>
          <p:nvPr/>
        </p:nvSpPr>
        <p:spPr>
          <a:xfrm>
            <a:off x="8501753" y="2108460"/>
            <a:ext cx="2446638" cy="369332"/>
          </a:xfrm>
          <a:prstGeom prst="rect">
            <a:avLst/>
          </a:prstGeom>
          <a:noFill/>
        </p:spPr>
        <p:txBody>
          <a:bodyPr wrap="square" rtlCol="0">
            <a:spAutoFit/>
          </a:bodyPr>
          <a:lstStyle/>
          <a:p>
            <a:r>
              <a:rPr lang="en-US" dirty="0"/>
              <a:t>Test Data</a:t>
            </a:r>
          </a:p>
        </p:txBody>
      </p:sp>
    </p:spTree>
    <p:extLst>
      <p:ext uri="{BB962C8B-B14F-4D97-AF65-F5344CB8AC3E}">
        <p14:creationId xmlns:p14="http://schemas.microsoft.com/office/powerpoint/2010/main" val="303439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29FB-FF2F-7D44-9383-1A848EF7871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A0D537D-1F92-A943-9F2B-6831434FCA95}"/>
              </a:ext>
            </a:extLst>
          </p:cNvPr>
          <p:cNvSpPr>
            <a:spLocks noGrp="1"/>
          </p:cNvSpPr>
          <p:nvPr>
            <p:ph idx="1"/>
          </p:nvPr>
        </p:nvSpPr>
        <p:spPr/>
        <p:txBody>
          <a:bodyPr>
            <a:normAutofit lnSpcReduction="10000"/>
          </a:bodyPr>
          <a:lstStyle/>
          <a:p>
            <a:r>
              <a:rPr lang="en-IN" b="1" dirty="0"/>
              <a:t>Cleaning '</a:t>
            </a:r>
            <a:r>
              <a:rPr lang="en-IN" b="1" dirty="0" err="1"/>
              <a:t>Holding_Policy_Duration</a:t>
            </a:r>
            <a:r>
              <a:rPr lang="en-IN" b="1" dirty="0"/>
              <a:t>’ </a:t>
            </a:r>
          </a:p>
          <a:p>
            <a:pPr lvl="1"/>
            <a:r>
              <a:rPr lang="en-IN" dirty="0"/>
              <a:t>Removal of '+' sign and Converting 14+ to 15</a:t>
            </a:r>
          </a:p>
          <a:p>
            <a:pPr lvl="1"/>
            <a:r>
              <a:rPr lang="en-IN" dirty="0"/>
              <a:t>Converted '</a:t>
            </a:r>
            <a:r>
              <a:rPr lang="en-IN" dirty="0" err="1"/>
              <a:t>Holding_Policy_Duration</a:t>
            </a:r>
            <a:r>
              <a:rPr lang="en-IN" dirty="0"/>
              <a:t>' to float datatype.</a:t>
            </a:r>
          </a:p>
          <a:p>
            <a:r>
              <a:rPr lang="en-IN" b="1" dirty="0"/>
              <a:t>Dropped the ID Column in Train data</a:t>
            </a:r>
          </a:p>
          <a:p>
            <a:r>
              <a:rPr lang="en-IN" dirty="0"/>
              <a:t>Numerical Features are : ['</a:t>
            </a:r>
            <a:r>
              <a:rPr lang="en-IN" dirty="0" err="1"/>
              <a:t>Upper_Age</a:t>
            </a:r>
            <a:r>
              <a:rPr lang="en-IN" dirty="0"/>
              <a:t>', '</a:t>
            </a:r>
            <a:r>
              <a:rPr lang="en-IN" dirty="0" err="1"/>
              <a:t>Lower_Age</a:t>
            </a:r>
            <a:r>
              <a:rPr lang="en-IN" dirty="0"/>
              <a:t>', '</a:t>
            </a:r>
            <a:r>
              <a:rPr lang="en-IN" dirty="0" err="1"/>
              <a:t>Holding_Policy_Duration</a:t>
            </a:r>
            <a:r>
              <a:rPr lang="en-IN" dirty="0"/>
              <a:t>', '</a:t>
            </a:r>
            <a:r>
              <a:rPr lang="en-IN" dirty="0" err="1"/>
              <a:t>Reco_Policy_Premium</a:t>
            </a:r>
            <a:r>
              <a:rPr lang="en-IN" dirty="0"/>
              <a:t>’] </a:t>
            </a:r>
          </a:p>
          <a:p>
            <a:r>
              <a:rPr lang="en-IN" dirty="0"/>
              <a:t>Categorical Features are : ['</a:t>
            </a:r>
            <a:r>
              <a:rPr lang="en-IN" dirty="0" err="1"/>
              <a:t>Region_Code</a:t>
            </a:r>
            <a:r>
              <a:rPr lang="en-IN" dirty="0"/>
              <a:t>', '</a:t>
            </a:r>
            <a:r>
              <a:rPr lang="en-IN" dirty="0" err="1"/>
              <a:t>Holding_Policy_Type</a:t>
            </a:r>
            <a:r>
              <a:rPr lang="en-IN" dirty="0"/>
              <a:t>', '</a:t>
            </a:r>
            <a:r>
              <a:rPr lang="en-IN" dirty="0" err="1"/>
              <a:t>Reco_Policy_Cat</a:t>
            </a:r>
            <a:r>
              <a:rPr lang="en-IN" dirty="0"/>
              <a:t>', '</a:t>
            </a:r>
            <a:r>
              <a:rPr lang="en-IN" dirty="0" err="1"/>
              <a:t>City_Code</a:t>
            </a:r>
            <a:r>
              <a:rPr lang="en-IN" dirty="0"/>
              <a:t>', '</a:t>
            </a:r>
            <a:r>
              <a:rPr lang="en-IN" dirty="0" err="1"/>
              <a:t>Accomodation_Type</a:t>
            </a:r>
            <a:r>
              <a:rPr lang="en-IN" dirty="0"/>
              <a:t>', '</a:t>
            </a:r>
            <a:r>
              <a:rPr lang="en-IN" dirty="0" err="1"/>
              <a:t>Reco_Insurance_Type</a:t>
            </a:r>
            <a:r>
              <a:rPr lang="en-IN" dirty="0"/>
              <a:t>', '</a:t>
            </a:r>
            <a:r>
              <a:rPr lang="en-IN" dirty="0" err="1"/>
              <a:t>Is_Spouse</a:t>
            </a:r>
            <a:r>
              <a:rPr lang="en-IN" dirty="0"/>
              <a:t>', 'Health Indicator', 'Response']</a:t>
            </a:r>
            <a:endParaRPr lang="en-IN" b="1" dirty="0"/>
          </a:p>
          <a:p>
            <a:pPr marL="457200" lvl="1" indent="0">
              <a:buNone/>
            </a:pPr>
            <a:endParaRPr lang="en-IN" dirty="0"/>
          </a:p>
          <a:p>
            <a:pPr lvl="1"/>
            <a:endParaRPr lang="en-IN" dirty="0"/>
          </a:p>
          <a:p>
            <a:endParaRPr lang="en-IN" dirty="0"/>
          </a:p>
          <a:p>
            <a:pPr marL="0" indent="0">
              <a:buNone/>
            </a:pPr>
            <a:endParaRPr lang="en-US" dirty="0"/>
          </a:p>
          <a:p>
            <a:endParaRPr lang="en-US" dirty="0"/>
          </a:p>
        </p:txBody>
      </p:sp>
    </p:spTree>
    <p:extLst>
      <p:ext uri="{BB962C8B-B14F-4D97-AF65-F5344CB8AC3E}">
        <p14:creationId xmlns:p14="http://schemas.microsoft.com/office/powerpoint/2010/main" val="267792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10F7-1EEE-9843-803F-67B6D8A90769}"/>
              </a:ext>
            </a:extLst>
          </p:cNvPr>
          <p:cNvSpPr>
            <a:spLocks noGrp="1"/>
          </p:cNvSpPr>
          <p:nvPr>
            <p:ph type="title"/>
          </p:nvPr>
        </p:nvSpPr>
        <p:spPr/>
        <p:txBody>
          <a:bodyPr/>
          <a:lstStyle/>
          <a:p>
            <a:r>
              <a:rPr lang="en-US" dirty="0"/>
              <a:t>Missing value treatment</a:t>
            </a:r>
          </a:p>
        </p:txBody>
      </p:sp>
      <p:sp>
        <p:nvSpPr>
          <p:cNvPr id="3" name="Content Placeholder 2">
            <a:extLst>
              <a:ext uri="{FF2B5EF4-FFF2-40B4-BE49-F238E27FC236}">
                <a16:creationId xmlns:a16="http://schemas.microsoft.com/office/drawing/2014/main" id="{DACB3372-82AA-9E4A-8D47-3B3FD5075910}"/>
              </a:ext>
            </a:extLst>
          </p:cNvPr>
          <p:cNvSpPr>
            <a:spLocks noGrp="1"/>
          </p:cNvSpPr>
          <p:nvPr>
            <p:ph idx="1"/>
          </p:nvPr>
        </p:nvSpPr>
        <p:spPr/>
        <p:txBody>
          <a:bodyPr>
            <a:normAutofit lnSpcReduction="10000"/>
          </a:bodyPr>
          <a:lstStyle/>
          <a:p>
            <a:pPr marL="0" indent="0">
              <a:buNone/>
            </a:pPr>
            <a:r>
              <a:rPr lang="en-US" b="1" dirty="0"/>
              <a:t>Train Data</a:t>
            </a:r>
          </a:p>
          <a:p>
            <a:r>
              <a:rPr lang="en-IN" dirty="0"/>
              <a:t>Nearly 22.97% data are missing in Health Indicator</a:t>
            </a:r>
          </a:p>
          <a:p>
            <a:r>
              <a:rPr lang="en-IN" dirty="0"/>
              <a:t>39.79% data missing in both </a:t>
            </a:r>
            <a:r>
              <a:rPr lang="en-IN" dirty="0" err="1"/>
              <a:t>Holding_Policy_Duration</a:t>
            </a:r>
            <a:r>
              <a:rPr lang="en-IN" dirty="0"/>
              <a:t> and </a:t>
            </a:r>
            <a:r>
              <a:rPr lang="en-IN" dirty="0" err="1"/>
              <a:t>Holding_Policy_Type</a:t>
            </a:r>
            <a:r>
              <a:rPr lang="en-IN" dirty="0"/>
              <a:t> features respectively</a:t>
            </a:r>
          </a:p>
          <a:p>
            <a:pPr marL="0" indent="0">
              <a:buNone/>
            </a:pPr>
            <a:r>
              <a:rPr lang="en-US" b="1" dirty="0"/>
              <a:t>Test Data</a:t>
            </a:r>
          </a:p>
          <a:p>
            <a:r>
              <a:rPr lang="en-IN" dirty="0"/>
              <a:t>Nearly 23.05% data are missing in </a:t>
            </a:r>
            <a:r>
              <a:rPr lang="en-IN" dirty="0" err="1"/>
              <a:t>Helath</a:t>
            </a:r>
            <a:r>
              <a:rPr lang="en-IN" dirty="0"/>
              <a:t> Indicator</a:t>
            </a:r>
          </a:p>
          <a:p>
            <a:r>
              <a:rPr lang="en-IN" dirty="0"/>
              <a:t>39.45% data missing in both </a:t>
            </a:r>
            <a:r>
              <a:rPr lang="en-IN" dirty="0" err="1"/>
              <a:t>Holding_Policy_Duration</a:t>
            </a:r>
            <a:r>
              <a:rPr lang="en-IN" dirty="0"/>
              <a:t> and </a:t>
            </a:r>
            <a:r>
              <a:rPr lang="en-IN" dirty="0" err="1"/>
              <a:t>Holding_Policy_Type</a:t>
            </a:r>
            <a:r>
              <a:rPr lang="en-IN" dirty="0"/>
              <a:t> features respectively</a:t>
            </a:r>
          </a:p>
          <a:p>
            <a:pPr marL="0" indent="0">
              <a:buNone/>
            </a:pPr>
            <a:endParaRPr lang="en-US" b="1" dirty="0"/>
          </a:p>
        </p:txBody>
      </p:sp>
    </p:spTree>
    <p:extLst>
      <p:ext uri="{BB962C8B-B14F-4D97-AF65-F5344CB8AC3E}">
        <p14:creationId xmlns:p14="http://schemas.microsoft.com/office/powerpoint/2010/main" val="126982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5F1B-3D22-8A47-B3F5-A7465D8C0830}"/>
              </a:ext>
            </a:extLst>
          </p:cNvPr>
          <p:cNvSpPr>
            <a:spLocks noGrp="1"/>
          </p:cNvSpPr>
          <p:nvPr>
            <p:ph type="title"/>
          </p:nvPr>
        </p:nvSpPr>
        <p:spPr/>
        <p:txBody>
          <a:bodyPr/>
          <a:lstStyle/>
          <a:p>
            <a:r>
              <a:rPr lang="en-IN" dirty="0"/>
              <a:t>Filling NULL values</a:t>
            </a:r>
            <a:br>
              <a:rPr lang="en-IN" dirty="0"/>
            </a:br>
            <a:endParaRPr lang="en-US" dirty="0"/>
          </a:p>
        </p:txBody>
      </p:sp>
      <p:sp>
        <p:nvSpPr>
          <p:cNvPr id="3" name="Content Placeholder 2">
            <a:extLst>
              <a:ext uri="{FF2B5EF4-FFF2-40B4-BE49-F238E27FC236}">
                <a16:creationId xmlns:a16="http://schemas.microsoft.com/office/drawing/2014/main" id="{53C0E8FF-5476-1E45-B377-C20A2DE325F2}"/>
              </a:ext>
            </a:extLst>
          </p:cNvPr>
          <p:cNvSpPr>
            <a:spLocks noGrp="1"/>
          </p:cNvSpPr>
          <p:nvPr>
            <p:ph idx="1"/>
          </p:nvPr>
        </p:nvSpPr>
        <p:spPr/>
        <p:txBody>
          <a:bodyPr>
            <a:normAutofit/>
          </a:bodyPr>
          <a:lstStyle/>
          <a:p>
            <a:pPr marL="0" indent="0">
              <a:buNone/>
            </a:pPr>
            <a:r>
              <a:rPr lang="en-IN" b="1" dirty="0"/>
              <a:t>Replaced NULL values with mode of 'Health Indicator'</a:t>
            </a:r>
          </a:p>
          <a:p>
            <a:pPr lvl="1"/>
            <a:r>
              <a:rPr lang="en-US" dirty="0"/>
              <a:t>Mean </a:t>
            </a:r>
            <a:r>
              <a:rPr lang="en-US" dirty="0" err="1"/>
              <a:t>Upper_Age</a:t>
            </a:r>
            <a:r>
              <a:rPr lang="en-US" dirty="0"/>
              <a:t> and </a:t>
            </a:r>
            <a:r>
              <a:rPr lang="en-US" dirty="0" err="1"/>
              <a:t>Lower_Age</a:t>
            </a:r>
            <a:r>
              <a:rPr lang="en-US" dirty="0"/>
              <a:t> is matching for Missing data and X1</a:t>
            </a:r>
          </a:p>
          <a:p>
            <a:pPr lvl="1"/>
            <a:r>
              <a:rPr lang="en-US" dirty="0"/>
              <a:t>So, replacing Missing data with X1</a:t>
            </a:r>
          </a:p>
          <a:p>
            <a:pPr marL="0" indent="0">
              <a:buNone/>
            </a:pPr>
            <a:r>
              <a:rPr lang="en-IN" b="1" dirty="0"/>
              <a:t>Replaced NULL values with mode of '</a:t>
            </a:r>
            <a:r>
              <a:rPr lang="en-IN" b="1" dirty="0" err="1"/>
              <a:t>Holding_Policy_Type</a:t>
            </a:r>
            <a:r>
              <a:rPr lang="en-IN" b="1" dirty="0"/>
              <a:t>'</a:t>
            </a:r>
          </a:p>
          <a:p>
            <a:pPr marL="0" indent="0">
              <a:buNone/>
            </a:pPr>
            <a:r>
              <a:rPr lang="en-IN" b="1" dirty="0"/>
              <a:t>Replaced NULL </a:t>
            </a:r>
            <a:r>
              <a:rPr lang="en-IN" b="1" dirty="0" err="1"/>
              <a:t>Holding_Policy_Duration</a:t>
            </a:r>
            <a:r>
              <a:rPr lang="en-IN" b="1" dirty="0"/>
              <a:t> values with mean of </a:t>
            </a:r>
            <a:r>
              <a:rPr lang="en-IN" b="1" dirty="0" err="1"/>
              <a:t>Holding_Policy_Duration</a:t>
            </a:r>
            <a:r>
              <a:rPr lang="en-IN" b="1" dirty="0"/>
              <a:t> for each </a:t>
            </a:r>
            <a:r>
              <a:rPr lang="en-IN" b="1" dirty="0" err="1"/>
              <a:t>Holding_Policy_Type</a:t>
            </a:r>
            <a:endParaRPr lang="en-IN" b="1" dirty="0"/>
          </a:p>
          <a:p>
            <a:pPr lvl="1"/>
            <a:r>
              <a:rPr lang="en-IN" dirty="0"/>
              <a:t>Only for </a:t>
            </a:r>
            <a:r>
              <a:rPr lang="en-IN" dirty="0" err="1"/>
              <a:t>Holding_Policy_Type</a:t>
            </a:r>
            <a:r>
              <a:rPr lang="en-IN" dirty="0"/>
              <a:t> =3.0, there were missing values in </a:t>
            </a:r>
            <a:r>
              <a:rPr lang="en-IN" dirty="0" err="1"/>
              <a:t>Holding_Policy_Duration</a:t>
            </a:r>
            <a:r>
              <a:rPr lang="en-IN" dirty="0"/>
              <a:t>. </a:t>
            </a:r>
          </a:p>
          <a:p>
            <a:pPr lvl="1"/>
            <a:r>
              <a:rPr lang="en-IN" dirty="0"/>
              <a:t>This can be replaced with mean value of duration for that policy type.</a:t>
            </a:r>
          </a:p>
          <a:p>
            <a:pPr marL="0" indent="0">
              <a:buNone/>
            </a:pPr>
            <a:endParaRPr lang="en-US" dirty="0"/>
          </a:p>
        </p:txBody>
      </p:sp>
    </p:spTree>
    <p:extLst>
      <p:ext uri="{BB962C8B-B14F-4D97-AF65-F5344CB8AC3E}">
        <p14:creationId xmlns:p14="http://schemas.microsoft.com/office/powerpoint/2010/main" val="354983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E334-6212-3540-8372-4FD374DFC182}"/>
              </a:ext>
            </a:extLst>
          </p:cNvPr>
          <p:cNvSpPr>
            <a:spLocks noGrp="1"/>
          </p:cNvSpPr>
          <p:nvPr>
            <p:ph type="title"/>
          </p:nvPr>
        </p:nvSpPr>
        <p:spPr/>
        <p:txBody>
          <a:bodyPr/>
          <a:lstStyle/>
          <a:p>
            <a:r>
              <a:rPr lang="en-US" dirty="0"/>
              <a:t>Correlation between features</a:t>
            </a:r>
          </a:p>
        </p:txBody>
      </p:sp>
      <p:sp>
        <p:nvSpPr>
          <p:cNvPr id="3" name="Content Placeholder 2">
            <a:extLst>
              <a:ext uri="{FF2B5EF4-FFF2-40B4-BE49-F238E27FC236}">
                <a16:creationId xmlns:a16="http://schemas.microsoft.com/office/drawing/2014/main" id="{A30B40E1-3385-7149-AC01-4BECD28D9DA9}"/>
              </a:ext>
            </a:extLst>
          </p:cNvPr>
          <p:cNvSpPr>
            <a:spLocks noGrp="1"/>
          </p:cNvSpPr>
          <p:nvPr>
            <p:ph idx="1"/>
          </p:nvPr>
        </p:nvSpPr>
        <p:spPr/>
        <p:txBody>
          <a:bodyPr/>
          <a:lstStyle/>
          <a:p>
            <a:r>
              <a:rPr lang="en-IN" dirty="0"/>
              <a:t>We can observe that none of the features are strongly correlated with the target 'Response'</a:t>
            </a:r>
          </a:p>
          <a:p>
            <a:r>
              <a:rPr lang="en-IN" dirty="0"/>
              <a:t>Also, the features '</a:t>
            </a:r>
            <a:r>
              <a:rPr lang="en-IN" dirty="0" err="1"/>
              <a:t>Upper_Age</a:t>
            </a:r>
            <a:r>
              <a:rPr lang="en-IN" dirty="0"/>
              <a:t>' and '</a:t>
            </a:r>
            <a:r>
              <a:rPr lang="en-IN" dirty="0" err="1"/>
              <a:t>Lower_Age</a:t>
            </a:r>
            <a:r>
              <a:rPr lang="en-IN" dirty="0"/>
              <a:t>' have strong positive correlation between them.</a:t>
            </a:r>
          </a:p>
          <a:p>
            <a:r>
              <a:rPr lang="en-IN" dirty="0"/>
              <a:t>Therefore, we can drop '</a:t>
            </a:r>
            <a:r>
              <a:rPr lang="en-IN" dirty="0" err="1"/>
              <a:t>Lower_Age</a:t>
            </a:r>
            <a:r>
              <a:rPr lang="en-IN" dirty="0"/>
              <a:t>' feature.</a:t>
            </a:r>
          </a:p>
          <a:p>
            <a:r>
              <a:rPr lang="en-IN" dirty="0"/>
              <a:t>Also, we can drop </a:t>
            </a:r>
            <a:r>
              <a:rPr lang="en-IN" dirty="0" err="1"/>
              <a:t>City_Code</a:t>
            </a:r>
            <a:r>
              <a:rPr lang="en-IN" dirty="0"/>
              <a:t> feature as encoding it might increase the dimensionality and also since, </a:t>
            </a:r>
            <a:r>
              <a:rPr lang="en-IN" dirty="0" err="1"/>
              <a:t>Region_Code</a:t>
            </a:r>
            <a:r>
              <a:rPr lang="en-IN" dirty="0"/>
              <a:t> is enough for demographic information.</a:t>
            </a:r>
          </a:p>
          <a:p>
            <a:endParaRPr lang="en-US" dirty="0"/>
          </a:p>
        </p:txBody>
      </p:sp>
    </p:spTree>
    <p:extLst>
      <p:ext uri="{BB962C8B-B14F-4D97-AF65-F5344CB8AC3E}">
        <p14:creationId xmlns:p14="http://schemas.microsoft.com/office/powerpoint/2010/main" val="178868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F946-3CC3-5A4D-8C6B-56B623B83746}"/>
              </a:ext>
            </a:extLst>
          </p:cNvPr>
          <p:cNvSpPr>
            <a:spLocks noGrp="1"/>
          </p:cNvSpPr>
          <p:nvPr>
            <p:ph type="title"/>
          </p:nvPr>
        </p:nvSpPr>
        <p:spPr/>
        <p:txBody>
          <a:bodyPr/>
          <a:lstStyle/>
          <a:p>
            <a:r>
              <a:rPr lang="en-IN" dirty="0"/>
              <a:t>Encoding Techniques</a:t>
            </a:r>
            <a:br>
              <a:rPr lang="en-IN" dirty="0"/>
            </a:br>
            <a:endParaRPr lang="en-US" dirty="0"/>
          </a:p>
        </p:txBody>
      </p:sp>
      <p:sp>
        <p:nvSpPr>
          <p:cNvPr id="3" name="Content Placeholder 2">
            <a:extLst>
              <a:ext uri="{FF2B5EF4-FFF2-40B4-BE49-F238E27FC236}">
                <a16:creationId xmlns:a16="http://schemas.microsoft.com/office/drawing/2014/main" id="{BB2C9F77-238B-F040-B25C-83B51655EACD}"/>
              </a:ext>
            </a:extLst>
          </p:cNvPr>
          <p:cNvSpPr>
            <a:spLocks noGrp="1"/>
          </p:cNvSpPr>
          <p:nvPr>
            <p:ph idx="1"/>
          </p:nvPr>
        </p:nvSpPr>
        <p:spPr/>
        <p:txBody>
          <a:bodyPr>
            <a:normAutofit fontScale="92500" lnSpcReduction="10000"/>
          </a:bodyPr>
          <a:lstStyle/>
          <a:p>
            <a:pPr marL="0" indent="0">
              <a:buNone/>
            </a:pPr>
            <a:r>
              <a:rPr lang="en-IN" b="1" dirty="0"/>
              <a:t>Changing </a:t>
            </a:r>
            <a:r>
              <a:rPr lang="en-IN" b="1" dirty="0" err="1"/>
              <a:t>Is_Spouse</a:t>
            </a:r>
            <a:r>
              <a:rPr lang="en-IN" b="1" dirty="0"/>
              <a:t> to integer type</a:t>
            </a:r>
          </a:p>
          <a:p>
            <a:pPr lvl="1"/>
            <a:r>
              <a:rPr lang="en-IN" dirty="0"/>
              <a:t>‘Yes’ =1 and ‘No’ = 0</a:t>
            </a:r>
          </a:p>
          <a:p>
            <a:pPr marL="0" indent="0">
              <a:buNone/>
            </a:pPr>
            <a:r>
              <a:rPr lang="en-IN" b="1" dirty="0"/>
              <a:t>One-Hot Encoding</a:t>
            </a:r>
          </a:p>
          <a:p>
            <a:r>
              <a:rPr lang="en-US" dirty="0"/>
              <a:t>Created dummy variables for all categorical variables</a:t>
            </a:r>
          </a:p>
          <a:p>
            <a:r>
              <a:rPr lang="en-US" dirty="0"/>
              <a:t>Final Categorical columns considered were:</a:t>
            </a:r>
          </a:p>
          <a:p>
            <a:r>
              <a:rPr lang="en-US" dirty="0"/>
              <a:t>['Region_Code','Is_Spouse','Holding_Policy_Type','Reco_Policy_Cat','Accomodation_Type_Rented','Reco_Insurance_Type_Joint', 'Health Indicator_X2','Health Indicator_X3','Health Indicator_X4','Health Indicator_X5’, 'Health Indicator_X6','Health Indicator_X7','Health Indicator_X8','Health Indicator_X9']</a:t>
            </a:r>
          </a:p>
        </p:txBody>
      </p:sp>
    </p:spTree>
    <p:extLst>
      <p:ext uri="{BB962C8B-B14F-4D97-AF65-F5344CB8AC3E}">
        <p14:creationId xmlns:p14="http://schemas.microsoft.com/office/powerpoint/2010/main" val="147131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B6D0-8884-2C4E-81F2-49E23CC39BB5}"/>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30780FD3-3F85-F045-B594-8B51EF391B89}"/>
              </a:ext>
            </a:extLst>
          </p:cNvPr>
          <p:cNvSpPr>
            <a:spLocks noGrp="1"/>
          </p:cNvSpPr>
          <p:nvPr>
            <p:ph idx="1"/>
          </p:nvPr>
        </p:nvSpPr>
        <p:spPr/>
        <p:txBody>
          <a:bodyPr/>
          <a:lstStyle/>
          <a:p>
            <a:pPr marL="0" indent="0">
              <a:buNone/>
            </a:pPr>
            <a:r>
              <a:rPr lang="en-US" b="1" dirty="0" err="1"/>
              <a:t>StandardScaler</a:t>
            </a:r>
            <a:r>
              <a:rPr lang="en-US" b="1" dirty="0"/>
              <a:t>()</a:t>
            </a:r>
          </a:p>
          <a:p>
            <a:r>
              <a:rPr lang="en-US" dirty="0"/>
              <a:t>Used on features 'Upper_Age','</a:t>
            </a:r>
            <a:r>
              <a:rPr lang="en-US" dirty="0" err="1"/>
              <a:t>Holding_Policy_Duration</a:t>
            </a:r>
            <a:r>
              <a:rPr lang="en-US" dirty="0"/>
              <a:t>’</a:t>
            </a:r>
          </a:p>
          <a:p>
            <a:pPr marL="0" indent="0">
              <a:buNone/>
            </a:pPr>
            <a:r>
              <a:rPr lang="en-US" b="1" dirty="0" err="1"/>
              <a:t>MinMaxScaler</a:t>
            </a:r>
            <a:r>
              <a:rPr lang="en-US" b="1" dirty="0"/>
              <a:t>()</a:t>
            </a:r>
          </a:p>
          <a:p>
            <a:r>
              <a:rPr lang="en-US" dirty="0"/>
              <a:t>Used on '</a:t>
            </a:r>
            <a:r>
              <a:rPr lang="en-US" dirty="0" err="1"/>
              <a:t>Reco_Policy_Premium</a:t>
            </a:r>
            <a:r>
              <a:rPr lang="en-US" dirty="0"/>
              <a:t>’</a:t>
            </a:r>
          </a:p>
          <a:p>
            <a:endParaRPr lang="en-US" dirty="0"/>
          </a:p>
          <a:p>
            <a:r>
              <a:rPr lang="en-US" dirty="0"/>
              <a:t>Finally, </a:t>
            </a:r>
            <a:r>
              <a:rPr lang="en-IN" dirty="0"/>
              <a:t>Converted the datatype of Categorical features to 'Str'</a:t>
            </a:r>
          </a:p>
          <a:p>
            <a:endParaRPr lang="en-US" dirty="0"/>
          </a:p>
          <a:p>
            <a:endParaRPr lang="en-US" dirty="0"/>
          </a:p>
        </p:txBody>
      </p:sp>
    </p:spTree>
    <p:extLst>
      <p:ext uri="{BB962C8B-B14F-4D97-AF65-F5344CB8AC3E}">
        <p14:creationId xmlns:p14="http://schemas.microsoft.com/office/powerpoint/2010/main" val="4268893452"/>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C2831"/>
      </a:dk2>
      <a:lt2>
        <a:srgbClr val="F1F3F0"/>
      </a:lt2>
      <a:accent1>
        <a:srgbClr val="A43BD5"/>
      </a:accent1>
      <a:accent2>
        <a:srgbClr val="5D37C7"/>
      </a:accent2>
      <a:accent3>
        <a:srgbClr val="3B52D5"/>
      </a:accent3>
      <a:accent4>
        <a:srgbClr val="2980C3"/>
      </a:accent4>
      <a:accent5>
        <a:srgbClr val="35BDBF"/>
      </a:accent5>
      <a:accent6>
        <a:srgbClr val="29C386"/>
      </a:accent6>
      <a:hlink>
        <a:srgbClr val="3996A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29</TotalTime>
  <Words>1279</Words>
  <Application>Microsoft Macintosh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Calisto MT</vt:lpstr>
      <vt:lpstr>Univers Condensed</vt:lpstr>
      <vt:lpstr>ChronicleVTI</vt:lpstr>
      <vt:lpstr>Analytics Vidhya  Job-A-Thon  </vt:lpstr>
      <vt:lpstr>Problem Statement</vt:lpstr>
      <vt:lpstr>Data set description</vt:lpstr>
      <vt:lpstr>Data Cleaning</vt:lpstr>
      <vt:lpstr>Missing value treatment</vt:lpstr>
      <vt:lpstr>Filling NULL values </vt:lpstr>
      <vt:lpstr>Correlation between features</vt:lpstr>
      <vt:lpstr>Encoding Techniques </vt:lpstr>
      <vt:lpstr>scaling</vt:lpstr>
      <vt:lpstr>Data Modelling and Evaluation  </vt:lpstr>
      <vt:lpstr>Model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Vidhya  Job-A-Thon </dc:title>
  <dc:creator>Nivetha Sekar</dc:creator>
  <cp:lastModifiedBy>Nivetha Sekar</cp:lastModifiedBy>
  <cp:revision>4</cp:revision>
  <dcterms:created xsi:type="dcterms:W3CDTF">2021-02-28T17:05:09Z</dcterms:created>
  <dcterms:modified xsi:type="dcterms:W3CDTF">2021-02-28T19:14:24Z</dcterms:modified>
</cp:coreProperties>
</file>