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4EC0-BD4C-4D91-B2BA-85111E54CFEB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03D5A-1C0F-4A51-9CAC-0429907AB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77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4EC0-BD4C-4D91-B2BA-85111E54CFEB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03D5A-1C0F-4A51-9CAC-0429907AB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78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4EC0-BD4C-4D91-B2BA-85111E54CFEB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03D5A-1C0F-4A51-9CAC-0429907AB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40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4EC0-BD4C-4D91-B2BA-85111E54CFEB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03D5A-1C0F-4A51-9CAC-0429907AB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10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4EC0-BD4C-4D91-B2BA-85111E54CFEB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03D5A-1C0F-4A51-9CAC-0429907AB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49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4EC0-BD4C-4D91-B2BA-85111E54CFEB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03D5A-1C0F-4A51-9CAC-0429907AB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4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4EC0-BD4C-4D91-B2BA-85111E54CFEB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03D5A-1C0F-4A51-9CAC-0429907AB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6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4EC0-BD4C-4D91-B2BA-85111E54CFEB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03D5A-1C0F-4A51-9CAC-0429907AB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38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4EC0-BD4C-4D91-B2BA-85111E54CFEB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03D5A-1C0F-4A51-9CAC-0429907AB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06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4EC0-BD4C-4D91-B2BA-85111E54CFEB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03D5A-1C0F-4A51-9CAC-0429907AB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72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4EC0-BD4C-4D91-B2BA-85111E54CFEB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03D5A-1C0F-4A51-9CAC-0429907AB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6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C4EC0-BD4C-4D91-B2BA-85111E54CFEB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03D5A-1C0F-4A51-9CAC-0429907AB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74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755" y="231819"/>
            <a:ext cx="9144000" cy="1320555"/>
          </a:xfrm>
        </p:spPr>
        <p:txBody>
          <a:bodyPr>
            <a:normAutofit/>
          </a:bodyPr>
          <a:lstStyle/>
          <a:p>
            <a:r>
              <a:rPr lang="en-US" sz="3600" b="1" dirty="0"/>
              <a:t>Deep Learning Models for Coronary Artery Disease Classification using </a:t>
            </a:r>
            <a:r>
              <a:rPr lang="en-US" sz="3600" b="1" dirty="0" smtClean="0"/>
              <a:t>Phonocardiograms</a:t>
            </a:r>
            <a:endParaRPr lang="en-US" sz="36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268155"/>
              </p:ext>
            </p:extLst>
          </p:nvPr>
        </p:nvGraphicFramePr>
        <p:xfrm>
          <a:off x="1777285" y="2046609"/>
          <a:ext cx="7508732" cy="19909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16742"/>
                <a:gridCol w="1874520"/>
                <a:gridCol w="2617470"/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Chenhe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Liu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>
                          <a:solidFill>
                            <a:schemeClr val="tx1"/>
                          </a:solidFill>
                          <a:effectLst/>
                        </a:rPr>
                        <a:t>The British School of Beijing. Beijing, China </a:t>
                      </a:r>
                      <a:endParaRPr lang="en-US" sz="1100" i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  <a:effectLst/>
                        </a:rPr>
                        <a:t>Jiasheng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 Zhang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>
                          <a:solidFill>
                            <a:schemeClr val="tx1"/>
                          </a:solidFill>
                          <a:effectLst/>
                        </a:rPr>
                        <a:t>Anhui International Studies University Wuhu, China</a:t>
                      </a:r>
                      <a:endParaRPr lang="en-US" sz="1100" i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i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 err="1">
                          <a:solidFill>
                            <a:schemeClr val="tx1"/>
                          </a:solidFill>
                          <a:effectLst/>
                        </a:rPr>
                        <a:t>Nanomega</a:t>
                      </a:r>
                      <a:r>
                        <a:rPr lang="en-US" sz="1200" i="1" dirty="0">
                          <a:solidFill>
                            <a:schemeClr val="tx1"/>
                          </a:solidFill>
                          <a:effectLst/>
                        </a:rPr>
                        <a:t> Research</a:t>
                      </a:r>
                      <a:endParaRPr lang="en-US" sz="1100" i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>
                          <a:solidFill>
                            <a:schemeClr val="tx1"/>
                          </a:solidFill>
                          <a:effectLst/>
                        </a:rPr>
                        <a:t>Institute Beijing, China</a:t>
                      </a:r>
                      <a:endParaRPr lang="en-US" sz="1100" i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Yibo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Zhang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 err="1">
                          <a:solidFill>
                            <a:schemeClr val="tx1"/>
                          </a:solidFill>
                          <a:effectLst/>
                        </a:rPr>
                        <a:t>Nanomega</a:t>
                      </a:r>
                      <a:r>
                        <a:rPr lang="en-US" sz="1200" i="1" dirty="0">
                          <a:solidFill>
                            <a:schemeClr val="tx1"/>
                          </a:solidFill>
                          <a:effectLst/>
                        </a:rPr>
                        <a:t> Research Institute Beijing, China</a:t>
                      </a:r>
                      <a:endParaRPr lang="en-US" sz="1100" i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 err="1">
                          <a:solidFill>
                            <a:schemeClr val="tx1"/>
                          </a:solidFill>
                          <a:effectLst/>
                        </a:rPr>
                        <a:t>Gezhi</a:t>
                      </a:r>
                      <a:r>
                        <a:rPr lang="en-US" sz="1200" i="1" dirty="0">
                          <a:solidFill>
                            <a:schemeClr val="tx1"/>
                          </a:solidFill>
                          <a:effectLst/>
                        </a:rPr>
                        <a:t> Future Research Institute Beijing, China</a:t>
                      </a:r>
                      <a:endParaRPr lang="en-US" sz="1100" i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>
                          <a:solidFill>
                            <a:schemeClr val="tx1"/>
                          </a:solidFill>
                          <a:effectLst/>
                        </a:rPr>
                        <a:t>School of Systems and Computing, UNSW Australia</a:t>
                      </a:r>
                      <a:endParaRPr lang="en-US" sz="1100" i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470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Introduction</a:t>
            </a:r>
            <a:endParaRPr lang="en-US" sz="3600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9348" y="2119564"/>
            <a:ext cx="1118315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 Context: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Cardiovascular diseases, especially coronary artery disease (CAD), are a major global health issue.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Early diagnosis using non-invasive techniques (phonocardiograms, PCGs) can dramatically improve outcomes.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Objective: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deep learning to classify heart sounds into normal and abnormal categories.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Compare three different deep learning models: Custom CNN, Transfer Learning (VGG16/MobileNetV2), and PSO-optimized CNN.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Motivation: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Overcome subjectivity in traditional auscultation.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Leverage advanced feature extraction from spectrograms derived via STFT (Short-Time Fourier Transform).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33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Literature Review</a:t>
            </a:r>
            <a:endParaRPr lang="en-US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10817" y="1733449"/>
            <a:ext cx="10942983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 Learning for PCG Classification: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Previous work (Xiao et al.,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al.) has explored CNN architectures with raw waveforms and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scalogram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images.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of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pretrained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models with transfer learning (e.g., VGG16) has demonstrated improvements.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Extraction Techniques: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methods: MFCC, LPC, and wavelet transforms.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Recent advancements include STFT-based spectrogram extraction, offering rich time-frequency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Optimization Methods: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Introduction of evolutionary algorithms like Particle Swarm Optimization (PSO) to optimize CNN parameters.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Gap Addressed: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research compares different models to provide a comprehensive evaluation in terms of precision, recall, and F1-score for CAD classification.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512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Methodology</a:t>
            </a:r>
            <a:endParaRPr lang="en-US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831469"/>
            <a:ext cx="10136108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Preparation: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Derived from the 2016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PhysioNet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CinC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Challenge; includes over 3,000 PCG recordings.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Pre-processing: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Resampling to 2,000 Hz.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 of a third-order Butterworth band-pass filter with cutoffs at 25 Hz and 200 Hz.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Extraction – Spectrograms: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Short-Time Fourier Transform (STFT):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Formula (1):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en-US" sz="1800" dirty="0" smtClean="0"/>
              <a:t>X[m,</a:t>
            </a:r>
            <a:r>
              <a:rPr lang="el-GR" sz="1800" dirty="0" smtClean="0"/>
              <a:t>ω]=∑</a:t>
            </a:r>
            <a:r>
              <a:rPr lang="en-US" sz="1800" dirty="0" smtClean="0"/>
              <a:t>n​x[n]w[n−m]e−j</a:t>
            </a:r>
            <a:r>
              <a:rPr lang="el-GR" sz="1800" dirty="0" smtClean="0"/>
              <a:t>ω</a:t>
            </a:r>
            <a:r>
              <a:rPr lang="en-US" sz="1800" dirty="0" smtClean="0"/>
              <a:t>n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Formula (2):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en-US" sz="1800" dirty="0" smtClean="0"/>
              <a:t>S[m,</a:t>
            </a:r>
            <a:r>
              <a:rPr lang="el-GR" sz="1800" dirty="0" smtClean="0"/>
              <a:t>ω]=∣</a:t>
            </a:r>
            <a:r>
              <a:rPr lang="en-US" sz="1800" dirty="0" smtClean="0"/>
              <a:t>X[m,</a:t>
            </a:r>
            <a:r>
              <a:rPr lang="el-GR" sz="1800" dirty="0" smtClean="0"/>
              <a:t>ω]∣</a:t>
            </a:r>
            <a:endParaRPr lang="en-US" sz="1800" dirty="0" smtClean="0"/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Formula (3):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el-GR" sz="1800" dirty="0" smtClean="0"/>
              <a:t>ϕ[</a:t>
            </a:r>
            <a:r>
              <a:rPr lang="en-US" sz="1800" dirty="0" smtClean="0"/>
              <a:t>m,</a:t>
            </a:r>
            <a:r>
              <a:rPr lang="el-GR" sz="1800" dirty="0" smtClean="0"/>
              <a:t>ω]=</a:t>
            </a:r>
            <a:r>
              <a:rPr lang="en-US" sz="1800" dirty="0" err="1" smtClean="0"/>
              <a:t>arg</a:t>
            </a:r>
            <a:r>
              <a:rPr lang="en-US" sz="1800" dirty="0" smtClean="0"/>
              <a:t>(X[m,</a:t>
            </a:r>
            <a:r>
              <a:rPr lang="el-GR" sz="1800" dirty="0" smtClean="0"/>
              <a:t>ω])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016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Architectures: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 CNN: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Multiple convolutional layers with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ReLU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activation.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of max pooling and dropout before fully connected layers.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Formulas: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Convolution: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dirty="0" smtClean="0"/>
              <a:t>Y=(</a:t>
            </a:r>
            <a:r>
              <a:rPr lang="en-US" sz="1800" dirty="0" err="1" smtClean="0"/>
              <a:t>W⋅X+b</a:t>
            </a:r>
            <a:endParaRPr lang="en-US" sz="1800" dirty="0" smtClean="0"/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ReLU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Activation: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dirty="0" smtClean="0"/>
              <a:t>Y=max(0,X)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Sigmoid (Output Layer):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dirty="0" smtClean="0"/>
              <a:t>Y=1+e−X1​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Transfer Learning: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Models: VGG16 and MobileNetV2.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Replace final fully connected layers; freeze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pretrained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weights.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of global average pooling.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PSO-Optimized CNN: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Optimization using Particle Swarm Optimization.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PSO Equations: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Velocity Update: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en-US" sz="1600" dirty="0" smtClean="0"/>
              <a:t>V(t+1)=</a:t>
            </a:r>
            <a:r>
              <a:rPr lang="en-US" sz="1600" dirty="0" err="1" smtClean="0"/>
              <a:t>w⋅V</a:t>
            </a:r>
            <a:r>
              <a:rPr lang="en-US" sz="1600" dirty="0" smtClean="0"/>
              <a:t>(t)+c1​⋅rand()⋅(</a:t>
            </a:r>
            <a:r>
              <a:rPr lang="en-US" sz="1600" dirty="0" err="1" smtClean="0"/>
              <a:t>Pbest</a:t>
            </a:r>
            <a:r>
              <a:rPr lang="en-US" sz="1600" dirty="0" smtClean="0"/>
              <a:t>​−X(t))+c2​⋅rand()⋅(</a:t>
            </a:r>
            <a:r>
              <a:rPr lang="en-US" sz="1600" dirty="0" err="1" smtClean="0"/>
              <a:t>Gbest</a:t>
            </a:r>
            <a:r>
              <a:rPr lang="en-US" sz="1600" dirty="0" smtClean="0"/>
              <a:t>​−X(t))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Position Update: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en-US" sz="1800" dirty="0" smtClean="0"/>
              <a:t>X(t+1)=X(t)+V(t+1)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067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Results and Discussion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Evaluation Metrics:</a:t>
            </a:r>
            <a:endParaRPr lang="en-US" dirty="0" smtClean="0"/>
          </a:p>
          <a:p>
            <a:r>
              <a:rPr lang="en-US" b="1" dirty="0" smtClean="0"/>
              <a:t>Accuracy, Precision, Recall, F1-score.</a:t>
            </a:r>
            <a:endParaRPr lang="en-US" dirty="0" smtClean="0"/>
          </a:p>
          <a:p>
            <a:r>
              <a:rPr lang="en-US" b="1" dirty="0" smtClean="0"/>
              <a:t>Formulas:</a:t>
            </a:r>
            <a:endParaRPr lang="en-US" dirty="0" smtClean="0"/>
          </a:p>
          <a:p>
            <a:pPr lvl="1"/>
            <a:r>
              <a:rPr lang="en-US" b="1" dirty="0" smtClean="0"/>
              <a:t>Accuracy: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Accuracy=TP+TNTP+TN+FP+FN\text{Accuracy} = \</a:t>
            </a:r>
            <a:r>
              <a:rPr lang="en-US" dirty="0" err="1" smtClean="0"/>
              <a:t>frac</a:t>
            </a:r>
            <a:r>
              <a:rPr lang="en-US" dirty="0" smtClean="0"/>
              <a:t>{TP + TN}{TP + TN + FP + FN}Accuracy=TP+TN+FP+FNTP+TN​</a:t>
            </a:r>
          </a:p>
          <a:p>
            <a:pPr lvl="1"/>
            <a:r>
              <a:rPr lang="en-US" b="1" dirty="0" smtClean="0"/>
              <a:t>Precision: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Precision=TPTP+FP\text{Precision} = \</a:t>
            </a:r>
            <a:r>
              <a:rPr lang="en-US" dirty="0" err="1" smtClean="0"/>
              <a:t>frac</a:t>
            </a:r>
            <a:r>
              <a:rPr lang="en-US" dirty="0" smtClean="0"/>
              <a:t>{TP}{TP + FP}Precision=TP+FPTP​</a:t>
            </a:r>
          </a:p>
          <a:p>
            <a:pPr lvl="1"/>
            <a:r>
              <a:rPr lang="en-US" b="1" dirty="0" smtClean="0"/>
              <a:t>Recall: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Recall=TPTP+FN\text{Recall} = \</a:t>
            </a:r>
            <a:r>
              <a:rPr lang="en-US" dirty="0" err="1" smtClean="0"/>
              <a:t>frac</a:t>
            </a:r>
            <a:r>
              <a:rPr lang="en-US" dirty="0" smtClean="0"/>
              <a:t>{TP}{TP + FN}Recall=TP+FNTP​</a:t>
            </a:r>
          </a:p>
          <a:p>
            <a:pPr lvl="1"/>
            <a:r>
              <a:rPr lang="en-US" b="1" dirty="0" smtClean="0"/>
              <a:t>F1-Score: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F1=2×Precision×RecallPrecision+RecallF1 = \</a:t>
            </a:r>
            <a:r>
              <a:rPr lang="en-US" dirty="0" err="1" smtClean="0"/>
              <a:t>frac</a:t>
            </a:r>
            <a:r>
              <a:rPr lang="en-US" dirty="0" smtClean="0"/>
              <a:t>{2 \times \text{Precision} \times \text{Recall}}{\text{Precision} + \text{Recall}}F1=Precision+Recall2×Precision×Recall​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822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Performance Comparison: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 CNN: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F1-score ≈ 0.82.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Trade-offs observed: high recall for abnormal sounds and lower precision for normal sounds.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Transfer Learning: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VGG16: F1-score ≈ 0.96.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MobileNetV2: F1-score ≈ 0.98 (best overall performance).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PSO-Optimized CNN: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Highest precision for normal sounds but overall lower F1-score (≈ 0.71) due to imbalanced recall.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Discussion Points: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superior performance of transfer learning architectures underscores the benefit of leveraging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pretrained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PSO-enhanced optimization shows promise but may require further tuning to balance precision and recall.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70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199" y="1943171"/>
            <a:ext cx="10995991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Takeaways: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 learning models significantly improve the automatic classification of PCGs for CAD diagnosis.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Transfer Learning (especially MobileNetV2) achieves the best balance and highest F1-score.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extraction using STFT-based spectrograms is effective in capturing critical time-frequency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Directions: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Exploration of Vision Transformers and Convolutional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Autoencoders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further performance enhancement.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Refinement of optimization strategies like PSO to better balance evaluation metrics.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Final Thoughts: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work demonstrates how rigorous mathematical analysis and advanced neural network architectures converge to solve complex medical diagnostic challenges.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research bridges the gap between engineering innovations and clinical requirements, ultimately paving the way for better patient outcomes.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013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605</Words>
  <Application>Microsoft Office PowerPoint</Application>
  <PresentationFormat>Widescreen</PresentationFormat>
  <Paragraphs>99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</vt:lpstr>
      <vt:lpstr>MS Mincho</vt:lpstr>
      <vt:lpstr>Times New Roman</vt:lpstr>
      <vt:lpstr>Office Theme</vt:lpstr>
      <vt:lpstr>Deep Learning Models for Coronary Artery Disease Classification using Phonocardiograms</vt:lpstr>
      <vt:lpstr>Introduction</vt:lpstr>
      <vt:lpstr>Literature Review</vt:lpstr>
      <vt:lpstr>Methodology</vt:lpstr>
      <vt:lpstr>PowerPoint Presentation</vt:lpstr>
      <vt:lpstr>Results and Discussion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Models for Coronary Artery Disease Classification using Phonocardiograms</dc:title>
  <dc:creator>People</dc:creator>
  <cp:lastModifiedBy>People</cp:lastModifiedBy>
  <cp:revision>6</cp:revision>
  <dcterms:created xsi:type="dcterms:W3CDTF">2025-04-11T20:24:42Z</dcterms:created>
  <dcterms:modified xsi:type="dcterms:W3CDTF">2025-04-11T20:42:42Z</dcterms:modified>
</cp:coreProperties>
</file>