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CCDBFE-A928-4C2E-AFBC-7FB42E3B493E}">
  <a:tblStyle styleId="{5DCCDBFE-A928-4C2E-AFBC-7FB42E3B493E}"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21"/>
    <p:restoredTop sz="93615" autoAdjust="0"/>
  </p:normalViewPr>
  <p:slideViewPr>
    <p:cSldViewPr snapToGrid="0" snapToObjects="1">
      <p:cViewPr>
        <p:scale>
          <a:sx n="36" d="100"/>
          <a:sy n="36" d="100"/>
        </p:scale>
        <p:origin x="-3968" y="-230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ungMin%20Lee\Downloads\Arm%20Wrestling-%20Male%20vs%20Fema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ungMin%20Lee\Downloads\Arm%20Wrestling-%20Male%20vs%20Femal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JungMin%20Lee\Downloads\Arm%20Wrestling-%20Male%20vs%20Fema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101331959673"/>
          <c:y val="0.0261589345250763"/>
          <c:w val="0.743423500216679"/>
          <c:h val="0.849907634011965"/>
        </c:manualLayout>
      </c:layout>
      <c:scatterChart>
        <c:scatterStyle val="lineMarker"/>
        <c:varyColors val="0"/>
        <c:ser>
          <c:idx val="0"/>
          <c:order val="0"/>
          <c:tx>
            <c:strRef>
              <c:f>'[Arm Wrestling- Male vs Female.xlsx]Calculations'!$O$5</c:f>
              <c:strCache>
                <c:ptCount val="1"/>
                <c:pt idx="0">
                  <c:v>Male</c:v>
                </c:pt>
              </c:strCache>
            </c:strRef>
          </c:tx>
          <c:spPr>
            <a:ln w="47625">
              <a:noFill/>
            </a:ln>
          </c:spPr>
          <c:marker>
            <c:symbol val="circle"/>
            <c:size val="15"/>
            <c: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5"/>
                </a:solidFill>
              </a:ln>
            </c:spPr>
          </c:marker>
          <c:errBars>
            <c:errDir val="y"/>
            <c:errBarType val="both"/>
            <c:errValType val="cust"/>
            <c:noEndCap val="0"/>
            <c:plus>
              <c:numRef>
                <c:f>'[Arm Wrestling- Male vs Female.xlsx]Calculations'!$C$6:$F$6</c:f>
                <c:numCache>
                  <c:formatCode>General</c:formatCode>
                  <c:ptCount val="4"/>
                  <c:pt idx="0">
                    <c:v>0.0456067545502425</c:v>
                  </c:pt>
                  <c:pt idx="1">
                    <c:v>0.12412774547606</c:v>
                  </c:pt>
                  <c:pt idx="2">
                    <c:v>0.13079393114454</c:v>
                  </c:pt>
                  <c:pt idx="3">
                    <c:v>0.160387198867635</c:v>
                  </c:pt>
                </c:numCache>
              </c:numRef>
            </c:plus>
            <c:minus>
              <c:numRef>
                <c:f>'[Arm Wrestling- Male vs Female.xlsx]Calculations'!$C$6:$F$6</c:f>
                <c:numCache>
                  <c:formatCode>General</c:formatCode>
                  <c:ptCount val="4"/>
                  <c:pt idx="0">
                    <c:v>0.0456067545502425</c:v>
                  </c:pt>
                  <c:pt idx="1">
                    <c:v>0.12412774547606</c:v>
                  </c:pt>
                  <c:pt idx="2">
                    <c:v>0.13079393114454</c:v>
                  </c:pt>
                  <c:pt idx="3">
                    <c:v>0.160387198867635</c:v>
                  </c:pt>
                </c:numCache>
              </c:numRef>
            </c:minus>
            <c:spPr>
              <a:ln>
                <a:solidFill>
                  <a:srgbClr val="0000FF"/>
                </a:solidFill>
              </a:ln>
            </c:spPr>
          </c:errBars>
          <c:xVal>
            <c:numRef>
              <c:f>'[Arm Wrestling- Male vs Female.xlsx]Calculations'!$P$4:$S$4</c:f>
              <c:numCache>
                <c:formatCode>General</c:formatCode>
                <c:ptCount val="4"/>
                <c:pt idx="0">
                  <c:v>45.0</c:v>
                </c:pt>
                <c:pt idx="1">
                  <c:v>60.0</c:v>
                </c:pt>
                <c:pt idx="2">
                  <c:v>75.0</c:v>
                </c:pt>
                <c:pt idx="3">
                  <c:v>90.0</c:v>
                </c:pt>
              </c:numCache>
            </c:numRef>
          </c:xVal>
          <c:yVal>
            <c:numRef>
              <c:f>'[Arm Wrestling- Male vs Female.xlsx]Calculations'!$P$5:$S$5</c:f>
              <c:numCache>
                <c:formatCode>General</c:formatCode>
                <c:ptCount val="4"/>
                <c:pt idx="0">
                  <c:v>0.969983333333333</c:v>
                </c:pt>
                <c:pt idx="1">
                  <c:v>0.877708333333334</c:v>
                </c:pt>
                <c:pt idx="2">
                  <c:v>0.849416666666666</c:v>
                </c:pt>
                <c:pt idx="3">
                  <c:v>0.748958333333333</c:v>
                </c:pt>
              </c:numCache>
            </c:numRef>
          </c:yVal>
          <c:smooth val="0"/>
          <c:extLst xmlns:c16r2="http://schemas.microsoft.com/office/drawing/2015/06/chart">
            <c:ext xmlns:c16="http://schemas.microsoft.com/office/drawing/2014/chart" uri="{C3380CC4-5D6E-409C-BE32-E72D297353CC}">
              <c16:uniqueId val="{00000000-9007-4CCB-B058-56250C68B4AB}"/>
            </c:ext>
          </c:extLst>
        </c:ser>
        <c:ser>
          <c:idx val="1"/>
          <c:order val="1"/>
          <c:tx>
            <c:strRef>
              <c:f>'[Arm Wrestling- Male vs Female.xlsx]Calculations'!$O$6</c:f>
              <c:strCache>
                <c:ptCount val="1"/>
                <c:pt idx="0">
                  <c:v>Female</c:v>
                </c:pt>
              </c:strCache>
            </c:strRef>
          </c:tx>
          <c:spPr>
            <a:ln w="47625">
              <a:noFill/>
            </a:ln>
          </c:spPr>
          <c:marker>
            <c:symbol val="diamond"/>
            <c:size val="15"/>
            <c:sp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accent1"/>
                </a:solidFill>
              </a:ln>
            </c:spPr>
          </c:marker>
          <c:errBars>
            <c:errDir val="y"/>
            <c:errBarType val="both"/>
            <c:errValType val="cust"/>
            <c:noEndCap val="0"/>
            <c:plus>
              <c:numRef>
                <c:f>'[Arm Wrestling- Male vs Female.xlsx]Calculations'!$I$6:$L$6</c:f>
                <c:numCache>
                  <c:formatCode>General</c:formatCode>
                  <c:ptCount val="4"/>
                  <c:pt idx="0">
                    <c:v>0.0913746847982417</c:v>
                  </c:pt>
                  <c:pt idx="1">
                    <c:v>0.105142563865754</c:v>
                  </c:pt>
                  <c:pt idx="2">
                    <c:v>0.0841978347976687</c:v>
                  </c:pt>
                  <c:pt idx="3">
                    <c:v>0.15180090706124</c:v>
                  </c:pt>
                </c:numCache>
              </c:numRef>
            </c:plus>
            <c:minus>
              <c:numRef>
                <c:f>'[Arm Wrestling- Male vs Female.xlsx]Calculations'!$I$6:$L$6</c:f>
                <c:numCache>
                  <c:formatCode>General</c:formatCode>
                  <c:ptCount val="4"/>
                  <c:pt idx="0">
                    <c:v>0.0913746847982417</c:v>
                  </c:pt>
                  <c:pt idx="1">
                    <c:v>0.105142563865754</c:v>
                  </c:pt>
                  <c:pt idx="2">
                    <c:v>0.0841978347976687</c:v>
                  </c:pt>
                  <c:pt idx="3">
                    <c:v>0.15180090706124</c:v>
                  </c:pt>
                </c:numCache>
              </c:numRef>
            </c:minus>
            <c:spPr>
              <a:ln>
                <a:solidFill>
                  <a:srgbClr val="FF0000"/>
                </a:solidFill>
              </a:ln>
            </c:spPr>
          </c:errBars>
          <c:xVal>
            <c:numRef>
              <c:f>'[Arm Wrestling- Male vs Female.xlsx]Calculations'!$P$4:$S$4</c:f>
              <c:numCache>
                <c:formatCode>General</c:formatCode>
                <c:ptCount val="4"/>
                <c:pt idx="0">
                  <c:v>45.0</c:v>
                </c:pt>
                <c:pt idx="1">
                  <c:v>60.0</c:v>
                </c:pt>
                <c:pt idx="2">
                  <c:v>75.0</c:v>
                </c:pt>
                <c:pt idx="3">
                  <c:v>90.0</c:v>
                </c:pt>
              </c:numCache>
            </c:numRef>
          </c:xVal>
          <c:yVal>
            <c:numRef>
              <c:f>'[Arm Wrestling- Male vs Female.xlsx]Calculations'!$P$6:$S$6</c:f>
              <c:numCache>
                <c:formatCode>General</c:formatCode>
                <c:ptCount val="4"/>
                <c:pt idx="0">
                  <c:v>0.953907142857143</c:v>
                </c:pt>
                <c:pt idx="1">
                  <c:v>0.856078571428572</c:v>
                </c:pt>
                <c:pt idx="2">
                  <c:v>0.772</c:v>
                </c:pt>
                <c:pt idx="3">
                  <c:v>0.7427</c:v>
                </c:pt>
              </c:numCache>
            </c:numRef>
          </c:yVal>
          <c:smooth val="0"/>
          <c:extLst xmlns:c16r2="http://schemas.microsoft.com/office/drawing/2015/06/chart">
            <c:ext xmlns:c16="http://schemas.microsoft.com/office/drawing/2014/chart" uri="{C3380CC4-5D6E-409C-BE32-E72D297353CC}">
              <c16:uniqueId val="{00000001-9007-4CCB-B058-56250C68B4AB}"/>
            </c:ext>
          </c:extLst>
        </c:ser>
        <c:dLbls>
          <c:showLegendKey val="0"/>
          <c:showVal val="0"/>
          <c:showCatName val="0"/>
          <c:showSerName val="0"/>
          <c:showPercent val="0"/>
          <c:showBubbleSize val="0"/>
        </c:dLbls>
        <c:axId val="-1883261920"/>
        <c:axId val="-1883302992"/>
      </c:scatterChart>
      <c:valAx>
        <c:axId val="-1883261920"/>
        <c:scaling>
          <c:orientation val="minMax"/>
          <c:max val="100.0"/>
          <c:min val="30.0"/>
        </c:scaling>
        <c:delete val="0"/>
        <c:axPos val="b"/>
        <c:title>
          <c:tx>
            <c:rich>
              <a:bodyPr/>
              <a:lstStyle/>
              <a:p>
                <a:pPr>
                  <a:defRPr/>
                </a:pPr>
                <a:r>
                  <a:rPr lang="en-US" sz="2000"/>
                  <a:t>Elbow</a:t>
                </a:r>
                <a:r>
                  <a:rPr lang="en-US" sz="2000" baseline="0"/>
                  <a:t> Angle (Degrees)</a:t>
                </a:r>
              </a:p>
            </c:rich>
          </c:tx>
          <c:layout>
            <c:manualLayout>
              <c:xMode val="edge"/>
              <c:yMode val="edge"/>
              <c:x val="0.305481046761678"/>
              <c:y val="0.938134739069778"/>
            </c:manualLayout>
          </c:layout>
          <c:overlay val="0"/>
        </c:title>
        <c:numFmt formatCode="General" sourceLinked="0"/>
        <c:majorTickMark val="out"/>
        <c:minorTickMark val="out"/>
        <c:tickLblPos val="nextTo"/>
        <c:spPr>
          <a:ln/>
        </c:spPr>
        <c:txPr>
          <a:bodyPr/>
          <a:lstStyle/>
          <a:p>
            <a:pPr>
              <a:defRPr sz="2000"/>
            </a:pPr>
            <a:endParaRPr lang="en-US"/>
          </a:p>
        </c:txPr>
        <c:crossAx val="-1883302992"/>
        <c:crosses val="autoZero"/>
        <c:crossBetween val="midCat"/>
      </c:valAx>
      <c:valAx>
        <c:axId val="-1883302992"/>
        <c:scaling>
          <c:orientation val="minMax"/>
        </c:scaling>
        <c:delete val="0"/>
        <c:axPos val="l"/>
        <c:majorGridlines>
          <c:spPr>
            <a:ln>
              <a:solidFill>
                <a:schemeClr val="bg1">
                  <a:lumMod val="75000"/>
                </a:schemeClr>
              </a:solidFill>
            </a:ln>
          </c:spPr>
        </c:majorGridlines>
        <c:title>
          <c:tx>
            <c:rich>
              <a:bodyPr rot="-5400000" vert="horz"/>
              <a:lstStyle/>
              <a:p>
                <a:pPr>
                  <a:defRPr/>
                </a:pPr>
                <a:r>
                  <a:rPr lang="en-US" sz="2000" dirty="0"/>
                  <a:t>Average Force Relative to Maximum</a:t>
                </a:r>
                <a:r>
                  <a:rPr lang="en-US" sz="2000" baseline="0" dirty="0"/>
                  <a:t> Force</a:t>
                </a:r>
              </a:p>
            </c:rich>
          </c:tx>
          <c:layout/>
          <c:overlay val="0"/>
        </c:title>
        <c:numFmt formatCode="General" sourceLinked="1"/>
        <c:majorTickMark val="out"/>
        <c:minorTickMark val="none"/>
        <c:tickLblPos val="nextTo"/>
        <c:txPr>
          <a:bodyPr/>
          <a:lstStyle/>
          <a:p>
            <a:pPr>
              <a:defRPr sz="2000"/>
            </a:pPr>
            <a:endParaRPr lang="en-US"/>
          </a:p>
        </c:txPr>
        <c:crossAx val="-1883261920"/>
        <c:crosses val="autoZero"/>
        <c:crossBetween val="midCat"/>
      </c:valAx>
      <c:spPr>
        <a:ln>
          <a:solidFill>
            <a:schemeClr val="tx1"/>
          </a:solidFill>
        </a:ln>
      </c:spPr>
    </c:plotArea>
    <c:legend>
      <c:legendPos val="r"/>
      <c:layout/>
      <c:overlay val="0"/>
      <c:txPr>
        <a:bodyPr/>
        <a:lstStyle/>
        <a:p>
          <a:pPr>
            <a:defRPr sz="20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2620775122342"/>
          <c:y val="0.0412948381452318"/>
          <c:w val="0.739163349646256"/>
          <c:h val="0.832799679600861"/>
        </c:manualLayout>
      </c:layout>
      <c:scatterChart>
        <c:scatterStyle val="lineMarker"/>
        <c:varyColors val="0"/>
        <c:ser>
          <c:idx val="0"/>
          <c:order val="0"/>
          <c:tx>
            <c:strRef>
              <c:f>'[Arm Wrestling- Male vs Female.xlsx]Calculations'!$O$9</c:f>
              <c:strCache>
                <c:ptCount val="1"/>
                <c:pt idx="0">
                  <c:v>Male</c:v>
                </c:pt>
              </c:strCache>
            </c:strRef>
          </c:tx>
          <c:spPr>
            <a:ln w="47625">
              <a:noFill/>
            </a:ln>
          </c:spPr>
          <c:marker>
            <c:symbol val="circle"/>
            <c:size val="15"/>
            <c: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5"/>
                </a:solidFill>
              </a:ln>
            </c:spPr>
          </c:marker>
          <c:errBars>
            <c:errDir val="y"/>
            <c:errBarType val="both"/>
            <c:errValType val="cust"/>
            <c:noEndCap val="0"/>
            <c:plus>
              <c:numRef>
                <c:f>'[Arm Wrestling- Male vs Female.xlsx]Calculations'!$C$10:$F$10</c:f>
                <c:numCache>
                  <c:formatCode>General</c:formatCode>
                  <c:ptCount val="4"/>
                  <c:pt idx="0">
                    <c:v>42.64085393425449</c:v>
                  </c:pt>
                  <c:pt idx="1">
                    <c:v>46.44147506335912</c:v>
                  </c:pt>
                  <c:pt idx="2">
                    <c:v>53.02972294055022</c:v>
                  </c:pt>
                  <c:pt idx="3">
                    <c:v>51.23822850768811</c:v>
                  </c:pt>
                </c:numCache>
              </c:numRef>
            </c:plus>
            <c:minus>
              <c:numRef>
                <c:f>'[Arm Wrestling- Male vs Female.xlsx]Calculations'!$C$10:$F$10</c:f>
                <c:numCache>
                  <c:formatCode>General</c:formatCode>
                  <c:ptCount val="4"/>
                  <c:pt idx="0">
                    <c:v>42.64085393425449</c:v>
                  </c:pt>
                  <c:pt idx="1">
                    <c:v>46.44147506335912</c:v>
                  </c:pt>
                  <c:pt idx="2">
                    <c:v>53.02972294055022</c:v>
                  </c:pt>
                  <c:pt idx="3">
                    <c:v>51.23822850768811</c:v>
                  </c:pt>
                </c:numCache>
              </c:numRef>
            </c:minus>
          </c:errBars>
          <c:xVal>
            <c:numRef>
              <c:f>'[Arm Wrestling- Male vs Female.xlsx]Calculations'!$P$8:$S$8</c:f>
              <c:numCache>
                <c:formatCode>General</c:formatCode>
                <c:ptCount val="4"/>
                <c:pt idx="0">
                  <c:v>45.0</c:v>
                </c:pt>
                <c:pt idx="1">
                  <c:v>60.0</c:v>
                </c:pt>
                <c:pt idx="2">
                  <c:v>75.0</c:v>
                </c:pt>
                <c:pt idx="3">
                  <c:v>90.0</c:v>
                </c:pt>
              </c:numCache>
            </c:numRef>
          </c:xVal>
          <c:yVal>
            <c:numRef>
              <c:f>'[Arm Wrestling- Male vs Female.xlsx]Calculations'!$P$9:$S$9</c:f>
              <c:numCache>
                <c:formatCode>General</c:formatCode>
                <c:ptCount val="4"/>
                <c:pt idx="0">
                  <c:v>193.6666666666666</c:v>
                </c:pt>
                <c:pt idx="1">
                  <c:v>175.0833333333334</c:v>
                </c:pt>
                <c:pt idx="2">
                  <c:v>172.1666666666666</c:v>
                </c:pt>
                <c:pt idx="3">
                  <c:v>150.5833333333334</c:v>
                </c:pt>
              </c:numCache>
            </c:numRef>
          </c:yVal>
          <c:smooth val="0"/>
          <c:extLst xmlns:c16r2="http://schemas.microsoft.com/office/drawing/2015/06/chart">
            <c:ext xmlns:c16="http://schemas.microsoft.com/office/drawing/2014/chart" uri="{C3380CC4-5D6E-409C-BE32-E72D297353CC}">
              <c16:uniqueId val="{00000000-B1C5-4CC4-B491-C4AABCB94160}"/>
            </c:ext>
          </c:extLst>
        </c:ser>
        <c:ser>
          <c:idx val="1"/>
          <c:order val="1"/>
          <c:tx>
            <c:strRef>
              <c:f>'[Arm Wrestling- Male vs Female.xlsx]Calculations'!$O$10</c:f>
              <c:strCache>
                <c:ptCount val="1"/>
                <c:pt idx="0">
                  <c:v>Female</c:v>
                </c:pt>
              </c:strCache>
            </c:strRef>
          </c:tx>
          <c:spPr>
            <a:ln w="47625">
              <a:noFill/>
            </a:ln>
          </c:spPr>
          <c:marker>
            <c:symbol val="diamond"/>
            <c:size val="15"/>
            <c:sp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accent1"/>
                </a:solidFill>
              </a:ln>
            </c:spPr>
          </c:marker>
          <c:errBars>
            <c:errDir val="y"/>
            <c:errBarType val="both"/>
            <c:errValType val="cust"/>
            <c:noEndCap val="0"/>
            <c:plus>
              <c:numRef>
                <c:f>'[Arm Wrestling- Male vs Female.xlsx]Calculations'!$I$10:$L$10</c:f>
                <c:numCache>
                  <c:formatCode>General</c:formatCode>
                  <c:ptCount val="4"/>
                  <c:pt idx="0">
                    <c:v>35.17093267876906</c:v>
                  </c:pt>
                  <c:pt idx="1">
                    <c:v>30.96444256395879</c:v>
                  </c:pt>
                  <c:pt idx="2">
                    <c:v>21.93496882019342</c:v>
                  </c:pt>
                  <c:pt idx="3">
                    <c:v>17.51420145902328</c:v>
                  </c:pt>
                </c:numCache>
              </c:numRef>
            </c:plus>
            <c:minus>
              <c:numRef>
                <c:f>'[Arm Wrestling- Male vs Female.xlsx]Calculations'!$I$10:$L$10</c:f>
                <c:numCache>
                  <c:formatCode>General</c:formatCode>
                  <c:ptCount val="4"/>
                  <c:pt idx="0">
                    <c:v>35.17093267876906</c:v>
                  </c:pt>
                  <c:pt idx="1">
                    <c:v>30.96444256395879</c:v>
                  </c:pt>
                  <c:pt idx="2">
                    <c:v>21.93496882019342</c:v>
                  </c:pt>
                  <c:pt idx="3">
                    <c:v>17.51420145902328</c:v>
                  </c:pt>
                </c:numCache>
              </c:numRef>
            </c:minus>
          </c:errBars>
          <c:xVal>
            <c:numRef>
              <c:f>'[Arm Wrestling- Male vs Female.xlsx]Calculations'!$P$8:$S$8</c:f>
              <c:numCache>
                <c:formatCode>General</c:formatCode>
                <c:ptCount val="4"/>
                <c:pt idx="0">
                  <c:v>45.0</c:v>
                </c:pt>
                <c:pt idx="1">
                  <c:v>60.0</c:v>
                </c:pt>
                <c:pt idx="2">
                  <c:v>75.0</c:v>
                </c:pt>
                <c:pt idx="3">
                  <c:v>90.0</c:v>
                </c:pt>
              </c:numCache>
            </c:numRef>
          </c:xVal>
          <c:yVal>
            <c:numRef>
              <c:f>'[Arm Wrestling- Male vs Female.xlsx]Calculations'!$P$10:$S$10</c:f>
              <c:numCache>
                <c:formatCode>General</c:formatCode>
                <c:ptCount val="4"/>
                <c:pt idx="0">
                  <c:v>96.07142857142856</c:v>
                </c:pt>
                <c:pt idx="1">
                  <c:v>85.21428571428572</c:v>
                </c:pt>
                <c:pt idx="2">
                  <c:v>75.2857142857143</c:v>
                </c:pt>
                <c:pt idx="3">
                  <c:v>70.85714285714285</c:v>
                </c:pt>
              </c:numCache>
            </c:numRef>
          </c:yVal>
          <c:smooth val="0"/>
          <c:extLst xmlns:c16r2="http://schemas.microsoft.com/office/drawing/2015/06/chart">
            <c:ext xmlns:c16="http://schemas.microsoft.com/office/drawing/2014/chart" uri="{C3380CC4-5D6E-409C-BE32-E72D297353CC}">
              <c16:uniqueId val="{00000001-B1C5-4CC4-B491-C4AABCB94160}"/>
            </c:ext>
          </c:extLst>
        </c:ser>
        <c:dLbls>
          <c:showLegendKey val="0"/>
          <c:showVal val="0"/>
          <c:showCatName val="0"/>
          <c:showSerName val="0"/>
          <c:showPercent val="0"/>
          <c:showBubbleSize val="0"/>
        </c:dLbls>
        <c:axId val="-1883595392"/>
        <c:axId val="-1883606992"/>
      </c:scatterChart>
      <c:valAx>
        <c:axId val="-1883595392"/>
        <c:scaling>
          <c:orientation val="minMax"/>
          <c:min val="30.0"/>
        </c:scaling>
        <c:delete val="0"/>
        <c:axPos val="b"/>
        <c:title>
          <c:tx>
            <c:rich>
              <a:bodyPr/>
              <a:lstStyle/>
              <a:p>
                <a:pPr>
                  <a:defRPr sz="2000"/>
                </a:pPr>
                <a:r>
                  <a:rPr lang="en-US" sz="2000" b="1" i="0" baseline="0">
                    <a:effectLst/>
                  </a:rPr>
                  <a:t>Elbow Angle (Degrees)</a:t>
                </a:r>
              </a:p>
            </c:rich>
          </c:tx>
          <c:layout>
            <c:manualLayout>
              <c:xMode val="edge"/>
              <c:yMode val="edge"/>
              <c:x val="0.352688416634238"/>
              <c:y val="0.941793318909461"/>
            </c:manualLayout>
          </c:layout>
          <c:overlay val="0"/>
        </c:title>
        <c:numFmt formatCode="General" sourceLinked="1"/>
        <c:majorTickMark val="out"/>
        <c:minorTickMark val="none"/>
        <c:tickLblPos val="nextTo"/>
        <c:txPr>
          <a:bodyPr/>
          <a:lstStyle/>
          <a:p>
            <a:pPr>
              <a:defRPr sz="2000"/>
            </a:pPr>
            <a:endParaRPr lang="en-US"/>
          </a:p>
        </c:txPr>
        <c:crossAx val="-1883606992"/>
        <c:crosses val="autoZero"/>
        <c:crossBetween val="midCat"/>
      </c:valAx>
      <c:valAx>
        <c:axId val="-1883606992"/>
        <c:scaling>
          <c:orientation val="minMax"/>
        </c:scaling>
        <c:delete val="0"/>
        <c:axPos val="l"/>
        <c:majorGridlines>
          <c:spPr>
            <a:ln>
              <a:solidFill>
                <a:schemeClr val="bg1">
                  <a:lumMod val="75000"/>
                </a:schemeClr>
              </a:solidFill>
            </a:ln>
          </c:spPr>
        </c:majorGridlines>
        <c:title>
          <c:tx>
            <c:rich>
              <a:bodyPr rot="-5400000" vert="horz"/>
              <a:lstStyle/>
              <a:p>
                <a:pPr>
                  <a:defRPr/>
                </a:pPr>
                <a:r>
                  <a:rPr lang="en-US" sz="2000"/>
                  <a:t>Average</a:t>
                </a:r>
                <a:r>
                  <a:rPr lang="en-US" sz="2000" baseline="0"/>
                  <a:t> Force (N)</a:t>
                </a:r>
              </a:p>
            </c:rich>
          </c:tx>
          <c:layout>
            <c:manualLayout>
              <c:xMode val="edge"/>
              <c:yMode val="edge"/>
              <c:x val="0.0183384161727485"/>
              <c:y val="0.298587169847012"/>
            </c:manualLayout>
          </c:layout>
          <c:overlay val="0"/>
        </c:title>
        <c:numFmt formatCode="General" sourceLinked="1"/>
        <c:majorTickMark val="out"/>
        <c:minorTickMark val="none"/>
        <c:tickLblPos val="nextTo"/>
        <c:txPr>
          <a:bodyPr/>
          <a:lstStyle/>
          <a:p>
            <a:pPr>
              <a:defRPr sz="2000"/>
            </a:pPr>
            <a:endParaRPr lang="en-US"/>
          </a:p>
        </c:txPr>
        <c:crossAx val="-1883595392"/>
        <c:crosses val="autoZero"/>
        <c:crossBetween val="midCat"/>
      </c:valAx>
      <c:spPr>
        <a:ln>
          <a:solidFill>
            <a:schemeClr val="tx1"/>
          </a:solidFill>
        </a:ln>
      </c:spPr>
    </c:plotArea>
    <c:legend>
      <c:legendPos val="r"/>
      <c:layout>
        <c:manualLayout>
          <c:xMode val="edge"/>
          <c:yMode val="edge"/>
          <c:x val="0.876206756281633"/>
          <c:y val="0.458492793975077"/>
          <c:w val="0.122635444147585"/>
          <c:h val="0.134740393467644"/>
        </c:manualLayout>
      </c:layout>
      <c:overlay val="0"/>
      <c:txPr>
        <a:bodyPr/>
        <a:lstStyle/>
        <a:p>
          <a:pPr>
            <a:defRPr sz="20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94832737618779"/>
          <c:y val="0.045045045045045"/>
          <c:w val="0.747160482330657"/>
          <c:h val="0.796845517550371"/>
        </c:manualLayout>
      </c:layout>
      <c:scatterChart>
        <c:scatterStyle val="lineMarker"/>
        <c:varyColors val="0"/>
        <c:ser>
          <c:idx val="0"/>
          <c:order val="0"/>
          <c:tx>
            <c:strRef>
              <c:f>'[Arm Wrestling- Male vs Female.xlsx]Calculations'!$O$13</c:f>
              <c:strCache>
                <c:ptCount val="1"/>
                <c:pt idx="0">
                  <c:v>Male</c:v>
                </c:pt>
              </c:strCache>
            </c:strRef>
          </c:tx>
          <c:spPr>
            <a:ln w="47625" cap="rnd" cmpd="sng" algn="ctr">
              <a:noFill/>
              <a:prstDash val="solid"/>
              <a:round/>
            </a:ln>
            <a:effectLst/>
          </c:spPr>
          <c:marker>
            <c:symbol val="circle"/>
            <c:size val="15"/>
            <c: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9525" cap="flat" cmpd="sng" algn="ctr">
                <a:solidFill>
                  <a:schemeClr val="accent5"/>
                </a:solidFill>
                <a:prstDash val="solid"/>
                <a:round/>
              </a:ln>
              <a:effectLst>
                <a:outerShdw blurRad="40000" dist="23000" dir="5400000" rotWithShape="0">
                  <a:srgbClr val="000000">
                    <a:alpha val="35000"/>
                  </a:srgbClr>
                </a:outerShdw>
              </a:effectLst>
            </c:spPr>
          </c:marker>
          <c:errBars>
            <c:errDir val="y"/>
            <c:errBarType val="both"/>
            <c:errValType val="cust"/>
            <c:noEndCap val="0"/>
            <c:plus>
              <c:numRef>
                <c:f>'[Arm Wrestling- Male vs Female.xlsx]Calculations'!$C$14:$F$14</c:f>
                <c:numCache>
                  <c:formatCode>General</c:formatCode>
                  <c:ptCount val="4"/>
                  <c:pt idx="0">
                    <c:v>16.30986564703225</c:v>
                  </c:pt>
                  <c:pt idx="1">
                    <c:v>18.54853508468743</c:v>
                  </c:pt>
                  <c:pt idx="2">
                    <c:v>19.35700366557522</c:v>
                  </c:pt>
                  <c:pt idx="3">
                    <c:v>18.45901446858729</c:v>
                  </c:pt>
                </c:numCache>
              </c:numRef>
            </c:plus>
            <c:minus>
              <c:numRef>
                <c:f>'[Arm Wrestling- Male vs Female.xlsx]Calculations'!$C$14:$F$14</c:f>
                <c:numCache>
                  <c:formatCode>General</c:formatCode>
                  <c:ptCount val="4"/>
                  <c:pt idx="0">
                    <c:v>16.30986564703225</c:v>
                  </c:pt>
                  <c:pt idx="1">
                    <c:v>18.54853508468743</c:v>
                  </c:pt>
                  <c:pt idx="2">
                    <c:v>19.35700366557522</c:v>
                  </c:pt>
                  <c:pt idx="3">
                    <c:v>18.45901446858729</c:v>
                  </c:pt>
                </c:numCache>
              </c:numRef>
            </c:minus>
            <c:spPr>
              <a:solidFill>
                <a:schemeClr val="tx1"/>
              </a:solidFill>
              <a:ln w="9525" cap="flat" cmpd="sng" algn="ctr">
                <a:solidFill>
                  <a:schemeClr val="tx1">
                    <a:shade val="95000"/>
                    <a:satMod val="105000"/>
                  </a:schemeClr>
                </a:solidFill>
                <a:prstDash val="solid"/>
                <a:round/>
              </a:ln>
              <a:effectLst/>
            </c:spPr>
          </c:errBars>
          <c:xVal>
            <c:numRef>
              <c:f>'[Arm Wrestling- Male vs Female.xlsx]Calculations'!$P$12:$S$12</c:f>
              <c:numCache>
                <c:formatCode>General</c:formatCode>
                <c:ptCount val="4"/>
                <c:pt idx="0">
                  <c:v>45.0</c:v>
                </c:pt>
                <c:pt idx="1">
                  <c:v>60.0</c:v>
                </c:pt>
                <c:pt idx="2">
                  <c:v>75.0</c:v>
                </c:pt>
                <c:pt idx="3">
                  <c:v>90.0</c:v>
                </c:pt>
              </c:numCache>
            </c:numRef>
          </c:xVal>
          <c:yVal>
            <c:numRef>
              <c:f>'[Arm Wrestling- Male vs Female.xlsx]Calculations'!$P$13:$S$13</c:f>
              <c:numCache>
                <c:formatCode>General</c:formatCode>
                <c:ptCount val="4"/>
                <c:pt idx="0">
                  <c:v>68.2141666666667</c:v>
                </c:pt>
                <c:pt idx="1">
                  <c:v>61.7791666666666</c:v>
                </c:pt>
                <c:pt idx="2">
                  <c:v>60.565</c:v>
                </c:pt>
                <c:pt idx="3">
                  <c:v>52.76833333333335</c:v>
                </c:pt>
              </c:numCache>
            </c:numRef>
          </c:yVal>
          <c:smooth val="0"/>
          <c:extLst xmlns:c16r2="http://schemas.microsoft.com/office/drawing/2015/06/chart">
            <c:ext xmlns:c16="http://schemas.microsoft.com/office/drawing/2014/chart" uri="{C3380CC4-5D6E-409C-BE32-E72D297353CC}">
              <c16:uniqueId val="{00000000-E7A1-4427-AE91-FB8C1CB00A3B}"/>
            </c:ext>
          </c:extLst>
        </c:ser>
        <c:ser>
          <c:idx val="1"/>
          <c:order val="1"/>
          <c:tx>
            <c:strRef>
              <c:f>'[Arm Wrestling- Male vs Female.xlsx]Calculations'!$O$14</c:f>
              <c:strCache>
                <c:ptCount val="1"/>
                <c:pt idx="0">
                  <c:v>Female</c:v>
                </c:pt>
              </c:strCache>
            </c:strRef>
          </c:tx>
          <c:spPr>
            <a:ln w="47625" cap="rnd" cmpd="sng" algn="ctr">
              <a:noFill/>
              <a:prstDash val="solid"/>
              <a:round/>
            </a:ln>
            <a:effectLst/>
          </c:spPr>
          <c:marker>
            <c:symbol val="diamond"/>
            <c:size val="15"/>
            <c:spPr>
              <a:gradFill flip="none" rotWithShape="1">
                <a:gsLst>
                  <a:gs pos="0">
                    <a:schemeClr val="accent1">
                      <a:lumMod val="0"/>
                      <a:lumOff val="100000"/>
                    </a:schemeClr>
                  </a:gs>
                  <a:gs pos="35000">
                    <a:schemeClr val="accent1">
                      <a:lumMod val="0"/>
                      <a:lumOff val="100000"/>
                    </a:schemeClr>
                  </a:gs>
                  <a:gs pos="100000">
                    <a:schemeClr val="accent1"/>
                  </a:gs>
                </a:gsLst>
                <a:path path="circle">
                  <a:fillToRect l="50000" t="-80000" r="50000" b="180000"/>
                </a:path>
                <a:tileRect/>
              </a:gradFill>
              <a:ln w="9525" cap="flat" cmpd="sng" algn="ctr">
                <a:solidFill>
                  <a:schemeClr val="accent1"/>
                </a:solidFill>
                <a:prstDash val="solid"/>
                <a:round/>
              </a:ln>
              <a:effectLst>
                <a:outerShdw blurRad="40000" dist="23000" dir="5400000" rotWithShape="0">
                  <a:srgbClr val="000000">
                    <a:alpha val="35000"/>
                  </a:srgbClr>
                </a:outerShdw>
              </a:effectLst>
            </c:spPr>
          </c:marker>
          <c:errBars>
            <c:errDir val="y"/>
            <c:errBarType val="both"/>
            <c:errValType val="cust"/>
            <c:noEndCap val="0"/>
            <c:plus>
              <c:numRef>
                <c:f>'[Arm Wrestling- Male vs Female.xlsx]Calculations'!$I$14:$L$14</c:f>
                <c:numCache>
                  <c:formatCode>General</c:formatCode>
                  <c:ptCount val="4"/>
                  <c:pt idx="0">
                    <c:v>10.95211126718458</c:v>
                  </c:pt>
                  <c:pt idx="1">
                    <c:v>10.02614825848387</c:v>
                  </c:pt>
                  <c:pt idx="2">
                    <c:v>7.039872821341263</c:v>
                  </c:pt>
                  <c:pt idx="3">
                    <c:v>5.373715026572698</c:v>
                  </c:pt>
                </c:numCache>
              </c:numRef>
            </c:plus>
            <c:minus>
              <c:numRef>
                <c:f>'[Arm Wrestling- Male vs Female.xlsx]Calculations'!$I$14:$L$14</c:f>
                <c:numCache>
                  <c:formatCode>General</c:formatCode>
                  <c:ptCount val="4"/>
                  <c:pt idx="0">
                    <c:v>10.95211126718458</c:v>
                  </c:pt>
                  <c:pt idx="1">
                    <c:v>10.02614825848387</c:v>
                  </c:pt>
                  <c:pt idx="2">
                    <c:v>7.039872821341263</c:v>
                  </c:pt>
                  <c:pt idx="3">
                    <c:v>5.373715026572698</c:v>
                  </c:pt>
                </c:numCache>
              </c:numRef>
            </c:minus>
            <c:spPr>
              <a:solidFill>
                <a:schemeClr val="tx1"/>
              </a:solidFill>
              <a:ln w="9525" cap="flat" cmpd="sng" algn="ctr">
                <a:solidFill>
                  <a:schemeClr val="tx1">
                    <a:shade val="95000"/>
                    <a:satMod val="105000"/>
                  </a:schemeClr>
                </a:solidFill>
                <a:prstDash val="solid"/>
                <a:round/>
              </a:ln>
              <a:effectLst/>
            </c:spPr>
          </c:errBars>
          <c:xVal>
            <c:numRef>
              <c:f>'[Arm Wrestling- Male vs Female.xlsx]Calculations'!$P$12:$S$12</c:f>
              <c:numCache>
                <c:formatCode>General</c:formatCode>
                <c:ptCount val="4"/>
                <c:pt idx="0">
                  <c:v>45.0</c:v>
                </c:pt>
                <c:pt idx="1">
                  <c:v>60.0</c:v>
                </c:pt>
                <c:pt idx="2">
                  <c:v>75.0</c:v>
                </c:pt>
                <c:pt idx="3">
                  <c:v>90.0</c:v>
                </c:pt>
              </c:numCache>
            </c:numRef>
          </c:xVal>
          <c:yVal>
            <c:numRef>
              <c:f>'[Arm Wrestling- Male vs Female.xlsx]Calculations'!$P$14:$S$14</c:f>
              <c:numCache>
                <c:formatCode>General</c:formatCode>
                <c:ptCount val="4"/>
                <c:pt idx="0">
                  <c:v>29.54785714285714</c:v>
                </c:pt>
                <c:pt idx="1">
                  <c:v>26.32214285714281</c:v>
                </c:pt>
                <c:pt idx="2">
                  <c:v>23.20642857142857</c:v>
                </c:pt>
                <c:pt idx="3">
                  <c:v>21.79857142857143</c:v>
                </c:pt>
              </c:numCache>
            </c:numRef>
          </c:yVal>
          <c:smooth val="0"/>
          <c:extLst xmlns:c16r2="http://schemas.microsoft.com/office/drawing/2015/06/chart">
            <c:ext xmlns:c16="http://schemas.microsoft.com/office/drawing/2014/chart" uri="{C3380CC4-5D6E-409C-BE32-E72D297353CC}">
              <c16:uniqueId val="{00000001-E7A1-4427-AE91-FB8C1CB00A3B}"/>
            </c:ext>
          </c:extLst>
        </c:ser>
        <c:dLbls>
          <c:showLegendKey val="0"/>
          <c:showVal val="0"/>
          <c:showCatName val="0"/>
          <c:showSerName val="0"/>
          <c:showPercent val="0"/>
          <c:showBubbleSize val="0"/>
        </c:dLbls>
        <c:axId val="-1883703472"/>
        <c:axId val="-1883724064"/>
      </c:scatterChart>
      <c:valAx>
        <c:axId val="-1883703472"/>
        <c:scaling>
          <c:orientation val="minMax"/>
          <c:min val="30.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b="1" i="0" baseline="0">
                    <a:effectLst/>
                  </a:rPr>
                  <a:t>Elbow Angle (Degrees)</a:t>
                </a:r>
              </a:p>
            </c:rich>
          </c:tx>
          <c:layout>
            <c:manualLayout>
              <c:xMode val="edge"/>
              <c:yMode val="edge"/>
              <c:x val="0.320156285911285"/>
              <c:y val="0.918763672689138"/>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883724064"/>
        <c:crosses val="autoZero"/>
        <c:crossBetween val="midCat"/>
      </c:valAx>
      <c:valAx>
        <c:axId val="-1883724064"/>
        <c:scaling>
          <c:orientation val="minMax"/>
        </c:scaling>
        <c:delete val="0"/>
        <c:axPos val="l"/>
        <c:majorGridlines>
          <c:spPr>
            <a:ln w="9525" cap="flat" cmpd="sng" algn="ctr">
              <a:solidFill>
                <a:schemeClr val="bg1">
                  <a:lumMod val="75000"/>
                </a:schemeClr>
              </a:solidFill>
              <a:prstDash val="solid"/>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dirty="0"/>
                  <a:t>Average Torque</a:t>
                </a:r>
                <a:r>
                  <a:rPr lang="en-US" sz="2000" baseline="0" dirty="0"/>
                  <a:t> (Nm)</a:t>
                </a:r>
                <a:endParaRPr lang="en-US" sz="2000" dirty="0"/>
              </a:p>
            </c:rich>
          </c:tx>
          <c:layout>
            <c:manualLayout>
              <c:xMode val="edge"/>
              <c:yMode val="edge"/>
              <c:x val="0.00637041425276789"/>
              <c:y val="0.279591993568371"/>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883703472"/>
        <c:crosses val="autoZero"/>
        <c:crossBetween val="midCat"/>
      </c:valAx>
      <c:spPr>
        <a:noFill/>
        <a:ln>
          <a:solidFill>
            <a:schemeClr val="tx1"/>
          </a:solid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a:lvl1pPr>
            <a:lvl2pPr marL="2193925" marR="0" lvl="1" indent="-1736725" algn="l" rtl="0">
              <a:spcBef>
                <a:spcPts val="0"/>
              </a:spcBef>
              <a:spcAft>
                <a:spcPts val="0"/>
              </a:spcAft>
              <a:defRPr/>
            </a:lvl2pPr>
            <a:lvl3pPr marL="4387850" marR="0" lvl="2" indent="-3473450" algn="l" rtl="0">
              <a:spcBef>
                <a:spcPts val="0"/>
              </a:spcBef>
              <a:spcAft>
                <a:spcPts val="0"/>
              </a:spcAft>
              <a:defRPr/>
            </a:lvl3pPr>
            <a:lvl4pPr marL="6583363" marR="0" lvl="3" indent="-5211763" algn="l" rtl="0">
              <a:spcBef>
                <a:spcPts val="0"/>
              </a:spcBef>
              <a:spcAft>
                <a:spcPts val="0"/>
              </a:spcAft>
              <a:defRPr/>
            </a:lvl4pPr>
            <a:lvl5pPr marL="8777288" marR="0" lvl="4" indent="-6948488" algn="l" rtl="0">
              <a:spcBef>
                <a:spcPts val="0"/>
              </a:spcBef>
              <a:spcAft>
                <a:spcPts val="0"/>
              </a:spcAft>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a:lvl1pPr>
            <a:lvl2pPr marL="2193925" marR="0" lvl="1" indent="-1736725" algn="l" rtl="0">
              <a:spcBef>
                <a:spcPts val="0"/>
              </a:spcBef>
              <a:spcAft>
                <a:spcPts val="0"/>
              </a:spcAft>
              <a:defRPr/>
            </a:lvl2pPr>
            <a:lvl3pPr marL="4387850" marR="0" lvl="2" indent="-3473450" algn="l" rtl="0">
              <a:spcBef>
                <a:spcPts val="0"/>
              </a:spcBef>
              <a:spcAft>
                <a:spcPts val="0"/>
              </a:spcAft>
              <a:defRPr/>
            </a:lvl3pPr>
            <a:lvl4pPr marL="6583363" marR="0" lvl="3" indent="-5211763" algn="l" rtl="0">
              <a:spcBef>
                <a:spcPts val="0"/>
              </a:spcBef>
              <a:spcAft>
                <a:spcPts val="0"/>
              </a:spcAft>
              <a:defRPr/>
            </a:lvl4pPr>
            <a:lvl5pPr marL="8777288" marR="0" lvl="4" indent="-6948488" algn="l" rtl="0">
              <a:spcBef>
                <a:spcPts val="0"/>
              </a:spcBef>
              <a:spcAft>
                <a:spcPts val="0"/>
              </a:spcAft>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defRPr/>
            </a:lvl1pPr>
            <a:lvl2pPr marL="2193925" marR="0" lvl="1" indent="-9525" algn="l" rtl="0">
              <a:spcBef>
                <a:spcPts val="1740"/>
              </a:spcBef>
              <a:spcAft>
                <a:spcPts val="0"/>
              </a:spcAft>
              <a:defRPr/>
            </a:lvl2pPr>
            <a:lvl3pPr marL="4387850" marR="0" lvl="2" indent="-6350" algn="l" rtl="0">
              <a:spcBef>
                <a:spcPts val="1740"/>
              </a:spcBef>
              <a:spcAft>
                <a:spcPts val="0"/>
              </a:spcAft>
              <a:defRPr/>
            </a:lvl3pPr>
            <a:lvl4pPr marL="6583363" marR="0" lvl="3" indent="-4763" algn="l" rtl="0">
              <a:spcBef>
                <a:spcPts val="1740"/>
              </a:spcBef>
              <a:spcAft>
                <a:spcPts val="0"/>
              </a:spcAft>
              <a:defRPr/>
            </a:lvl4pPr>
            <a:lvl5pPr marL="8777288" marR="0" lvl="4" indent="-1588" algn="l" rtl="0">
              <a:spcBef>
                <a:spcPts val="1740"/>
              </a:spcBef>
              <a:spcAft>
                <a:spcPts val="0"/>
              </a:spcAft>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2193925" marR="0" lvl="1" indent="-1736725" algn="l" rtl="0">
              <a:spcBef>
                <a:spcPts val="0"/>
              </a:spcBef>
              <a:spcAft>
                <a:spcPts val="0"/>
              </a:spcAft>
              <a:defRPr/>
            </a:lvl2pPr>
            <a:lvl3pPr marL="4387850" marR="0" lvl="2" indent="-3473450" algn="l" rtl="0">
              <a:spcBef>
                <a:spcPts val="0"/>
              </a:spcBef>
              <a:spcAft>
                <a:spcPts val="0"/>
              </a:spcAft>
              <a:defRPr/>
            </a:lvl3pPr>
            <a:lvl4pPr marL="6583363" marR="0" lvl="3" indent="-5211763" algn="l" rtl="0">
              <a:spcBef>
                <a:spcPts val="0"/>
              </a:spcBef>
              <a:spcAft>
                <a:spcPts val="0"/>
              </a:spcAft>
              <a:defRPr/>
            </a:lvl4pPr>
            <a:lvl5pPr marL="8777288" marR="0" lvl="4" indent="-6948488" algn="l" rtl="0">
              <a:spcBef>
                <a:spcPts val="0"/>
              </a:spcBef>
              <a:spcAft>
                <a:spcPts val="0"/>
              </a:spcAft>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marR="0" lvl="0" indent="0" algn="r" rtl="0">
              <a:spcBef>
                <a:spcPts val="0"/>
              </a:spcBef>
              <a:spcAft>
                <a:spcPts val="0"/>
              </a:spcAft>
            </a:pPr>
            <a:endParaRPr/>
          </a:p>
          <a:p>
            <a:pPr marL="2193925" marR="0" lvl="1" indent="-1736725" algn="l" rtl="0">
              <a:spcBef>
                <a:spcPts val="0"/>
              </a:spcBef>
              <a:spcAft>
                <a:spcPts val="0"/>
              </a:spcAft>
            </a:pPr>
            <a:endParaRPr/>
          </a:p>
          <a:p>
            <a:pPr marL="4387850" marR="0" lvl="2" indent="-3473450" algn="l" rtl="0">
              <a:spcBef>
                <a:spcPts val="0"/>
              </a:spcBef>
              <a:spcAft>
                <a:spcPts val="0"/>
              </a:spcAft>
            </a:pPr>
            <a:endParaRPr/>
          </a:p>
          <a:p>
            <a:pPr marL="6583363" marR="0" lvl="3" indent="-5211763" algn="l" rtl="0">
              <a:spcBef>
                <a:spcPts val="0"/>
              </a:spcBef>
              <a:spcAft>
                <a:spcPts val="0"/>
              </a:spcAft>
            </a:pPr>
            <a:endParaRPr/>
          </a:p>
          <a:p>
            <a:pPr marL="8777288" marR="0" lvl="4" indent="-6948488" algn="l" rtl="0">
              <a:spcBef>
                <a:spcPts val="0"/>
              </a:spcBef>
              <a:spcAft>
                <a:spcPts val="0"/>
              </a:spcAft>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spTree>
    <p:extLst>
      <p:ext uri="{BB962C8B-B14F-4D97-AF65-F5344CB8AC3E}">
        <p14:creationId xmlns:p14="http://schemas.microsoft.com/office/powerpoint/2010/main" val="13814711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SzPct val="25000"/>
            </a:pPr>
            <a:endParaRPr sz="2000" dirty="0"/>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r>
              <a:rPr lang="en-US"/>
              <a:t> </a:t>
            </a:r>
          </a:p>
        </p:txBody>
      </p:sp>
    </p:spTree>
    <p:extLst>
      <p:ext uri="{BB962C8B-B14F-4D97-AF65-F5344CB8AC3E}">
        <p14:creationId xmlns:p14="http://schemas.microsoft.com/office/powerpoint/2010/main" val="194007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7" name="Shape 17"/>
          <p:cNvSpPr txBox="1">
            <a:spLocks noGrp="1"/>
          </p:cNvSpPr>
          <p:nvPr>
            <p:ph type="subTitle" idx="1"/>
          </p:nvPr>
        </p:nvSpPr>
        <p:spPr>
          <a:xfrm>
            <a:off x="6583679" y="18653759"/>
            <a:ext cx="30723838" cy="8412480"/>
          </a:xfrm>
          <a:prstGeom prst="rect">
            <a:avLst/>
          </a:prstGeom>
          <a:noFill/>
          <a:ln>
            <a:noFill/>
          </a:ln>
        </p:spPr>
        <p:txBody>
          <a:bodyPr lIns="91425" tIns="91425" rIns="91425" bIns="91425" anchor="t" anchorCtr="0"/>
          <a:lstStyle>
            <a:lvl1pPr marL="0" marR="0" lvl="0" indent="0" algn="ctr" rtl="0">
              <a:spcBef>
                <a:spcPts val="3080"/>
              </a:spcBef>
              <a:spcAft>
                <a:spcPts val="0"/>
              </a:spcAft>
              <a:buClr>
                <a:schemeClr val="lt1"/>
              </a:buClr>
              <a:buFont typeface="Arial"/>
              <a:buNone/>
              <a:defRPr/>
            </a:lvl1pPr>
            <a:lvl2pPr marL="2194560" marR="0" lvl="1" indent="-10160" algn="ctr" rtl="0">
              <a:spcBef>
                <a:spcPts val="2680"/>
              </a:spcBef>
              <a:spcAft>
                <a:spcPts val="0"/>
              </a:spcAft>
              <a:buClr>
                <a:schemeClr val="lt1"/>
              </a:buClr>
              <a:buFont typeface="Arial"/>
              <a:buNone/>
              <a:defRPr/>
            </a:lvl2pPr>
            <a:lvl3pPr marL="4389120" marR="0" lvl="2" indent="-7620" algn="ctr" rtl="0">
              <a:spcBef>
                <a:spcPts val="2300"/>
              </a:spcBef>
              <a:spcAft>
                <a:spcPts val="0"/>
              </a:spcAft>
              <a:buClr>
                <a:schemeClr val="lt1"/>
              </a:buClr>
              <a:buFont typeface="Arial"/>
              <a:buNone/>
              <a:defRPr/>
            </a:lvl3pPr>
            <a:lvl4pPr marL="6583680" marR="0" lvl="3" indent="-5080" algn="ctr" rtl="0">
              <a:spcBef>
                <a:spcPts val="1920"/>
              </a:spcBef>
              <a:spcAft>
                <a:spcPts val="0"/>
              </a:spcAft>
              <a:buClr>
                <a:schemeClr val="lt1"/>
              </a:buClr>
              <a:buFont typeface="Arial"/>
              <a:buNone/>
              <a:defRPr/>
            </a:lvl4pPr>
            <a:lvl5pPr marL="8778240" marR="0" lvl="4" indent="-2540" algn="ctr" rtl="0">
              <a:spcBef>
                <a:spcPts val="1920"/>
              </a:spcBef>
              <a:spcAft>
                <a:spcPts val="0"/>
              </a:spcAft>
              <a:buClr>
                <a:schemeClr val="lt1"/>
              </a:buClr>
              <a:buFont typeface="Arial"/>
              <a:buNone/>
              <a:defRPr/>
            </a:lvl5pPr>
            <a:lvl6pPr marL="10972800" marR="0" lvl="5" indent="0" algn="ctr" rtl="0">
              <a:spcBef>
                <a:spcPts val="1920"/>
              </a:spcBef>
              <a:buClr>
                <a:schemeClr val="lt1"/>
              </a:buClr>
              <a:buFont typeface="Arial"/>
              <a:buNone/>
              <a:defRPr/>
            </a:lvl6pPr>
            <a:lvl7pPr marL="13167361" marR="0" lvl="6" indent="-10160" algn="ctr" rtl="0">
              <a:spcBef>
                <a:spcPts val="1920"/>
              </a:spcBef>
              <a:buClr>
                <a:schemeClr val="lt1"/>
              </a:buClr>
              <a:buFont typeface="Arial"/>
              <a:buNone/>
              <a:defRPr/>
            </a:lvl7pPr>
            <a:lvl8pPr marL="15361920" marR="0" lvl="7" indent="-7619" algn="ctr" rtl="0">
              <a:spcBef>
                <a:spcPts val="1920"/>
              </a:spcBef>
              <a:buClr>
                <a:schemeClr val="lt1"/>
              </a:buClr>
              <a:buFont typeface="Arial"/>
              <a:buNone/>
              <a:defRPr/>
            </a:lvl8pPr>
            <a:lvl9pPr marL="17556480" marR="0" lvl="8" indent="-5080" algn="ctr" rtl="0">
              <a:spcBef>
                <a:spcPts val="1920"/>
              </a:spcBef>
              <a:buClr>
                <a:schemeClr val="lt1"/>
              </a:buClr>
              <a:buFont typeface="Arial"/>
              <a:buNone/>
              <a:defRPr/>
            </a:lvl9pPr>
          </a:lstStyle>
          <a:p>
            <a:endParaRPr/>
          </a:p>
        </p:txBody>
      </p:sp>
      <p:sp>
        <p:nvSpPr>
          <p:cNvPr id="18" name="Shape 18"/>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19" name="Shape 19"/>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20" name="Shape 20"/>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4" name="Shape 74"/>
          <p:cNvSpPr txBox="1">
            <a:spLocks noGrp="1"/>
          </p:cNvSpPr>
          <p:nvPr>
            <p:ph type="body" idx="1"/>
          </p:nvPr>
        </p:nvSpPr>
        <p:spPr>
          <a:xfrm rot="5400000">
            <a:off x="11083130" y="-1208881"/>
            <a:ext cx="21724937" cy="39503351"/>
          </a:xfrm>
          <a:prstGeom prst="rect">
            <a:avLst/>
          </a:prstGeom>
          <a:noFill/>
          <a:ln>
            <a:noFill/>
          </a:ln>
        </p:spPr>
        <p:txBody>
          <a:bodyPr lIns="91425" tIns="91425" rIns="91425" bIns="91425" anchor="t" anchorCtr="0"/>
          <a:lstStyle>
            <a:lvl1pPr marL="1644650" lvl="0" indent="-666750" algn="l" rtl="0">
              <a:spcBef>
                <a:spcPts val="3080"/>
              </a:spcBef>
              <a:spcAft>
                <a:spcPts val="0"/>
              </a:spcAft>
              <a:buClr>
                <a:schemeClr val="lt1"/>
              </a:buClr>
              <a:buFont typeface="Arial"/>
              <a:buChar char="•"/>
              <a:defRPr/>
            </a:lvl1pPr>
            <a:lvl2pPr marL="3565525" lvl="1" indent="-530225" algn="l" rtl="0">
              <a:spcBef>
                <a:spcPts val="2680"/>
              </a:spcBef>
              <a:spcAft>
                <a:spcPts val="0"/>
              </a:spcAft>
              <a:buClr>
                <a:schemeClr val="lt1"/>
              </a:buClr>
              <a:buFont typeface="Arial"/>
              <a:buChar char="–"/>
              <a:defRPr/>
            </a:lvl2pPr>
            <a:lvl3pPr marL="5486400" lvl="2" indent="-374650" algn="l" rtl="0">
              <a:spcBef>
                <a:spcPts val="2300"/>
              </a:spcBef>
              <a:spcAft>
                <a:spcPts val="0"/>
              </a:spcAft>
              <a:buClr>
                <a:schemeClr val="lt1"/>
              </a:buClr>
              <a:buFont typeface="Arial"/>
              <a:buChar char="•"/>
              <a:defRPr/>
            </a:lvl3pPr>
            <a:lvl4pPr marL="7680325" lvl="3" indent="-492125" algn="l" rtl="0">
              <a:spcBef>
                <a:spcPts val="1920"/>
              </a:spcBef>
              <a:spcAft>
                <a:spcPts val="0"/>
              </a:spcAft>
              <a:buClr>
                <a:schemeClr val="lt1"/>
              </a:buClr>
              <a:buFont typeface="Arial"/>
              <a:buChar char="–"/>
              <a:defRPr/>
            </a:lvl4pPr>
            <a:lvl5pPr marL="9874250" lvl="4" indent="-488950" algn="l" rtl="0">
              <a:spcBef>
                <a:spcPts val="1920"/>
              </a:spcBef>
              <a:spcAft>
                <a:spcPts val="0"/>
              </a:spcAft>
              <a:buClr>
                <a:schemeClr val="lt1"/>
              </a:buClr>
              <a:buFont typeface="Arial"/>
              <a:buChar char="»"/>
              <a:defRPr/>
            </a:lvl5pPr>
            <a:lvl6pPr marL="12070080" lvl="5" indent="-487680" algn="l" rtl="0">
              <a:spcBef>
                <a:spcPts val="1920"/>
              </a:spcBef>
              <a:buClr>
                <a:schemeClr val="lt1"/>
              </a:buClr>
              <a:buFont typeface="Arial"/>
              <a:buChar char="•"/>
              <a:defRPr/>
            </a:lvl6pPr>
            <a:lvl7pPr marL="14264639" lvl="6" indent="-497839" algn="l" rtl="0">
              <a:spcBef>
                <a:spcPts val="1920"/>
              </a:spcBef>
              <a:buClr>
                <a:schemeClr val="lt1"/>
              </a:buClr>
              <a:buFont typeface="Arial"/>
              <a:buChar char="•"/>
              <a:defRPr/>
            </a:lvl7pPr>
            <a:lvl8pPr marL="16459200" lvl="7" indent="-495300" algn="l" rtl="0">
              <a:spcBef>
                <a:spcPts val="1920"/>
              </a:spcBef>
              <a:buClr>
                <a:schemeClr val="lt1"/>
              </a:buClr>
              <a:buFont typeface="Arial"/>
              <a:buChar char="•"/>
              <a:defRPr/>
            </a:lvl8pPr>
            <a:lvl9pPr marL="18653760" lvl="8" indent="-492760" algn="l" rtl="0">
              <a:spcBef>
                <a:spcPts val="1920"/>
              </a:spcBef>
              <a:buClr>
                <a:schemeClr val="lt1"/>
              </a:buClr>
              <a:buFont typeface="Arial"/>
              <a:buChar char="•"/>
              <a:defRPr/>
            </a:lvl9pPr>
          </a:lstStyle>
          <a:p>
            <a:endParaRPr/>
          </a:p>
        </p:txBody>
      </p:sp>
      <p:sp>
        <p:nvSpPr>
          <p:cNvPr id="75" name="Shape 75"/>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76" name="Shape 76"/>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77" name="Shape 77"/>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0" name="Shape 80"/>
          <p:cNvSpPr txBox="1">
            <a:spLocks noGrp="1"/>
          </p:cNvSpPr>
          <p:nvPr>
            <p:ph type="body" idx="1"/>
          </p:nvPr>
        </p:nvSpPr>
        <p:spPr>
          <a:xfrm rot="5400000">
            <a:off x="2598420" y="914405"/>
            <a:ext cx="28087320" cy="28895038"/>
          </a:xfrm>
          <a:prstGeom prst="rect">
            <a:avLst/>
          </a:prstGeom>
          <a:noFill/>
          <a:ln>
            <a:noFill/>
          </a:ln>
        </p:spPr>
        <p:txBody>
          <a:bodyPr lIns="91425" tIns="91425" rIns="91425" bIns="91425" anchor="t" anchorCtr="0"/>
          <a:lstStyle>
            <a:lvl1pPr marL="1644650" lvl="0" indent="-666750" algn="l" rtl="0">
              <a:spcBef>
                <a:spcPts val="3080"/>
              </a:spcBef>
              <a:spcAft>
                <a:spcPts val="0"/>
              </a:spcAft>
              <a:buClr>
                <a:schemeClr val="lt1"/>
              </a:buClr>
              <a:buFont typeface="Arial"/>
              <a:buChar char="•"/>
              <a:defRPr/>
            </a:lvl1pPr>
            <a:lvl2pPr marL="3565525" lvl="1" indent="-530225" algn="l" rtl="0">
              <a:spcBef>
                <a:spcPts val="2680"/>
              </a:spcBef>
              <a:spcAft>
                <a:spcPts val="0"/>
              </a:spcAft>
              <a:buClr>
                <a:schemeClr val="lt1"/>
              </a:buClr>
              <a:buFont typeface="Arial"/>
              <a:buChar char="–"/>
              <a:defRPr/>
            </a:lvl2pPr>
            <a:lvl3pPr marL="5486400" lvl="2" indent="-374650" algn="l" rtl="0">
              <a:spcBef>
                <a:spcPts val="2300"/>
              </a:spcBef>
              <a:spcAft>
                <a:spcPts val="0"/>
              </a:spcAft>
              <a:buClr>
                <a:schemeClr val="lt1"/>
              </a:buClr>
              <a:buFont typeface="Arial"/>
              <a:buChar char="•"/>
              <a:defRPr/>
            </a:lvl3pPr>
            <a:lvl4pPr marL="7680325" lvl="3" indent="-492125" algn="l" rtl="0">
              <a:spcBef>
                <a:spcPts val="1920"/>
              </a:spcBef>
              <a:spcAft>
                <a:spcPts val="0"/>
              </a:spcAft>
              <a:buClr>
                <a:schemeClr val="lt1"/>
              </a:buClr>
              <a:buFont typeface="Arial"/>
              <a:buChar char="–"/>
              <a:defRPr/>
            </a:lvl4pPr>
            <a:lvl5pPr marL="9874250" lvl="4" indent="-488950" algn="l" rtl="0">
              <a:spcBef>
                <a:spcPts val="1920"/>
              </a:spcBef>
              <a:spcAft>
                <a:spcPts val="0"/>
              </a:spcAft>
              <a:buClr>
                <a:schemeClr val="lt1"/>
              </a:buClr>
              <a:buFont typeface="Arial"/>
              <a:buChar char="»"/>
              <a:defRPr/>
            </a:lvl5pPr>
            <a:lvl6pPr marL="12070080" lvl="5" indent="-487680" algn="l" rtl="0">
              <a:spcBef>
                <a:spcPts val="1920"/>
              </a:spcBef>
              <a:buClr>
                <a:schemeClr val="lt1"/>
              </a:buClr>
              <a:buFont typeface="Arial"/>
              <a:buChar char="•"/>
              <a:defRPr/>
            </a:lvl6pPr>
            <a:lvl7pPr marL="14264639" lvl="6" indent="-497839" algn="l" rtl="0">
              <a:spcBef>
                <a:spcPts val="1920"/>
              </a:spcBef>
              <a:buClr>
                <a:schemeClr val="lt1"/>
              </a:buClr>
              <a:buFont typeface="Arial"/>
              <a:buChar char="•"/>
              <a:defRPr/>
            </a:lvl7pPr>
            <a:lvl8pPr marL="16459200" lvl="7" indent="-495300" algn="l" rtl="0">
              <a:spcBef>
                <a:spcPts val="1920"/>
              </a:spcBef>
              <a:buClr>
                <a:schemeClr val="lt1"/>
              </a:buClr>
              <a:buFont typeface="Arial"/>
              <a:buChar char="•"/>
              <a:defRPr/>
            </a:lvl8pPr>
            <a:lvl9pPr marL="18653760" lvl="8" indent="-492760" algn="l" rtl="0">
              <a:spcBef>
                <a:spcPts val="1920"/>
              </a:spcBef>
              <a:buClr>
                <a:schemeClr val="lt1"/>
              </a:buClr>
              <a:buFont typeface="Arial"/>
              <a:buChar char="•"/>
              <a:defRPr/>
            </a:lvl9pPr>
          </a:lstStyle>
          <a:p>
            <a:endParaRPr/>
          </a:p>
        </p:txBody>
      </p:sp>
      <p:sp>
        <p:nvSpPr>
          <p:cNvPr id="81" name="Shape 81"/>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82" name="Shape 82"/>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83" name="Shape 83"/>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 name="Shape 23"/>
          <p:cNvSpPr txBox="1">
            <a:spLocks noGrp="1"/>
          </p:cNvSpPr>
          <p:nvPr>
            <p:ph type="body" idx="1"/>
          </p:nvPr>
        </p:nvSpPr>
        <p:spPr>
          <a:xfrm>
            <a:off x="2193925" y="7680325"/>
            <a:ext cx="39503351" cy="21724937"/>
          </a:xfrm>
          <a:prstGeom prst="rect">
            <a:avLst/>
          </a:prstGeom>
          <a:noFill/>
          <a:ln>
            <a:noFill/>
          </a:ln>
        </p:spPr>
        <p:txBody>
          <a:bodyPr lIns="91425" tIns="91425" rIns="91425" bIns="91425" anchor="t" anchorCtr="0"/>
          <a:lstStyle>
            <a:lvl1pPr marL="1644650" lvl="0" indent="-666750" algn="l" rtl="0">
              <a:spcBef>
                <a:spcPts val="3080"/>
              </a:spcBef>
              <a:spcAft>
                <a:spcPts val="0"/>
              </a:spcAft>
              <a:buClr>
                <a:schemeClr val="lt1"/>
              </a:buClr>
              <a:buFont typeface="Arial"/>
              <a:buChar char="•"/>
              <a:defRPr/>
            </a:lvl1pPr>
            <a:lvl2pPr marL="3565525" lvl="1" indent="-530225" algn="l" rtl="0">
              <a:spcBef>
                <a:spcPts val="2680"/>
              </a:spcBef>
              <a:spcAft>
                <a:spcPts val="0"/>
              </a:spcAft>
              <a:buClr>
                <a:schemeClr val="lt1"/>
              </a:buClr>
              <a:buFont typeface="Arial"/>
              <a:buChar char="–"/>
              <a:defRPr/>
            </a:lvl2pPr>
            <a:lvl3pPr marL="5486400" lvl="2" indent="-374650" algn="l" rtl="0">
              <a:spcBef>
                <a:spcPts val="2300"/>
              </a:spcBef>
              <a:spcAft>
                <a:spcPts val="0"/>
              </a:spcAft>
              <a:buClr>
                <a:schemeClr val="lt1"/>
              </a:buClr>
              <a:buFont typeface="Arial"/>
              <a:buChar char="•"/>
              <a:defRPr/>
            </a:lvl3pPr>
            <a:lvl4pPr marL="7680325" lvl="3" indent="-492125" algn="l" rtl="0">
              <a:spcBef>
                <a:spcPts val="1920"/>
              </a:spcBef>
              <a:spcAft>
                <a:spcPts val="0"/>
              </a:spcAft>
              <a:buClr>
                <a:schemeClr val="lt1"/>
              </a:buClr>
              <a:buFont typeface="Arial"/>
              <a:buChar char="–"/>
              <a:defRPr/>
            </a:lvl4pPr>
            <a:lvl5pPr marL="9874250" lvl="4" indent="-488950" algn="l" rtl="0">
              <a:spcBef>
                <a:spcPts val="1920"/>
              </a:spcBef>
              <a:spcAft>
                <a:spcPts val="0"/>
              </a:spcAft>
              <a:buClr>
                <a:schemeClr val="lt1"/>
              </a:buClr>
              <a:buFont typeface="Arial"/>
              <a:buChar char="»"/>
              <a:defRPr/>
            </a:lvl5pPr>
            <a:lvl6pPr marL="12070080" lvl="5" indent="-487680" algn="l" rtl="0">
              <a:spcBef>
                <a:spcPts val="1920"/>
              </a:spcBef>
              <a:buClr>
                <a:schemeClr val="lt1"/>
              </a:buClr>
              <a:buFont typeface="Arial"/>
              <a:buChar char="•"/>
              <a:defRPr/>
            </a:lvl6pPr>
            <a:lvl7pPr marL="14264639" lvl="6" indent="-497839" algn="l" rtl="0">
              <a:spcBef>
                <a:spcPts val="1920"/>
              </a:spcBef>
              <a:buClr>
                <a:schemeClr val="lt1"/>
              </a:buClr>
              <a:buFont typeface="Arial"/>
              <a:buChar char="•"/>
              <a:defRPr/>
            </a:lvl7pPr>
            <a:lvl8pPr marL="16459200" lvl="7" indent="-495300" algn="l" rtl="0">
              <a:spcBef>
                <a:spcPts val="1920"/>
              </a:spcBef>
              <a:buClr>
                <a:schemeClr val="lt1"/>
              </a:buClr>
              <a:buFont typeface="Arial"/>
              <a:buChar char="•"/>
              <a:defRPr/>
            </a:lvl8pPr>
            <a:lvl9pPr marL="18653760" lvl="8" indent="-492760" algn="l" rtl="0">
              <a:spcBef>
                <a:spcPts val="1920"/>
              </a:spcBef>
              <a:buClr>
                <a:schemeClr val="lt1"/>
              </a:buClr>
              <a:buFont typeface="Arial"/>
              <a:buChar char="•"/>
              <a:defRPr/>
            </a:lvl9pPr>
          </a:lstStyle>
          <a:p>
            <a:endParaRPr/>
          </a:p>
        </p:txBody>
      </p:sp>
      <p:sp>
        <p:nvSpPr>
          <p:cNvPr id="24" name="Shape 24"/>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25" name="Shape 25"/>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26" name="Shape 26"/>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467101" y="21153121"/>
            <a:ext cx="37307518" cy="653796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3467101" y="13952225"/>
            <a:ext cx="37307518" cy="7200897"/>
          </a:xfrm>
          <a:prstGeom prst="rect">
            <a:avLst/>
          </a:prstGeom>
          <a:noFill/>
          <a:ln>
            <a:noFill/>
          </a:ln>
        </p:spPr>
        <p:txBody>
          <a:bodyPr lIns="91425" tIns="91425" rIns="91425" bIns="91425" anchor="b" anchorCtr="0"/>
          <a:lstStyle>
            <a:lvl1pPr marL="0" lvl="0" indent="0" rtl="0">
              <a:spcBef>
                <a:spcPts val="0"/>
              </a:spcBef>
              <a:buClr>
                <a:schemeClr val="lt1"/>
              </a:buClr>
              <a:buNone/>
              <a:defRPr/>
            </a:lvl1pPr>
            <a:lvl2pPr marL="2194560" lvl="1" indent="-10160" rtl="0">
              <a:spcBef>
                <a:spcPts val="0"/>
              </a:spcBef>
              <a:buClr>
                <a:schemeClr val="lt1"/>
              </a:buClr>
              <a:buNone/>
              <a:defRPr/>
            </a:lvl2pPr>
            <a:lvl3pPr marL="4389120" lvl="2" indent="-7620" rtl="0">
              <a:spcBef>
                <a:spcPts val="0"/>
              </a:spcBef>
              <a:buClr>
                <a:schemeClr val="lt1"/>
              </a:buClr>
              <a:buNone/>
              <a:defRPr/>
            </a:lvl3pPr>
            <a:lvl4pPr marL="6583680" lvl="3" indent="-5080" rtl="0">
              <a:spcBef>
                <a:spcPts val="0"/>
              </a:spcBef>
              <a:buClr>
                <a:schemeClr val="lt1"/>
              </a:buClr>
              <a:buNone/>
              <a:defRPr/>
            </a:lvl4pPr>
            <a:lvl5pPr marL="8778240" lvl="4" indent="-2540" rtl="0">
              <a:spcBef>
                <a:spcPts val="0"/>
              </a:spcBef>
              <a:buClr>
                <a:schemeClr val="lt1"/>
              </a:buClr>
              <a:buNone/>
              <a:defRPr/>
            </a:lvl5pPr>
            <a:lvl6pPr marL="10972800" lvl="5" indent="0" rtl="0">
              <a:spcBef>
                <a:spcPts val="0"/>
              </a:spcBef>
              <a:buClr>
                <a:schemeClr val="lt1"/>
              </a:buClr>
              <a:buNone/>
              <a:defRPr/>
            </a:lvl6pPr>
            <a:lvl7pPr marL="13167361" lvl="6" indent="-10160" rtl="0">
              <a:spcBef>
                <a:spcPts val="0"/>
              </a:spcBef>
              <a:buClr>
                <a:schemeClr val="lt1"/>
              </a:buClr>
              <a:buNone/>
              <a:defRPr/>
            </a:lvl7pPr>
            <a:lvl8pPr marL="15361920" lvl="7" indent="-7619" rtl="0">
              <a:spcBef>
                <a:spcPts val="0"/>
              </a:spcBef>
              <a:buClr>
                <a:schemeClr val="lt1"/>
              </a:buClr>
              <a:buNone/>
              <a:defRPr/>
            </a:lvl8pPr>
            <a:lvl9pPr marL="17556480" lvl="8" indent="-5080" rtl="0">
              <a:spcBef>
                <a:spcPts val="0"/>
              </a:spcBef>
              <a:buClr>
                <a:schemeClr val="lt1"/>
              </a:buClr>
              <a:buNone/>
              <a:defRPr/>
            </a:lvl9pPr>
          </a:lstStyle>
          <a:p>
            <a:endParaRPr/>
          </a:p>
        </p:txBody>
      </p:sp>
      <p:sp>
        <p:nvSpPr>
          <p:cNvPr id="30" name="Shape 30"/>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31" name="Shape 31"/>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32" name="Shape 32"/>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5" name="Shape 35"/>
          <p:cNvSpPr txBox="1">
            <a:spLocks noGrp="1"/>
          </p:cNvSpPr>
          <p:nvPr>
            <p:ph type="body" idx="1"/>
          </p:nvPr>
        </p:nvSpPr>
        <p:spPr>
          <a:xfrm>
            <a:off x="2194559" y="7680963"/>
            <a:ext cx="19385280" cy="21724621"/>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38" name="Shape 38"/>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39" name="Shape 39"/>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2194559" y="7368542"/>
            <a:ext cx="19392901" cy="3070857"/>
          </a:xfrm>
          <a:prstGeom prst="rect">
            <a:avLst/>
          </a:prstGeom>
          <a:noFill/>
          <a:ln>
            <a:noFill/>
          </a:ln>
        </p:spPr>
        <p:txBody>
          <a:bodyPr lIns="91425" tIns="91425" rIns="91425" bIns="91425" anchor="b" anchorCtr="0"/>
          <a:lstStyle>
            <a:lvl1pPr marL="0" lvl="0" indent="0" rtl="0">
              <a:spcBef>
                <a:spcPts val="0"/>
              </a:spcBef>
              <a:buNone/>
              <a:defRPr/>
            </a:lvl1pPr>
            <a:lvl2pPr marL="2194560" lvl="1" indent="-10160" rtl="0">
              <a:spcBef>
                <a:spcPts val="0"/>
              </a:spcBef>
              <a:buNone/>
              <a:defRPr/>
            </a:lvl2pPr>
            <a:lvl3pPr marL="4389120" lvl="2" indent="-7620" rtl="0">
              <a:spcBef>
                <a:spcPts val="0"/>
              </a:spcBef>
              <a:buNone/>
              <a:defRPr/>
            </a:lvl3pPr>
            <a:lvl4pPr marL="6583680" lvl="3" indent="-5080" rtl="0">
              <a:spcBef>
                <a:spcPts val="0"/>
              </a:spcBef>
              <a:buNone/>
              <a:defRPr/>
            </a:lvl4pPr>
            <a:lvl5pPr marL="8778240" lvl="4" indent="-2540" rtl="0">
              <a:spcBef>
                <a:spcPts val="0"/>
              </a:spcBef>
              <a:buNone/>
              <a:defRPr/>
            </a:lvl5pPr>
            <a:lvl6pPr marL="10972800" lvl="5" indent="0" rtl="0">
              <a:spcBef>
                <a:spcPts val="0"/>
              </a:spcBef>
              <a:buNone/>
              <a:defRPr/>
            </a:lvl6pPr>
            <a:lvl7pPr marL="13167361" lvl="6" indent="-10160" rtl="0">
              <a:spcBef>
                <a:spcPts val="0"/>
              </a:spcBef>
              <a:buNone/>
              <a:defRPr/>
            </a:lvl7pPr>
            <a:lvl8pPr marL="15361920" lvl="7" indent="-7619" rtl="0">
              <a:spcBef>
                <a:spcPts val="0"/>
              </a:spcBef>
              <a:buNone/>
              <a:defRPr/>
            </a:lvl8pPr>
            <a:lvl9pPr marL="17556480" lvl="8" indent="-5080" rtl="0">
              <a:spcBef>
                <a:spcPts val="0"/>
              </a:spcBef>
              <a:buNone/>
              <a:defRPr/>
            </a:lvl9pPr>
          </a:lstStyle>
          <a:p>
            <a:endParaRPr/>
          </a:p>
        </p:txBody>
      </p:sp>
      <p:sp>
        <p:nvSpPr>
          <p:cNvPr id="43" name="Shape 43"/>
          <p:cNvSpPr txBox="1">
            <a:spLocks noGrp="1"/>
          </p:cNvSpPr>
          <p:nvPr>
            <p:ph type="body" idx="2"/>
          </p:nvPr>
        </p:nvSpPr>
        <p:spPr>
          <a:xfrm>
            <a:off x="2194559" y="10439400"/>
            <a:ext cx="19392901" cy="18966181"/>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22296121" y="7368542"/>
            <a:ext cx="19400519" cy="3070857"/>
          </a:xfrm>
          <a:prstGeom prst="rect">
            <a:avLst/>
          </a:prstGeom>
          <a:noFill/>
          <a:ln>
            <a:noFill/>
          </a:ln>
        </p:spPr>
        <p:txBody>
          <a:bodyPr lIns="91425" tIns="91425" rIns="91425" bIns="91425" anchor="b" anchorCtr="0"/>
          <a:lstStyle>
            <a:lvl1pPr marL="0" lvl="0" indent="0" rtl="0">
              <a:spcBef>
                <a:spcPts val="0"/>
              </a:spcBef>
              <a:buNone/>
              <a:defRPr/>
            </a:lvl1pPr>
            <a:lvl2pPr marL="2194560" lvl="1" indent="-10160" rtl="0">
              <a:spcBef>
                <a:spcPts val="0"/>
              </a:spcBef>
              <a:buNone/>
              <a:defRPr/>
            </a:lvl2pPr>
            <a:lvl3pPr marL="4389120" lvl="2" indent="-7620" rtl="0">
              <a:spcBef>
                <a:spcPts val="0"/>
              </a:spcBef>
              <a:buNone/>
              <a:defRPr/>
            </a:lvl3pPr>
            <a:lvl4pPr marL="6583680" lvl="3" indent="-5080" rtl="0">
              <a:spcBef>
                <a:spcPts val="0"/>
              </a:spcBef>
              <a:buNone/>
              <a:defRPr/>
            </a:lvl4pPr>
            <a:lvl5pPr marL="8778240" lvl="4" indent="-2540" rtl="0">
              <a:spcBef>
                <a:spcPts val="0"/>
              </a:spcBef>
              <a:buNone/>
              <a:defRPr/>
            </a:lvl5pPr>
            <a:lvl6pPr marL="10972800" lvl="5" indent="0" rtl="0">
              <a:spcBef>
                <a:spcPts val="0"/>
              </a:spcBef>
              <a:buNone/>
              <a:defRPr/>
            </a:lvl6pPr>
            <a:lvl7pPr marL="13167361" lvl="6" indent="-10160" rtl="0">
              <a:spcBef>
                <a:spcPts val="0"/>
              </a:spcBef>
              <a:buNone/>
              <a:defRPr/>
            </a:lvl7pPr>
            <a:lvl8pPr marL="15361920" lvl="7" indent="-7619" rtl="0">
              <a:spcBef>
                <a:spcPts val="0"/>
              </a:spcBef>
              <a:buNone/>
              <a:defRPr/>
            </a:lvl8pPr>
            <a:lvl9pPr marL="17556480" lvl="8" indent="-5080" rtl="0">
              <a:spcBef>
                <a:spcPts val="0"/>
              </a:spcBef>
              <a:buNone/>
              <a:defRPr/>
            </a:lvl9pPr>
          </a:lstStyle>
          <a:p>
            <a:endParaRPr/>
          </a:p>
        </p:txBody>
      </p:sp>
      <p:sp>
        <p:nvSpPr>
          <p:cNvPr id="45" name="Shape 45"/>
          <p:cNvSpPr txBox="1">
            <a:spLocks noGrp="1"/>
          </p:cNvSpPr>
          <p:nvPr>
            <p:ph type="body" idx="4"/>
          </p:nvPr>
        </p:nvSpPr>
        <p:spPr>
          <a:xfrm>
            <a:off x="22296121" y="10439400"/>
            <a:ext cx="19400519" cy="18966181"/>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6" name="Shape 46"/>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47" name="Shape 47"/>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48" name="Shape 48"/>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1" name="Shape 51"/>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52" name="Shape 52"/>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53" name="Shape 53"/>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56" name="Shape 56"/>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57" name="Shape 57"/>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194563" y="1310640"/>
            <a:ext cx="14439901" cy="557783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17160240" y="1310642"/>
            <a:ext cx="24536398" cy="2809494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2"/>
          </p:nvPr>
        </p:nvSpPr>
        <p:spPr>
          <a:xfrm>
            <a:off x="2194563" y="6888482"/>
            <a:ext cx="14439901" cy="22517101"/>
          </a:xfrm>
          <a:prstGeom prst="rect">
            <a:avLst/>
          </a:prstGeom>
          <a:noFill/>
          <a:ln>
            <a:noFill/>
          </a:ln>
        </p:spPr>
        <p:txBody>
          <a:bodyPr lIns="91425" tIns="91425" rIns="91425" bIns="91425" anchor="t" anchorCtr="0"/>
          <a:lstStyle>
            <a:lvl1pPr marL="0" lvl="0" indent="0" rtl="0">
              <a:spcBef>
                <a:spcPts val="0"/>
              </a:spcBef>
              <a:buNone/>
              <a:defRPr/>
            </a:lvl1pPr>
            <a:lvl2pPr marL="2194560" lvl="1" indent="-10160" rtl="0">
              <a:spcBef>
                <a:spcPts val="0"/>
              </a:spcBef>
              <a:buNone/>
              <a:defRPr/>
            </a:lvl2pPr>
            <a:lvl3pPr marL="4389120" lvl="2" indent="-7620" rtl="0">
              <a:spcBef>
                <a:spcPts val="0"/>
              </a:spcBef>
              <a:buNone/>
              <a:defRPr/>
            </a:lvl3pPr>
            <a:lvl4pPr marL="6583680" lvl="3" indent="-5080" rtl="0">
              <a:spcBef>
                <a:spcPts val="0"/>
              </a:spcBef>
              <a:buNone/>
              <a:defRPr/>
            </a:lvl4pPr>
            <a:lvl5pPr marL="8778240" lvl="4" indent="-2540" rtl="0">
              <a:spcBef>
                <a:spcPts val="0"/>
              </a:spcBef>
              <a:buNone/>
              <a:defRPr/>
            </a:lvl5pPr>
            <a:lvl6pPr marL="10972800" lvl="5" indent="0" rtl="0">
              <a:spcBef>
                <a:spcPts val="0"/>
              </a:spcBef>
              <a:buNone/>
              <a:defRPr/>
            </a:lvl6pPr>
            <a:lvl7pPr marL="13167361" lvl="6" indent="-10160" rtl="0">
              <a:spcBef>
                <a:spcPts val="0"/>
              </a:spcBef>
              <a:buNone/>
              <a:defRPr/>
            </a:lvl7pPr>
            <a:lvl8pPr marL="15361920" lvl="7" indent="-7619" rtl="0">
              <a:spcBef>
                <a:spcPts val="0"/>
              </a:spcBef>
              <a:buNone/>
              <a:defRPr/>
            </a:lvl8pPr>
            <a:lvl9pPr marL="17556480" lvl="8" indent="-5080" rtl="0">
              <a:spcBef>
                <a:spcPts val="0"/>
              </a:spcBef>
              <a:buNone/>
              <a:defRPr/>
            </a:lvl9pPr>
          </a:lstStyle>
          <a:p>
            <a:endParaRPr/>
          </a:p>
        </p:txBody>
      </p:sp>
      <p:sp>
        <p:nvSpPr>
          <p:cNvPr id="62" name="Shape 62"/>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63" name="Shape 63"/>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64" name="Shape 64"/>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8602982" y="2941319"/>
            <a:ext cx="26334720" cy="19751040"/>
          </a:xfrm>
          <a:prstGeom prst="rect">
            <a:avLst/>
          </a:prstGeom>
          <a:noFill/>
          <a:ln>
            <a:noFill/>
          </a:ln>
        </p:spPr>
      </p:sp>
      <p:sp>
        <p:nvSpPr>
          <p:cNvPr id="68" name="Shape 68"/>
          <p:cNvSpPr txBox="1">
            <a:spLocks noGrp="1"/>
          </p:cNvSpPr>
          <p:nvPr>
            <p:ph type="body" idx="1"/>
          </p:nvPr>
        </p:nvSpPr>
        <p:spPr>
          <a:xfrm>
            <a:off x="8602982" y="25763221"/>
            <a:ext cx="26334720" cy="3863337"/>
          </a:xfrm>
          <a:prstGeom prst="rect">
            <a:avLst/>
          </a:prstGeom>
          <a:noFill/>
          <a:ln>
            <a:noFill/>
          </a:ln>
        </p:spPr>
        <p:txBody>
          <a:bodyPr lIns="91425" tIns="91425" rIns="91425" bIns="91425" anchor="t" anchorCtr="0"/>
          <a:lstStyle>
            <a:lvl1pPr marL="0" lvl="0" indent="0" rtl="0">
              <a:spcBef>
                <a:spcPts val="0"/>
              </a:spcBef>
              <a:buNone/>
              <a:defRPr/>
            </a:lvl1pPr>
            <a:lvl2pPr marL="2194560" lvl="1" indent="-10160" rtl="0">
              <a:spcBef>
                <a:spcPts val="0"/>
              </a:spcBef>
              <a:buNone/>
              <a:defRPr/>
            </a:lvl2pPr>
            <a:lvl3pPr marL="4389120" lvl="2" indent="-7620" rtl="0">
              <a:spcBef>
                <a:spcPts val="0"/>
              </a:spcBef>
              <a:buNone/>
              <a:defRPr/>
            </a:lvl3pPr>
            <a:lvl4pPr marL="6583680" lvl="3" indent="-5080" rtl="0">
              <a:spcBef>
                <a:spcPts val="0"/>
              </a:spcBef>
              <a:buNone/>
              <a:defRPr/>
            </a:lvl4pPr>
            <a:lvl5pPr marL="8778240" lvl="4" indent="-2540" rtl="0">
              <a:spcBef>
                <a:spcPts val="0"/>
              </a:spcBef>
              <a:buNone/>
              <a:defRPr/>
            </a:lvl5pPr>
            <a:lvl6pPr marL="10972800" lvl="5" indent="0" rtl="0">
              <a:spcBef>
                <a:spcPts val="0"/>
              </a:spcBef>
              <a:buNone/>
              <a:defRPr/>
            </a:lvl6pPr>
            <a:lvl7pPr marL="13167361" lvl="6" indent="-10160" rtl="0">
              <a:spcBef>
                <a:spcPts val="0"/>
              </a:spcBef>
              <a:buNone/>
              <a:defRPr/>
            </a:lvl7pPr>
            <a:lvl8pPr marL="15361920" lvl="7" indent="-7619" rtl="0">
              <a:spcBef>
                <a:spcPts val="0"/>
              </a:spcBef>
              <a:buNone/>
              <a:defRPr/>
            </a:lvl8pPr>
            <a:lvl9pPr marL="17556480" lvl="8" indent="-5080" rtl="0">
              <a:spcBef>
                <a:spcPts val="0"/>
              </a:spcBef>
              <a:buNone/>
              <a:defRPr/>
            </a:lvl9pPr>
          </a:lstStyle>
          <a:p>
            <a:endParaRPr/>
          </a:p>
        </p:txBody>
      </p:sp>
      <p:sp>
        <p:nvSpPr>
          <p:cNvPr id="69" name="Shape 69"/>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70" name="Shape 70"/>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71" name="Shape 71"/>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7B7B7B"/>
            </a:gs>
            <a:gs pos="100000">
              <a:schemeClr val="dk1"/>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2193925" y="7680325"/>
            <a:ext cx="39503351" cy="21724937"/>
          </a:xfrm>
          <a:prstGeom prst="rect">
            <a:avLst/>
          </a:prstGeom>
          <a:noFill/>
          <a:ln>
            <a:noFill/>
          </a:ln>
        </p:spPr>
        <p:txBody>
          <a:bodyPr lIns="91425" tIns="91425" rIns="91425" bIns="91425" anchor="t" anchorCtr="0"/>
          <a:lstStyle>
            <a:lvl1pPr marL="1644650" marR="0" lvl="0" indent="-666750" algn="l" rtl="0">
              <a:spcBef>
                <a:spcPts val="3080"/>
              </a:spcBef>
              <a:spcAft>
                <a:spcPts val="0"/>
              </a:spcAft>
              <a:buClr>
                <a:schemeClr val="lt1"/>
              </a:buClr>
              <a:buFont typeface="Arial"/>
              <a:buChar char="•"/>
              <a:defRPr/>
            </a:lvl1pPr>
            <a:lvl2pPr marL="3565525" marR="0" lvl="1" indent="-530225" algn="l" rtl="0">
              <a:spcBef>
                <a:spcPts val="2680"/>
              </a:spcBef>
              <a:spcAft>
                <a:spcPts val="0"/>
              </a:spcAft>
              <a:buClr>
                <a:schemeClr val="lt1"/>
              </a:buClr>
              <a:buFont typeface="Arial"/>
              <a:buChar char="–"/>
              <a:defRPr/>
            </a:lvl2pPr>
            <a:lvl3pPr marL="5486400" marR="0" lvl="2" indent="-374650" algn="l" rtl="0">
              <a:spcBef>
                <a:spcPts val="2300"/>
              </a:spcBef>
              <a:spcAft>
                <a:spcPts val="0"/>
              </a:spcAft>
              <a:buClr>
                <a:schemeClr val="lt1"/>
              </a:buClr>
              <a:buFont typeface="Arial"/>
              <a:buChar char="•"/>
              <a:defRPr/>
            </a:lvl3pPr>
            <a:lvl4pPr marL="7680325" marR="0" lvl="3" indent="-492125" algn="l" rtl="0">
              <a:spcBef>
                <a:spcPts val="1920"/>
              </a:spcBef>
              <a:spcAft>
                <a:spcPts val="0"/>
              </a:spcAft>
              <a:buClr>
                <a:schemeClr val="lt1"/>
              </a:buClr>
              <a:buFont typeface="Arial"/>
              <a:buChar char="–"/>
              <a:defRPr/>
            </a:lvl4pPr>
            <a:lvl5pPr marL="9874250" marR="0" lvl="4" indent="-488950" algn="l" rtl="0">
              <a:spcBef>
                <a:spcPts val="1920"/>
              </a:spcBef>
              <a:spcAft>
                <a:spcPts val="0"/>
              </a:spcAft>
              <a:buClr>
                <a:schemeClr val="lt1"/>
              </a:buClr>
              <a:buFont typeface="Arial"/>
              <a:buChar char="»"/>
              <a:defRPr/>
            </a:lvl5pPr>
            <a:lvl6pPr marL="12070080" marR="0" lvl="5" indent="-487680" algn="l" rtl="0">
              <a:spcBef>
                <a:spcPts val="1920"/>
              </a:spcBef>
              <a:buClr>
                <a:schemeClr val="lt1"/>
              </a:buClr>
              <a:buFont typeface="Arial"/>
              <a:buChar char="•"/>
              <a:defRPr/>
            </a:lvl6pPr>
            <a:lvl7pPr marL="14264639" marR="0" lvl="6" indent="-497839" algn="l" rtl="0">
              <a:spcBef>
                <a:spcPts val="1920"/>
              </a:spcBef>
              <a:buClr>
                <a:schemeClr val="lt1"/>
              </a:buClr>
              <a:buFont typeface="Arial"/>
              <a:buChar char="•"/>
              <a:defRPr/>
            </a:lvl7pPr>
            <a:lvl8pPr marL="16459200" marR="0" lvl="7" indent="-495300" algn="l" rtl="0">
              <a:spcBef>
                <a:spcPts val="1920"/>
              </a:spcBef>
              <a:buClr>
                <a:schemeClr val="lt1"/>
              </a:buClr>
              <a:buFont typeface="Arial"/>
              <a:buChar char="•"/>
              <a:defRPr/>
            </a:lvl8pPr>
            <a:lvl9pPr marL="18653760" marR="0" lvl="8" indent="-492760" algn="l" rtl="0">
              <a:spcBef>
                <a:spcPts val="1920"/>
              </a:spcBef>
              <a:buClr>
                <a:schemeClr val="lt1"/>
              </a:buClr>
              <a:buFont typeface="Arial"/>
              <a:buChar char="•"/>
              <a:defRPr/>
            </a:lvl9pPr>
          </a:lstStyle>
          <a:p>
            <a:endParaRPr/>
          </a:p>
        </p:txBody>
      </p:sp>
      <p:sp>
        <p:nvSpPr>
          <p:cNvPr id="12" name="Shape 12"/>
          <p:cNvSpPr txBox="1">
            <a:spLocks noGrp="1"/>
          </p:cNvSpPr>
          <p:nvPr>
            <p:ph type="dt" idx="10"/>
          </p:nvPr>
        </p:nvSpPr>
        <p:spPr>
          <a:xfrm>
            <a:off x="2193925" y="30510162"/>
            <a:ext cx="10242550" cy="1752600"/>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13" name="Shape 13"/>
          <p:cNvSpPr txBox="1">
            <a:spLocks noGrp="1"/>
          </p:cNvSpPr>
          <p:nvPr>
            <p:ph type="ftr" idx="11"/>
          </p:nvPr>
        </p:nvSpPr>
        <p:spPr>
          <a:xfrm>
            <a:off x="14995525" y="30510162"/>
            <a:ext cx="13900149" cy="1752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2194560" marR="0" lvl="1" indent="-10160" algn="l" rtl="0">
              <a:spcBef>
                <a:spcPts val="0"/>
              </a:spcBef>
              <a:defRPr/>
            </a:lvl2pPr>
            <a:lvl3pPr marL="4389120" marR="0" lvl="2" indent="-7620" algn="l" rtl="0">
              <a:spcBef>
                <a:spcPts val="0"/>
              </a:spcBef>
              <a:defRPr/>
            </a:lvl3pPr>
            <a:lvl4pPr marL="6583680" marR="0" lvl="3" indent="-5080" algn="l" rtl="0">
              <a:spcBef>
                <a:spcPts val="0"/>
              </a:spcBef>
              <a:defRPr/>
            </a:lvl4pPr>
            <a:lvl5pPr marL="8778240" marR="0" lvl="4" indent="-2540" algn="l" rtl="0">
              <a:spcBef>
                <a:spcPts val="0"/>
              </a:spcBef>
              <a:defRPr/>
            </a:lvl5pPr>
            <a:lvl6pPr marL="10972800" marR="0" lvl="5" indent="0" algn="l" rtl="0">
              <a:spcBef>
                <a:spcPts val="0"/>
              </a:spcBef>
              <a:defRPr/>
            </a:lvl6pPr>
            <a:lvl7pPr marL="13167361" marR="0" lvl="6" indent="-10160" algn="l" rtl="0">
              <a:spcBef>
                <a:spcPts val="0"/>
              </a:spcBef>
              <a:defRPr/>
            </a:lvl7pPr>
            <a:lvl8pPr marL="15361920" marR="0" lvl="7" indent="-7619" algn="l" rtl="0">
              <a:spcBef>
                <a:spcPts val="0"/>
              </a:spcBef>
              <a:defRPr/>
            </a:lvl8pPr>
            <a:lvl9pPr marL="17556480" marR="0" lvl="8" indent="-5080" algn="l" rtl="0">
              <a:spcBef>
                <a:spcPts val="0"/>
              </a:spcBef>
              <a:defRPr/>
            </a:lvl9pPr>
          </a:lstStyle>
          <a:p>
            <a:endParaRPr/>
          </a:p>
        </p:txBody>
      </p:sp>
      <p:sp>
        <p:nvSpPr>
          <p:cNvPr id="14" name="Shape 14"/>
          <p:cNvSpPr txBox="1">
            <a:spLocks noGrp="1"/>
          </p:cNvSpPr>
          <p:nvPr>
            <p:ph type="sldNum" idx="12"/>
          </p:nvPr>
        </p:nvSpPr>
        <p:spPr>
          <a:xfrm>
            <a:off x="31454725" y="30510162"/>
            <a:ext cx="10242550" cy="1752600"/>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pPr>
            <a:endParaRPr/>
          </a:p>
          <a:p>
            <a:pPr marL="2194560" marR="0" lvl="1" indent="-10160" algn="l" rtl="0">
              <a:spcBef>
                <a:spcPts val="0"/>
              </a:spcBef>
            </a:pPr>
            <a:endParaRPr/>
          </a:p>
          <a:p>
            <a:pPr marL="4389120" marR="0" lvl="2" indent="-7620" algn="l" rtl="0">
              <a:spcBef>
                <a:spcPts val="0"/>
              </a:spcBef>
            </a:pPr>
            <a:endParaRPr/>
          </a:p>
          <a:p>
            <a:pPr marL="6583680" marR="0" lvl="3" indent="-5080" algn="l" rtl="0">
              <a:spcBef>
                <a:spcPts val="0"/>
              </a:spcBef>
            </a:pPr>
            <a:endParaRPr/>
          </a:p>
          <a:p>
            <a:pPr marL="8778240" marR="0" lvl="4" indent="-2540" algn="l" rtl="0">
              <a:spcBef>
                <a:spcPts val="0"/>
              </a:spcBef>
            </a:pPr>
            <a:endParaRPr/>
          </a:p>
          <a:p>
            <a:pPr marL="10972800" marR="0" lvl="5" indent="0" algn="l" rtl="0">
              <a:spcBef>
                <a:spcPts val="0"/>
              </a:spcBef>
            </a:pPr>
            <a:endParaRPr/>
          </a:p>
          <a:p>
            <a:pPr marL="13167361" marR="0" lvl="6" indent="-10160" algn="l" rtl="0">
              <a:spcBef>
                <a:spcPts val="0"/>
              </a:spcBef>
            </a:pPr>
            <a:endParaRPr/>
          </a:p>
          <a:p>
            <a:pPr marL="15361920" marR="0" lvl="7" indent="-7619" algn="l" rtl="0">
              <a:spcBef>
                <a:spcPts val="0"/>
              </a:spcBef>
            </a:pPr>
            <a:endParaRPr/>
          </a:p>
          <a:p>
            <a:pPr marL="17556480" marR="0" lvl="8" indent="-508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2.xml"/><Relationship Id="rId12" Type="http://schemas.openxmlformats.org/officeDocument/2006/relationships/chart" Target="../charts/chart3.xml"/><Relationship Id="rId13" Type="http://schemas.openxmlformats.org/officeDocument/2006/relationships/image" Target="../media/image7.jpeg"/><Relationship Id="rId14" Type="http://schemas.openxmlformats.org/officeDocument/2006/relationships/image" Target="../media/image8.jpeg"/><Relationship Id="rId16" Type="http://schemas.openxmlformats.org/officeDocument/2006/relationships/image" Target="../media/image11.png"/><Relationship Id="rId17" Type="http://schemas.openxmlformats.org/officeDocument/2006/relationships/image" Target="../media/image9.png"/><Relationship Id="rId18"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jpg"/><Relationship Id="rId8" Type="http://schemas.openxmlformats.org/officeDocument/2006/relationships/image" Target="../media/image5.jpg"/><Relationship Id="rId9" Type="http://schemas.openxmlformats.org/officeDocument/2006/relationships/image" Target="../media/image6.jpeg"/><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Shape 89"/>
          <p:cNvSpPr/>
          <p:nvPr/>
        </p:nvSpPr>
        <p:spPr>
          <a:xfrm>
            <a:off x="11330200" y="4824375"/>
            <a:ext cx="10234399" cy="8501699"/>
          </a:xfrm>
          <a:prstGeom prst="rect">
            <a:avLst/>
          </a:prstGeom>
          <a:no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p:sp>
        <p:nvSpPr>
          <p:cNvPr id="90" name="Shape 90"/>
          <p:cNvSpPr/>
          <p:nvPr/>
        </p:nvSpPr>
        <p:spPr>
          <a:xfrm>
            <a:off x="762000" y="14413122"/>
            <a:ext cx="10058399" cy="13628478"/>
          </a:xfrm>
          <a:prstGeom prst="rect">
            <a:avLst/>
          </a:prstGeom>
          <a:solidFill>
            <a:schemeClr val="lt1"/>
          </a:solid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p:sp>
        <p:nvSpPr>
          <p:cNvPr id="91" name="Shape 91"/>
          <p:cNvSpPr/>
          <p:nvPr/>
        </p:nvSpPr>
        <p:spPr>
          <a:xfrm>
            <a:off x="914475" y="14580274"/>
            <a:ext cx="9753599" cy="777899"/>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92" name="Shape 92"/>
          <p:cNvSpPr txBox="1"/>
          <p:nvPr/>
        </p:nvSpPr>
        <p:spPr>
          <a:xfrm>
            <a:off x="914400" y="762000"/>
            <a:ext cx="42291000" cy="2183400"/>
          </a:xfrm>
          <a:prstGeom prst="rect">
            <a:avLst/>
          </a:prstGeom>
          <a:solidFill>
            <a:srgbClr val="073763"/>
          </a:solid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11500" dirty="0" smtClean="0">
                <a:solidFill>
                  <a:srgbClr val="FFFFFF"/>
                </a:solidFill>
                <a:latin typeface="Calibri"/>
                <a:ea typeface="Calibri"/>
                <a:cs typeface="Calibri"/>
                <a:sym typeface="Calibri"/>
              </a:rPr>
              <a:t>Brains </a:t>
            </a:r>
            <a:r>
              <a:rPr lang="en-US" sz="11500" dirty="0">
                <a:solidFill>
                  <a:srgbClr val="FFFFFF"/>
                </a:solidFill>
                <a:latin typeface="Calibri"/>
                <a:ea typeface="Calibri"/>
                <a:cs typeface="Calibri"/>
                <a:sym typeface="Calibri"/>
              </a:rPr>
              <a:t>B</a:t>
            </a:r>
            <a:r>
              <a:rPr lang="en-US" sz="11500" dirty="0" smtClean="0">
                <a:solidFill>
                  <a:srgbClr val="FFFFFF"/>
                </a:solidFill>
                <a:latin typeface="Calibri"/>
                <a:ea typeface="Calibri"/>
                <a:cs typeface="Calibri"/>
                <a:sym typeface="Calibri"/>
              </a:rPr>
              <a:t>ehind the Brawn</a:t>
            </a:r>
            <a:r>
              <a:rPr lang="x-none" sz="11500" dirty="0" smtClean="0">
                <a:solidFill>
                  <a:srgbClr val="FFFFFF"/>
                </a:solidFill>
                <a:latin typeface="Calibri"/>
                <a:ea typeface="Calibri"/>
                <a:cs typeface="Calibri"/>
                <a:sym typeface="Calibri"/>
              </a:rPr>
              <a:t>: </a:t>
            </a:r>
            <a:r>
              <a:rPr lang="x-none" sz="11500" dirty="0">
                <a:solidFill>
                  <a:srgbClr val="FFFFFF"/>
                </a:solidFill>
                <a:latin typeface="Calibri"/>
                <a:ea typeface="Calibri"/>
                <a:cs typeface="Calibri"/>
                <a:sym typeface="Calibri"/>
              </a:rPr>
              <a:t>An Analysis of Arm Wrestling </a:t>
            </a:r>
          </a:p>
        </p:txBody>
      </p:sp>
      <p:sp>
        <p:nvSpPr>
          <p:cNvPr id="93" name="Shape 93"/>
          <p:cNvSpPr txBox="1"/>
          <p:nvPr/>
        </p:nvSpPr>
        <p:spPr>
          <a:xfrm>
            <a:off x="10915650" y="4800599"/>
            <a:ext cx="21945599" cy="1566599"/>
          </a:xfrm>
          <a:prstGeom prst="rect">
            <a:avLst/>
          </a:prstGeom>
          <a:noFill/>
          <a:ln>
            <a:noFill/>
          </a:ln>
        </p:spPr>
        <p:txBody>
          <a:bodyPr lIns="438900" tIns="219450" rIns="438900" bIns="219450" anchor="t" anchorCtr="0">
            <a:noAutofit/>
          </a:bodyPr>
          <a:lstStyle/>
          <a:p>
            <a:pPr marL="0" marR="0" lvl="0" indent="0" algn="just" rtl="0">
              <a:spcBef>
                <a:spcPts val="0"/>
              </a:spcBef>
              <a:spcAft>
                <a:spcPts val="0"/>
              </a:spcAft>
              <a:buNone/>
            </a:pPr>
            <a:endParaRPr/>
          </a:p>
          <a:p>
            <a:pPr marL="0" marR="0" lvl="0" indent="0" algn="just" rtl="0">
              <a:spcBef>
                <a:spcPts val="0"/>
              </a:spcBef>
              <a:spcAft>
                <a:spcPts val="0"/>
              </a:spcAft>
              <a:buNone/>
            </a:pPr>
            <a:endParaRPr sz="2800" b="1" i="0" u="none" strike="noStrike" cap="none">
              <a:solidFill>
                <a:schemeClr val="dk1"/>
              </a:solidFill>
              <a:latin typeface="Calibri"/>
              <a:ea typeface="Calibri"/>
              <a:cs typeface="Calibri"/>
              <a:sym typeface="Calibri"/>
            </a:endParaRPr>
          </a:p>
        </p:txBody>
      </p:sp>
      <p:sp>
        <p:nvSpPr>
          <p:cNvPr id="94" name="Shape 94"/>
          <p:cNvSpPr/>
          <p:nvPr/>
        </p:nvSpPr>
        <p:spPr>
          <a:xfrm>
            <a:off x="33223125" y="4800600"/>
            <a:ext cx="10058399" cy="9812800"/>
          </a:xfrm>
          <a:prstGeom prst="rect">
            <a:avLst/>
          </a:prstGeom>
          <a:solidFill>
            <a:schemeClr val="lt1"/>
          </a:solid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Times New Roman"/>
              <a:ea typeface="Times New Roman"/>
              <a:cs typeface="Times New Roman"/>
              <a:sym typeface="Times New Roman"/>
            </a:endParaRPr>
          </a:p>
        </p:txBody>
      </p:sp>
      <p:sp>
        <p:nvSpPr>
          <p:cNvPr id="95" name="Shape 95"/>
          <p:cNvSpPr/>
          <p:nvPr/>
        </p:nvSpPr>
        <p:spPr>
          <a:xfrm>
            <a:off x="762000" y="4800599"/>
            <a:ext cx="10058399" cy="9086012"/>
          </a:xfrm>
          <a:prstGeom prst="rect">
            <a:avLst/>
          </a:prstGeom>
          <a:no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p:sp>
        <p:nvSpPr>
          <p:cNvPr id="99" name="Shape 99"/>
          <p:cNvSpPr txBox="1"/>
          <p:nvPr/>
        </p:nvSpPr>
        <p:spPr>
          <a:xfrm>
            <a:off x="2190449" y="14250166"/>
            <a:ext cx="7201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dirty="0">
                <a:solidFill>
                  <a:srgbClr val="FFFFFF"/>
                </a:solidFill>
                <a:latin typeface="Calibri"/>
                <a:ea typeface="Calibri"/>
                <a:cs typeface="Calibri"/>
                <a:sym typeface="Calibri"/>
              </a:rPr>
              <a:t>BACKGROUND</a:t>
            </a:r>
          </a:p>
        </p:txBody>
      </p:sp>
      <p:sp>
        <p:nvSpPr>
          <p:cNvPr id="101" name="Shape 101"/>
          <p:cNvSpPr/>
          <p:nvPr/>
        </p:nvSpPr>
        <p:spPr>
          <a:xfrm>
            <a:off x="11506201" y="4953000"/>
            <a:ext cx="9876688" cy="762351"/>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914250" y="4953000"/>
            <a:ext cx="9753599" cy="777899"/>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26" name="Shape 126"/>
          <p:cNvSpPr txBox="1"/>
          <p:nvPr/>
        </p:nvSpPr>
        <p:spPr>
          <a:xfrm>
            <a:off x="1963451" y="4661246"/>
            <a:ext cx="7666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solidFill>
                  <a:srgbClr val="FFFFFF"/>
                </a:solidFill>
                <a:latin typeface="Calibri"/>
                <a:ea typeface="Calibri"/>
                <a:cs typeface="Calibri"/>
                <a:sym typeface="Calibri"/>
              </a:rPr>
              <a:t>ABSTRACT</a:t>
            </a:r>
          </a:p>
        </p:txBody>
      </p:sp>
      <p:sp>
        <p:nvSpPr>
          <p:cNvPr id="127" name="Shape 127"/>
          <p:cNvSpPr/>
          <p:nvPr/>
        </p:nvSpPr>
        <p:spPr>
          <a:xfrm>
            <a:off x="33261223" y="29046247"/>
            <a:ext cx="10058399" cy="3168300"/>
          </a:xfrm>
          <a:prstGeom prst="rect">
            <a:avLst/>
          </a:prstGeom>
          <a:solidFill>
            <a:schemeClr val="lt1"/>
          </a:solid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128" name="Shape 128"/>
              <p:cNvSpPr/>
              <p:nvPr/>
            </p:nvSpPr>
            <p:spPr>
              <a:xfrm>
                <a:off x="33261223" y="15037702"/>
                <a:ext cx="10058399" cy="13568301"/>
              </a:xfrm>
              <a:prstGeom prst="rect">
                <a:avLst/>
              </a:prstGeom>
              <a:solidFill>
                <a:schemeClr val="lt1"/>
              </a:solid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8600" i="1" smtClean="0">
                              <a:solidFill>
                                <a:schemeClr val="lt1"/>
                              </a:solidFill>
                              <a:latin typeface="Cambria Math" charset="0"/>
                            </a:rPr>
                          </m:ctrlPr>
                        </m:sSupPr>
                        <m:e/>
                        <m:sup/>
                      </m:sSup>
                    </m:oMath>
                  </m:oMathPara>
                </a14:m>
                <a:endParaRPr sz="8600" b="0" i="0" u="none" strike="noStrike" cap="none" dirty="0">
                  <a:solidFill>
                    <a:schemeClr val="lt1"/>
                  </a:solidFill>
                  <a:latin typeface="Arial"/>
                  <a:ea typeface="Arial"/>
                  <a:cs typeface="Arial"/>
                  <a:sym typeface="Arial"/>
                </a:endParaRPr>
              </a:p>
            </p:txBody>
          </p:sp>
        </mc:Choice>
        <mc:Fallback xmlns="">
          <p:sp>
            <p:nvSpPr>
              <p:cNvPr id="128" name="Shape 128"/>
              <p:cNvSpPr>
                <a:spLocks noRot="1" noChangeAspect="1" noMove="1" noResize="1" noEditPoints="1" noAdjustHandles="1" noChangeArrowheads="1" noChangeShapeType="1" noTextEdit="1"/>
              </p:cNvSpPr>
              <p:nvPr/>
            </p:nvSpPr>
            <p:spPr>
              <a:xfrm>
                <a:off x="33261223" y="15037702"/>
                <a:ext cx="10058399" cy="13568301"/>
              </a:xfrm>
              <a:prstGeom prst="rect">
                <a:avLst/>
              </a:prstGeom>
              <a:blipFill>
                <a:blip r:embed="rId3"/>
                <a:stretch>
                  <a:fillRect/>
                </a:stretch>
              </a:blipFill>
              <a:ln w="127000" cap="flat" cmpd="sng">
                <a:solidFill>
                  <a:schemeClr val="accent6"/>
                </a:solidFill>
                <a:prstDash val="solid"/>
                <a:miter/>
                <a:headEnd type="none" w="med" len="med"/>
                <a:tailEnd type="none" w="med" len="med"/>
              </a:ln>
            </p:spPr>
            <p:txBody>
              <a:bodyPr/>
              <a:lstStyle/>
              <a:p>
                <a:r>
                  <a:rPr lang="en-US">
                    <a:noFill/>
                  </a:rPr>
                  <a:t> </a:t>
                </a:r>
              </a:p>
            </p:txBody>
          </p:sp>
        </mc:Fallback>
      </mc:AlternateContent>
      <p:sp>
        <p:nvSpPr>
          <p:cNvPr id="129" name="Shape 129"/>
          <p:cNvSpPr/>
          <p:nvPr/>
        </p:nvSpPr>
        <p:spPr>
          <a:xfrm>
            <a:off x="33360108" y="15209277"/>
            <a:ext cx="9753599" cy="777899"/>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33385897" y="29181670"/>
            <a:ext cx="9753599" cy="777899"/>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3375600" y="5032437"/>
            <a:ext cx="9753599" cy="777899"/>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32" name="Shape 132"/>
          <p:cNvSpPr txBox="1"/>
          <p:nvPr/>
        </p:nvSpPr>
        <p:spPr>
          <a:xfrm>
            <a:off x="33326375" y="4742800"/>
            <a:ext cx="4659900" cy="1509599"/>
          </a:xfrm>
          <a:prstGeom prst="rect">
            <a:avLst/>
          </a:prstGeom>
          <a:noFill/>
          <a:ln>
            <a:noFill/>
          </a:ln>
        </p:spPr>
        <p:txBody>
          <a:bodyPr lIns="438900" tIns="219450" rIns="438900" bIns="219450" anchor="t" anchorCtr="0">
            <a:noAutofit/>
          </a:bodyPr>
          <a:lstStyle/>
          <a:p>
            <a:pPr marL="0" marR="0" lvl="0" indent="0" algn="l" rtl="0">
              <a:spcBef>
                <a:spcPts val="0"/>
              </a:spcBef>
              <a:spcAft>
                <a:spcPts val="0"/>
              </a:spcAft>
              <a:buNone/>
            </a:pPr>
            <a:endParaRPr sz="6000">
              <a:solidFill>
                <a:srgbClr val="FFFFFF"/>
              </a:solidFill>
              <a:latin typeface="Calibri"/>
              <a:ea typeface="Calibri"/>
              <a:cs typeface="Calibri"/>
              <a:sym typeface="Calibri"/>
            </a:endParaRPr>
          </a:p>
        </p:txBody>
      </p:sp>
      <p:sp>
        <p:nvSpPr>
          <p:cNvPr id="133" name="Shape 133"/>
          <p:cNvSpPr txBox="1"/>
          <p:nvPr/>
        </p:nvSpPr>
        <p:spPr>
          <a:xfrm>
            <a:off x="34394724" y="4736496"/>
            <a:ext cx="7666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solidFill>
                  <a:srgbClr val="FFFFFF"/>
                </a:solidFill>
                <a:latin typeface="Calibri"/>
                <a:ea typeface="Calibri"/>
                <a:cs typeface="Calibri"/>
                <a:sym typeface="Calibri"/>
              </a:rPr>
              <a:t>DISCUSSION</a:t>
            </a:r>
          </a:p>
        </p:txBody>
      </p:sp>
      <p:sp>
        <p:nvSpPr>
          <p:cNvPr id="135" name="Shape 135"/>
          <p:cNvSpPr txBox="1"/>
          <p:nvPr/>
        </p:nvSpPr>
        <p:spPr>
          <a:xfrm>
            <a:off x="34492678" y="28895936"/>
            <a:ext cx="7666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solidFill>
                  <a:srgbClr val="FFFFFF"/>
                </a:solidFill>
                <a:latin typeface="Calibri"/>
                <a:ea typeface="Calibri"/>
                <a:cs typeface="Calibri"/>
                <a:sym typeface="Calibri"/>
              </a:rPr>
              <a:t>LITERATURE CITED</a:t>
            </a:r>
          </a:p>
        </p:txBody>
      </p:sp>
      <p:sp>
        <p:nvSpPr>
          <p:cNvPr id="136" name="Shape 136"/>
          <p:cNvSpPr txBox="1"/>
          <p:nvPr/>
        </p:nvSpPr>
        <p:spPr>
          <a:xfrm>
            <a:off x="914400" y="5670901"/>
            <a:ext cx="9753599" cy="7478468"/>
          </a:xfrm>
          <a:prstGeom prst="rect">
            <a:avLst/>
          </a:prstGeom>
          <a:noFill/>
          <a:ln>
            <a:noFill/>
          </a:ln>
        </p:spPr>
        <p:txBody>
          <a:bodyPr lIns="91425" tIns="91425" rIns="91425" bIns="91425" anchor="t" anchorCtr="0">
            <a:noAutofit/>
          </a:bodyPr>
          <a:lstStyle/>
          <a:p>
            <a:pPr algn="just">
              <a:buClr>
                <a:schemeClr val="dk1"/>
              </a:buClr>
              <a:buSzPct val="34375"/>
            </a:pPr>
            <a:r>
              <a:rPr lang="x-none" sz="3200" dirty="0">
                <a:solidFill>
                  <a:srgbClr val="212121"/>
                </a:solidFill>
                <a:latin typeface="Times New Roman"/>
                <a:ea typeface="Times New Roman"/>
                <a:cs typeface="Times New Roman"/>
                <a:sym typeface="Times New Roman"/>
              </a:rPr>
              <a:t> Positioning and physical properties are important factors that determine success in an arm wrestling match. Widely used techniques such as pulling the arm closer to the body and bending the wrist indicate that there are certain postures that allow a person to exert the maximum amount of force. Using a simple arm wrestling model, we were able to conclude that among the angles measured, 45° was the most optimal angle for maximizing force. The results also showed that with reduced elbow angle and arm length, the force exerted increased. While the relative force for each angle was approximately the same for both genders, males were shown to be 49% stronger than females. With these results, we were able to create a mathematical model that would predict the maximum force a person can exert, using the person’s forearm length, angle, and gender. </a:t>
            </a:r>
            <a:endParaRPr lang="x-none" sz="3200" dirty="0">
              <a:solidFill>
                <a:schemeClr val="tx1"/>
              </a:solidFill>
              <a:latin typeface="Times New Roman"/>
              <a:ea typeface="Times New Roman"/>
              <a:cs typeface="Times New Roman"/>
              <a:sym typeface="Times New Roman"/>
            </a:endParaRPr>
          </a:p>
        </p:txBody>
      </p:sp>
      <p:sp>
        <p:nvSpPr>
          <p:cNvPr id="140" name="Shape 140"/>
          <p:cNvSpPr txBox="1"/>
          <p:nvPr/>
        </p:nvSpPr>
        <p:spPr>
          <a:xfrm>
            <a:off x="11929695" y="4633597"/>
            <a:ext cx="9029700"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solidFill>
                  <a:srgbClr val="FFFFFF"/>
                </a:solidFill>
                <a:latin typeface="Calibri"/>
                <a:ea typeface="Calibri"/>
                <a:cs typeface="Calibri"/>
                <a:sym typeface="Calibri"/>
              </a:rPr>
              <a:t>HYPOTHETICAL </a:t>
            </a:r>
            <a:r>
              <a:rPr lang="en-US" sz="6000" dirty="0">
                <a:solidFill>
                  <a:srgbClr val="FFFFFF"/>
                </a:solidFill>
                <a:latin typeface="Calibri"/>
                <a:ea typeface="Calibri"/>
                <a:cs typeface="Calibri"/>
                <a:sym typeface="Calibri"/>
              </a:rPr>
              <a:t>MODEL			</a:t>
            </a:r>
          </a:p>
        </p:txBody>
      </p:sp>
      <p:sp>
        <p:nvSpPr>
          <p:cNvPr id="143" name="Shape 143"/>
          <p:cNvSpPr txBox="1"/>
          <p:nvPr/>
        </p:nvSpPr>
        <p:spPr>
          <a:xfrm>
            <a:off x="33444713" y="15987177"/>
            <a:ext cx="9671100" cy="3649870"/>
          </a:xfrm>
          <a:prstGeom prst="rect">
            <a:avLst/>
          </a:prstGeom>
          <a:noFill/>
          <a:ln>
            <a:noFill/>
          </a:ln>
        </p:spPr>
        <p:txBody>
          <a:bodyPr lIns="91425" tIns="91425" rIns="91425" bIns="91425" anchor="t" anchorCtr="0">
            <a:noAutofit/>
          </a:bodyPr>
          <a:lstStyle/>
          <a:p>
            <a:pPr algn="just"/>
            <a:r>
              <a:rPr lang="x-none" sz="3200" dirty="0">
                <a:latin typeface="Times New Roman"/>
                <a:ea typeface="Times New Roman"/>
                <a:cs typeface="Times New Roman"/>
                <a:sym typeface="Times New Roman"/>
              </a:rPr>
              <a:t>Our data gave</a:t>
            </a:r>
            <a:r>
              <a:rPr lang="x-none" sz="3200" dirty="0">
                <a:solidFill>
                  <a:schemeClr val="dk1"/>
                </a:solidFill>
                <a:latin typeface="Times New Roman"/>
                <a:ea typeface="Times New Roman"/>
                <a:cs typeface="Times New Roman"/>
                <a:sym typeface="Times New Roman"/>
              </a:rPr>
              <a:t> strong evidence supporting our hypotheses:</a:t>
            </a:r>
          </a:p>
          <a:p>
            <a:pPr marL="457200" indent="-457200" algn="just">
              <a:buFont typeface="Arial" charset="0"/>
              <a:buChar char="•"/>
            </a:pPr>
            <a:r>
              <a:rPr lang="x-none" sz="3200" dirty="0">
                <a:solidFill>
                  <a:schemeClr val="dk1"/>
                </a:solidFill>
                <a:latin typeface="Times New Roman"/>
                <a:ea typeface="Times New Roman"/>
                <a:cs typeface="Times New Roman"/>
                <a:sym typeface="Times New Roman"/>
              </a:rPr>
              <a:t>Males are significantly stronger than females by approximately 49% .</a:t>
            </a:r>
            <a:endParaRPr lang="x-none" sz="3200" dirty="0">
              <a:latin typeface="Times New Roman"/>
              <a:ea typeface="Times New Roman"/>
              <a:cs typeface="Times New Roman"/>
              <a:sym typeface="Times New Roman"/>
            </a:endParaRPr>
          </a:p>
          <a:p>
            <a:pPr marL="457200" indent="-457200" algn="just">
              <a:buFont typeface="Arial" charset="0"/>
              <a:buChar char="•"/>
            </a:pPr>
            <a:r>
              <a:rPr lang="x-none" sz="3200" dirty="0">
                <a:solidFill>
                  <a:schemeClr val="dk1"/>
                </a:solidFill>
                <a:latin typeface="Times New Roman"/>
                <a:ea typeface="Times New Roman"/>
                <a:cs typeface="Times New Roman"/>
                <a:sym typeface="Times New Roman"/>
              </a:rPr>
              <a:t>Reduced arm angle and forearm length increase force exerted.</a:t>
            </a:r>
          </a:p>
          <a:p>
            <a:pPr marL="457200" indent="-457200" algn="just">
              <a:buFont typeface="Arial" charset="0"/>
              <a:buChar char="•"/>
            </a:pPr>
            <a:r>
              <a:rPr lang="x-none" sz="3200" dirty="0">
                <a:solidFill>
                  <a:schemeClr val="dk1"/>
                </a:solidFill>
                <a:latin typeface="Times New Roman"/>
                <a:ea typeface="Times New Roman"/>
                <a:cs typeface="Times New Roman"/>
                <a:sym typeface="Times New Roman"/>
              </a:rPr>
              <a:t>The following equation best models the force exerted:</a:t>
            </a:r>
          </a:p>
        </p:txBody>
      </p:sp>
      <p:sp>
        <p:nvSpPr>
          <p:cNvPr id="146" name="Shape 146"/>
          <p:cNvSpPr txBox="1"/>
          <p:nvPr/>
        </p:nvSpPr>
        <p:spPr>
          <a:xfrm>
            <a:off x="33475650" y="9586425"/>
            <a:ext cx="9553499" cy="3100875"/>
          </a:xfrm>
          <a:prstGeom prst="rect">
            <a:avLst/>
          </a:prstGeom>
          <a:noFill/>
          <a:ln>
            <a:noFill/>
          </a:ln>
        </p:spPr>
        <p:txBody>
          <a:bodyPr lIns="91425" tIns="91425" rIns="91425" bIns="91425" anchor="t" anchorCtr="0">
            <a:noAutofit/>
          </a:bodyPr>
          <a:lstStyle/>
          <a:p>
            <a:pPr algn="just"/>
            <a:endParaRPr lang="x-none" sz="3200" dirty="0">
              <a:solidFill>
                <a:srgbClr val="212121"/>
              </a:solidFill>
              <a:highlight>
                <a:srgbClr val="FFFFFF"/>
              </a:highlight>
              <a:latin typeface="Times New Roman"/>
              <a:ea typeface="Times New Roman"/>
              <a:cs typeface="Times New Roman"/>
              <a:sym typeface="Times New Roman"/>
            </a:endParaRPr>
          </a:p>
        </p:txBody>
      </p:sp>
      <p:sp>
        <p:nvSpPr>
          <p:cNvPr id="158" name="Shape 158"/>
          <p:cNvSpPr txBox="1"/>
          <p:nvPr/>
        </p:nvSpPr>
        <p:spPr>
          <a:xfrm>
            <a:off x="11209087" y="12841308"/>
            <a:ext cx="4659900" cy="325799"/>
          </a:xfrm>
          <a:prstGeom prst="rect">
            <a:avLst/>
          </a:prstGeom>
          <a:noFill/>
          <a:ln>
            <a:noFill/>
          </a:ln>
        </p:spPr>
        <p:txBody>
          <a:bodyPr lIns="91425" tIns="91425" rIns="91425" bIns="91425" anchor="t" anchorCtr="0">
            <a:noAutofit/>
          </a:bodyPr>
          <a:lstStyle/>
          <a:p>
            <a:pPr lvl="0" algn="ctr" rtl="0">
              <a:spcBef>
                <a:spcPts val="0"/>
              </a:spcBef>
              <a:buNone/>
            </a:pPr>
            <a:r>
              <a:rPr lang="en-US" sz="1800" i="1" dirty="0">
                <a:latin typeface="Times New Roman"/>
                <a:ea typeface="Times New Roman"/>
                <a:cs typeface="Times New Roman"/>
                <a:sym typeface="Times New Roman"/>
              </a:rPr>
              <a:t>Figure 1.1 - Free Body Diagram of </a:t>
            </a:r>
            <a:r>
              <a:rPr lang="en-US" sz="1800" i="1" dirty="0" err="1">
                <a:latin typeface="Times New Roman"/>
                <a:ea typeface="Times New Roman"/>
                <a:cs typeface="Times New Roman"/>
                <a:sym typeface="Times New Roman"/>
              </a:rPr>
              <a:t>Humerus</a:t>
            </a:r>
            <a:endParaRPr lang="en-US" sz="1800" i="1" dirty="0">
              <a:latin typeface="Times New Roman"/>
              <a:ea typeface="Times New Roman"/>
              <a:cs typeface="Times New Roman"/>
              <a:sym typeface="Times New Roman"/>
            </a:endParaRPr>
          </a:p>
        </p:txBody>
      </p:sp>
      <p:sp>
        <p:nvSpPr>
          <p:cNvPr id="159" name="Shape 159"/>
          <p:cNvSpPr txBox="1"/>
          <p:nvPr/>
        </p:nvSpPr>
        <p:spPr>
          <a:xfrm>
            <a:off x="11421359" y="2911715"/>
            <a:ext cx="20848199" cy="1291799"/>
          </a:xfrm>
          <a:prstGeom prst="rect">
            <a:avLst/>
          </a:prstGeom>
          <a:noFill/>
          <a:ln>
            <a:noFill/>
          </a:ln>
        </p:spPr>
        <p:txBody>
          <a:bodyPr lIns="91425" tIns="91425" rIns="91425" bIns="91425" anchor="t" anchorCtr="0">
            <a:noAutofit/>
          </a:bodyPr>
          <a:lstStyle/>
          <a:p>
            <a:pPr lvl="0" algn="ctr" rtl="0">
              <a:spcBef>
                <a:spcPts val="0"/>
              </a:spcBef>
              <a:buNone/>
            </a:pPr>
            <a:r>
              <a:rPr lang="x-none" sz="3600" b="1" dirty="0">
                <a:latin typeface="Times New Roman"/>
                <a:ea typeface="Times New Roman"/>
                <a:cs typeface="Times New Roman"/>
                <a:sym typeface="Times New Roman"/>
              </a:rPr>
              <a:t>Faculty Sponsor:</a:t>
            </a:r>
            <a:r>
              <a:rPr lang="en-US" sz="3600" b="1" dirty="0">
                <a:latin typeface="Times New Roman"/>
                <a:ea typeface="Times New Roman"/>
                <a:cs typeface="Times New Roman"/>
                <a:sym typeface="Times New Roman"/>
              </a:rPr>
              <a:t> </a:t>
            </a:r>
            <a:r>
              <a:rPr lang="en-US" sz="3600" dirty="0">
                <a:latin typeface="Times New Roman"/>
                <a:ea typeface="Times New Roman"/>
                <a:cs typeface="Times New Roman"/>
                <a:sym typeface="Times New Roman"/>
              </a:rPr>
              <a:t>Dr.</a:t>
            </a:r>
            <a:r>
              <a:rPr lang="en-US" sz="3600" b="1" dirty="0">
                <a:latin typeface="Times New Roman"/>
                <a:ea typeface="Times New Roman"/>
                <a:cs typeface="Times New Roman"/>
                <a:sym typeface="Times New Roman"/>
              </a:rPr>
              <a:t> </a:t>
            </a:r>
            <a:r>
              <a:rPr lang="x-none" sz="3600" dirty="0">
                <a:latin typeface="Times New Roman"/>
                <a:ea typeface="Times New Roman"/>
                <a:cs typeface="Times New Roman"/>
                <a:sym typeface="Times New Roman"/>
              </a:rPr>
              <a:t>Feilim Mac Gabhann</a:t>
            </a:r>
            <a:r>
              <a:rPr lang="en-US" sz="3600" b="1" dirty="0">
                <a:latin typeface="Times New Roman"/>
                <a:ea typeface="Times New Roman"/>
                <a:cs typeface="Times New Roman"/>
                <a:sym typeface="Times New Roman"/>
              </a:rPr>
              <a:t>	</a:t>
            </a:r>
          </a:p>
          <a:p>
            <a:pPr lvl="0" algn="ctr" rtl="0">
              <a:spcBef>
                <a:spcPts val="0"/>
              </a:spcBef>
              <a:buNone/>
            </a:pPr>
            <a:r>
              <a:rPr lang="en-US" sz="3600" b="1" dirty="0">
                <a:latin typeface="Times New Roman"/>
                <a:ea typeface="Times New Roman"/>
                <a:cs typeface="Times New Roman"/>
                <a:sym typeface="Times New Roman"/>
              </a:rPr>
              <a:t>Lab Manager</a:t>
            </a:r>
            <a:r>
              <a:rPr lang="en-US" sz="3600" dirty="0">
                <a:latin typeface="Times New Roman"/>
                <a:ea typeface="Times New Roman"/>
                <a:cs typeface="Times New Roman"/>
                <a:sym typeface="Times New Roman"/>
              </a:rPr>
              <a:t>: </a:t>
            </a:r>
            <a:r>
              <a:rPr lang="en-US" sz="3600" dirty="0" err="1">
                <a:latin typeface="Times New Roman"/>
                <a:ea typeface="Times New Roman"/>
                <a:cs typeface="Times New Roman"/>
                <a:sym typeface="Times New Roman"/>
              </a:rPr>
              <a:t>Rohith</a:t>
            </a:r>
            <a:r>
              <a:rPr lang="en-US" sz="3600" dirty="0">
                <a:latin typeface="Times New Roman"/>
                <a:ea typeface="Times New Roman"/>
                <a:cs typeface="Times New Roman"/>
                <a:sym typeface="Times New Roman"/>
              </a:rPr>
              <a:t> </a:t>
            </a:r>
            <a:r>
              <a:rPr lang="en-US" sz="3600" dirty="0" err="1">
                <a:latin typeface="Times New Roman"/>
                <a:ea typeface="Times New Roman"/>
                <a:cs typeface="Times New Roman"/>
                <a:sym typeface="Times New Roman"/>
              </a:rPr>
              <a:t>Bhethanabotla</a:t>
            </a:r>
            <a:endParaRPr lang="en-US" sz="3600" dirty="0">
              <a:latin typeface="Times New Roman"/>
              <a:ea typeface="Times New Roman"/>
              <a:cs typeface="Times New Roman"/>
              <a:sym typeface="Times New Roman"/>
            </a:endParaRPr>
          </a:p>
          <a:p>
            <a:pPr lvl="0" algn="ctr" rtl="0">
              <a:spcBef>
                <a:spcPts val="0"/>
              </a:spcBef>
              <a:buNone/>
            </a:pPr>
            <a:r>
              <a:rPr lang="x-none" sz="3600" dirty="0">
                <a:latin typeface="Times New Roman"/>
                <a:ea typeface="Times New Roman"/>
                <a:cs typeface="Times New Roman"/>
                <a:sym typeface="Times New Roman"/>
              </a:rPr>
              <a:t>Dan O’Brien, Akash Chaurasia, Jung Min Lee, Sun Jay Yoo, Alex Glavin</a:t>
            </a:r>
            <a:endParaRPr lang="en-US" sz="3600" dirty="0">
              <a:latin typeface="Times New Roman"/>
              <a:ea typeface="Times New Roman"/>
              <a:cs typeface="Times New Roman"/>
              <a:sym typeface="Times New Roman"/>
            </a:endParaRPr>
          </a:p>
        </p:txBody>
      </p:sp>
      <p:sp>
        <p:nvSpPr>
          <p:cNvPr id="167" name="Shape 167"/>
          <p:cNvSpPr txBox="1"/>
          <p:nvPr/>
        </p:nvSpPr>
        <p:spPr>
          <a:xfrm>
            <a:off x="33326375" y="29971525"/>
            <a:ext cx="9802899" cy="2228999"/>
          </a:xfrm>
          <a:prstGeom prst="rect">
            <a:avLst/>
          </a:prstGeom>
          <a:noFill/>
          <a:ln>
            <a:noFill/>
          </a:ln>
        </p:spPr>
        <p:txBody>
          <a:bodyPr lIns="91425" tIns="91425" rIns="91425" bIns="91425" anchor="t" anchorCtr="0">
            <a:noAutofit/>
          </a:bodyPr>
          <a:lstStyle/>
          <a:p>
            <a:pPr>
              <a:lnSpc>
                <a:spcPts val="1740"/>
              </a:lnSpc>
            </a:pPr>
            <a:r>
              <a:rPr lang="x-none" sz="1200" dirty="0">
                <a:latin typeface="Times New Roman" charset="0"/>
                <a:ea typeface="Times New Roman" charset="0"/>
                <a:cs typeface="Times New Roman" charset="0"/>
                <a:sym typeface="Times New Roman"/>
              </a:rPr>
              <a:t>[1] </a:t>
            </a:r>
            <a:r>
              <a:rPr lang="x-none" sz="1200" dirty="0">
                <a:latin typeface="Times New Roman" charset="0"/>
                <a:ea typeface="Times New Roman" charset="0"/>
                <a:cs typeface="Times New Roman" charset="0"/>
              </a:rPr>
              <a:t>Miller, A.E.J., MacDougall, J.D., Tarnopolsky, M.A. et al. Europ. J. Appl. Physiol. (1993) 66: 254. doi:10.1007/BF00235103</a:t>
            </a:r>
          </a:p>
          <a:p>
            <a:pPr>
              <a:lnSpc>
                <a:spcPts val="1740"/>
              </a:lnSpc>
            </a:pPr>
            <a:r>
              <a:rPr lang="x-none" sz="1200" dirty="0">
                <a:latin typeface="Times New Roman" charset="0"/>
                <a:ea typeface="Times New Roman" charset="0"/>
                <a:cs typeface="Times New Roman" charset="0"/>
                <a:sym typeface="Times New Roman"/>
              </a:rPr>
              <a:t>[2] Karen W. Hayes , Cheryl M. Petersen . (2003) Reliability of Classifications Derived From Cyriax's Resisted Testing in Subjects With Painful Shoulders and Knees. Journal of Orthopaedic &amp; Sports Physical Therapy 33:5, 235-246.</a:t>
            </a:r>
          </a:p>
          <a:p>
            <a:pPr>
              <a:lnSpc>
                <a:spcPts val="1740"/>
              </a:lnSpc>
            </a:pPr>
            <a:r>
              <a:rPr lang="x-none" sz="1200" dirty="0">
                <a:latin typeface="Times New Roman" charset="0"/>
                <a:ea typeface="Times New Roman" charset="0"/>
                <a:cs typeface="Times New Roman" charset="0"/>
                <a:sym typeface="Times New Roman"/>
              </a:rPr>
              <a:t>[3] </a:t>
            </a:r>
            <a:r>
              <a:rPr lang="x-none" sz="1200" dirty="0">
                <a:solidFill>
                  <a:schemeClr val="tx1"/>
                </a:solidFill>
                <a:latin typeface="Times New Roman" charset="0"/>
                <a:ea typeface="Times New Roman" charset="0"/>
                <a:cs typeface="Times New Roman" charset="0"/>
                <a:sym typeface="Times New Roman"/>
              </a:rPr>
              <a:t>Gritsenko V, Hardesty RL, Boots MT, Yakovenko S (2016) Biomechanical Constraints Underlying Motor Primitives Derived from the Musculoskeletal Anatomy of the Human Arm. PLOS ONE 11(10): e0164050. doi: </a:t>
            </a:r>
            <a:r>
              <a:rPr lang="x-none" sz="1200" dirty="0" smtClean="0">
                <a:solidFill>
                  <a:schemeClr val="tx1"/>
                </a:solidFill>
                <a:latin typeface="Times New Roman" charset="0"/>
                <a:ea typeface="Times New Roman" charset="0"/>
                <a:cs typeface="Times New Roman" charset="0"/>
                <a:sym typeface="Times New Roman"/>
              </a:rPr>
              <a:t>10.1371/journal.pone.0164050</a:t>
            </a:r>
            <a:endParaRPr lang="en-US" sz="1200" dirty="0" smtClean="0">
              <a:solidFill>
                <a:schemeClr val="tx1"/>
              </a:solidFill>
              <a:latin typeface="Times New Roman" charset="0"/>
              <a:ea typeface="Times New Roman" charset="0"/>
              <a:cs typeface="Times New Roman" charset="0"/>
              <a:sym typeface="Times New Roman"/>
            </a:endParaRPr>
          </a:p>
          <a:p>
            <a:pPr>
              <a:lnSpc>
                <a:spcPts val="1740"/>
              </a:lnSpc>
            </a:pPr>
            <a:r>
              <a:rPr lang="en-US" sz="1200" dirty="0" smtClean="0">
                <a:solidFill>
                  <a:schemeClr val="tx1"/>
                </a:solidFill>
                <a:latin typeface="Times New Roman" charset="0"/>
                <a:ea typeface="Times New Roman" charset="0"/>
                <a:cs typeface="Times New Roman" charset="0"/>
                <a:sym typeface="Times New Roman"/>
              </a:rPr>
              <a:t>[4] </a:t>
            </a:r>
            <a:r>
              <a:rPr lang="en-US" sz="1200" dirty="0" err="1">
                <a:latin typeface="Times New Roman" charset="0"/>
                <a:ea typeface="Times New Roman" charset="0"/>
                <a:cs typeface="Times New Roman" charset="0"/>
              </a:rPr>
              <a:t>Silventoinen</a:t>
            </a:r>
            <a:r>
              <a:rPr lang="en-US" sz="1200" dirty="0">
                <a:latin typeface="Times New Roman" charset="0"/>
                <a:ea typeface="Times New Roman" charset="0"/>
                <a:cs typeface="Times New Roman" charset="0"/>
              </a:rPr>
              <a:t>, Karri, et al. "Association of body size and muscle strength with incidence of coronary heart disease and cerebrovascular diseases: a population-based cohort study of one million Swedish men." </a:t>
            </a:r>
            <a:r>
              <a:rPr lang="en-US" sz="1200" i="1" dirty="0">
                <a:latin typeface="Times New Roman" charset="0"/>
                <a:ea typeface="Times New Roman" charset="0"/>
                <a:cs typeface="Times New Roman" charset="0"/>
              </a:rPr>
              <a:t>International journal of epidemiology</a:t>
            </a:r>
            <a:r>
              <a:rPr lang="en-US" sz="1200" dirty="0">
                <a:latin typeface="Times New Roman" charset="0"/>
                <a:ea typeface="Times New Roman" charset="0"/>
                <a:cs typeface="Times New Roman" charset="0"/>
              </a:rPr>
              <a:t> 38.1 (2009): 110-118.</a:t>
            </a:r>
            <a:endParaRPr lang="en-US" sz="1200" dirty="0">
              <a:latin typeface="Times New Roman" charset="0"/>
              <a:ea typeface="Times New Roman" charset="0"/>
              <a:cs typeface="Times New Roman" charset="0"/>
            </a:endParaRPr>
          </a:p>
          <a:p>
            <a:pPr>
              <a:lnSpc>
                <a:spcPts val="1740"/>
              </a:lnSpc>
            </a:pPr>
            <a:r>
              <a:rPr lang="en-US" sz="1200" dirty="0" smtClean="0">
                <a:latin typeface="Times New Roman" charset="0"/>
                <a:ea typeface="Times New Roman" charset="0"/>
                <a:cs typeface="Times New Roman" charset="0"/>
              </a:rPr>
              <a:t>[5] </a:t>
            </a:r>
            <a:r>
              <a:rPr lang="en-US" sz="1200" dirty="0" err="1">
                <a:latin typeface="Times New Roman" charset="0"/>
                <a:ea typeface="Times New Roman" charset="0"/>
                <a:cs typeface="Times New Roman" charset="0"/>
              </a:rPr>
              <a:t>Kruczyński</a:t>
            </a:r>
            <a:r>
              <a:rPr lang="en-US" sz="1200" dirty="0">
                <a:latin typeface="Times New Roman" charset="0"/>
                <a:ea typeface="Times New Roman" charset="0"/>
                <a:cs typeface="Times New Roman" charset="0"/>
              </a:rPr>
              <a:t>, Jacek et al. “Radiological and Biomechanical Analysis of Humeral Fractures Occurring during Arm Wrestling.” </a:t>
            </a:r>
            <a:r>
              <a:rPr lang="en-US" sz="1200" i="1" dirty="0">
                <a:latin typeface="Times New Roman" charset="0"/>
                <a:ea typeface="Times New Roman" charset="0"/>
                <a:cs typeface="Times New Roman" charset="0"/>
              </a:rPr>
              <a:t>Medical Science Monitor : International Medical Journal of Experimental and Clinical Research</a:t>
            </a:r>
            <a:r>
              <a:rPr lang="en-US" sz="1200" dirty="0">
                <a:latin typeface="Times New Roman" charset="0"/>
                <a:ea typeface="Times New Roman" charset="0"/>
                <a:cs typeface="Times New Roman" charset="0"/>
              </a:rPr>
              <a:t> 18.5 (2012): CR303–CR307. </a:t>
            </a:r>
            <a:r>
              <a:rPr lang="en-US" sz="1200" i="1" dirty="0">
                <a:latin typeface="Times New Roman" charset="0"/>
                <a:ea typeface="Times New Roman" charset="0"/>
                <a:cs typeface="Times New Roman" charset="0"/>
              </a:rPr>
              <a:t>PMC</a:t>
            </a:r>
            <a:r>
              <a:rPr lang="en-US" sz="1200" dirty="0">
                <a:latin typeface="Times New Roman" charset="0"/>
                <a:ea typeface="Times New Roman" charset="0"/>
                <a:cs typeface="Times New Roman" charset="0"/>
              </a:rPr>
              <a:t>. Web. 9 Dec. 2016.</a:t>
            </a:r>
            <a:endParaRPr lang="en-US" sz="1200" dirty="0">
              <a:latin typeface="Times New Roman" charset="0"/>
              <a:ea typeface="Times New Roman" charset="0"/>
              <a:cs typeface="Times New Roman" charset="0"/>
            </a:endParaRPr>
          </a:p>
          <a:p>
            <a:pPr>
              <a:lnSpc>
                <a:spcPts val="1740"/>
              </a:lnSpc>
            </a:pPr>
            <a:r>
              <a:rPr lang="en-US" sz="1200" dirty="0">
                <a:latin typeface="Times New Roman" charset="0"/>
                <a:ea typeface="Times New Roman" charset="0"/>
                <a:cs typeface="Times New Roman" charset="0"/>
              </a:rPr>
              <a:t/>
            </a:r>
            <a:br>
              <a:rPr lang="en-US" sz="1200" dirty="0">
                <a:latin typeface="Times New Roman" charset="0"/>
                <a:ea typeface="Times New Roman" charset="0"/>
                <a:cs typeface="Times New Roman" charset="0"/>
              </a:rPr>
            </a:br>
            <a:r>
              <a:rPr lang="en-US" sz="1200" dirty="0">
                <a:latin typeface="Times New Roman" charset="0"/>
                <a:ea typeface="Times New Roman" charset="0"/>
                <a:cs typeface="Times New Roman" charset="0"/>
              </a:rPr>
              <a:t> </a:t>
            </a:r>
            <a:br>
              <a:rPr lang="en-US" sz="1200" dirty="0">
                <a:latin typeface="Times New Roman" charset="0"/>
                <a:ea typeface="Times New Roman" charset="0"/>
                <a:cs typeface="Times New Roman" charset="0"/>
              </a:rPr>
            </a:br>
            <a:endParaRPr lang="x-none" sz="1200" dirty="0">
              <a:latin typeface="Times New Roman" charset="0"/>
              <a:ea typeface="Times New Roman" charset="0"/>
              <a:cs typeface="Times New Roman" charset="0"/>
              <a:sym typeface="Times New Roman"/>
            </a:endParaRPr>
          </a:p>
          <a:p>
            <a:pPr>
              <a:lnSpc>
                <a:spcPts val="1740"/>
              </a:lnSpc>
            </a:pPr>
            <a:endParaRPr sz="1200" dirty="0">
              <a:latin typeface="Times New Roman" charset="0"/>
              <a:ea typeface="Times New Roman" charset="0"/>
              <a:cs typeface="Times New Roman" charset="0"/>
              <a:sym typeface="Times New Roman"/>
            </a:endParaRPr>
          </a:p>
          <a:p>
            <a:pPr>
              <a:lnSpc>
                <a:spcPts val="1740"/>
              </a:lnSpc>
            </a:pPr>
            <a:endParaRPr sz="1200" dirty="0">
              <a:latin typeface="Times New Roman" charset="0"/>
              <a:ea typeface="Times New Roman" charset="0"/>
              <a:cs typeface="Times New Roman" charset="0"/>
              <a:sym typeface="Times New Roman"/>
            </a:endParaRPr>
          </a:p>
        </p:txBody>
      </p:sp>
      <mc:AlternateContent xmlns:mc="http://schemas.openxmlformats.org/markup-compatibility/2006" xmlns:a14="http://schemas.microsoft.com/office/drawing/2010/main">
        <mc:Choice Requires="a14">
          <p:sp>
            <p:nvSpPr>
              <p:cNvPr id="168" name="Shape 168"/>
              <p:cNvSpPr txBox="1"/>
              <p:nvPr/>
            </p:nvSpPr>
            <p:spPr>
              <a:xfrm>
                <a:off x="12745259" y="5810336"/>
                <a:ext cx="7144209" cy="2637283"/>
              </a:xfrm>
              <a:prstGeom prst="rect">
                <a:avLst/>
              </a:prstGeom>
              <a:noFill/>
              <a:ln>
                <a:noFill/>
              </a:ln>
            </p:spPr>
            <p:txBody>
              <a:bodyPr lIns="91425" tIns="91425" rIns="91425" bIns="91425" anchor="t" anchorCtr="0">
                <a:no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𝜏</m:t>
                          </m:r>
                        </m:e>
                        <m:sub>
                          <m:r>
                            <a:rPr lang="en-US" sz="3200" i="1">
                              <a:latin typeface="Cambria Math" charset="0"/>
                              <a:ea typeface="Cambria Math" charset="0"/>
                              <a:cs typeface="Cambria Math" charset="0"/>
                              <a:sym typeface="Times New Roman"/>
                            </a:rPr>
                            <m:t>𝑎𝑟𝑚</m:t>
                          </m:r>
                        </m:sub>
                      </m:sSub>
                      <m:r>
                        <a:rPr lang="en-US" sz="3200" i="1">
                          <a:latin typeface="Cambria Math" charset="0"/>
                          <a:ea typeface="Cambria Math" charset="0"/>
                          <a:cs typeface="Cambria Math" charset="0"/>
                          <a:sym typeface="Times New Roman"/>
                        </a:rPr>
                        <m:t>=</m:t>
                      </m:r>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𝑝𝑒𝑐𝑡𝑜𝑟𝑎𝑙</m:t>
                          </m:r>
                        </m:sub>
                      </m:sSub>
                      <m:r>
                        <a:rPr lang="en-US" sz="3200" i="1">
                          <a:latin typeface="Cambria Math" charset="0"/>
                          <a:ea typeface="Cambria Math" charset="0"/>
                          <a:cs typeface="Cambria Math" charset="0"/>
                          <a:sym typeface="Times New Roman"/>
                        </a:rPr>
                        <m:t>×</m:t>
                      </m:r>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𝑅</m:t>
                          </m:r>
                        </m:e>
                        <m:sub>
                          <m:r>
                            <a:rPr lang="en-US" sz="3200" i="1">
                              <a:latin typeface="Cambria Math" charset="0"/>
                              <a:ea typeface="Cambria Math" charset="0"/>
                              <a:cs typeface="Cambria Math" charset="0"/>
                              <a:sym typeface="Times New Roman"/>
                            </a:rPr>
                            <m:t>h𝑢𝑚𝑒𝑟𝑢𝑠</m:t>
                          </m:r>
                        </m:sub>
                      </m:sSub>
                      <m:r>
                        <a:rPr lang="en-US" sz="3200" i="1">
                          <a:latin typeface="Cambria Math" charset="0"/>
                          <a:ea typeface="Cambria Math" charset="0"/>
                          <a:cs typeface="Cambria Math" charset="0"/>
                          <a:sym typeface="Times New Roman"/>
                        </a:rPr>
                        <m:t>=</m:t>
                      </m:r>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𝑝</m:t>
                          </m:r>
                        </m:sub>
                      </m:sSub>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𝑅</m:t>
                          </m:r>
                        </m:e>
                        <m:sub>
                          <m:r>
                            <a:rPr lang="en-US" sz="3200" i="1">
                              <a:latin typeface="Cambria Math" charset="0"/>
                              <a:ea typeface="Cambria Math" charset="0"/>
                              <a:cs typeface="Cambria Math" charset="0"/>
                              <a:sym typeface="Times New Roman"/>
                            </a:rPr>
                            <m:t>h</m:t>
                          </m:r>
                        </m:sub>
                      </m:sSub>
                    </m:oMath>
                  </m:oMathPara>
                </a14:m>
                <a:endParaRPr lang="en-US" sz="3200" i="1" dirty="0">
                  <a:latin typeface="Cambria Math" charset="0"/>
                  <a:ea typeface="Cambria Math" charset="0"/>
                  <a:cs typeface="Times New Roman"/>
                  <a:sym typeface="Times New Roman"/>
                </a:endParaRPr>
              </a:p>
              <a:p>
                <a:pPr algn="ctr"/>
                <a14:m>
                  <m:oMath xmlns:m="http://schemas.openxmlformats.org/officeDocument/2006/math">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𝜏</m:t>
                        </m:r>
                      </m:e>
                      <m:sub>
                        <m:r>
                          <a:rPr lang="en-US" sz="3200" i="1">
                            <a:latin typeface="Cambria Math" charset="0"/>
                            <a:ea typeface="Cambria Math" charset="0"/>
                            <a:cs typeface="Cambria Math" charset="0"/>
                            <a:sym typeface="Times New Roman"/>
                          </a:rPr>
                          <m:t>𝑎𝑟𝑚</m:t>
                        </m:r>
                      </m:sub>
                    </m:sSub>
                    <m:r>
                      <a:rPr lang="en-US" sz="3200" i="1">
                        <a:latin typeface="Cambria Math" charset="0"/>
                        <a:ea typeface="Cambria Math" charset="0"/>
                        <a:cs typeface="Cambria Math" charset="0"/>
                        <a:sym typeface="Times New Roman"/>
                      </a:rPr>
                      <m:t>=</m:t>
                    </m:r>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𝑒𝑥𝑒𝑟𝑡𝑒𝑑</m:t>
                        </m:r>
                      </m:sub>
                    </m:sSub>
                    <m:r>
                      <a:rPr lang="en-US" sz="3200" i="1">
                        <a:latin typeface="Cambria Math" charset="0"/>
                        <a:ea typeface="Cambria Math" charset="0"/>
                        <a:cs typeface="Cambria Math" charset="0"/>
                        <a:sym typeface="Times New Roman"/>
                      </a:rPr>
                      <m:t>×</m:t>
                    </m:r>
                    <m:r>
                      <a:rPr lang="en-US" sz="3200" i="1">
                        <a:latin typeface="Cambria Math" charset="0"/>
                        <a:ea typeface="Cambria Math" charset="0"/>
                        <a:cs typeface="Cambria Math" charset="0"/>
                        <a:sym typeface="Times New Roman"/>
                      </a:rPr>
                      <m:t>h</m:t>
                    </m:r>
                    <m:r>
                      <a:rPr lang="en-US" sz="3200" i="1">
                        <a:latin typeface="Cambria Math" charset="0"/>
                        <a:ea typeface="Cambria Math" charset="0"/>
                        <a:cs typeface="Cambria Math" charset="0"/>
                        <a:sym typeface="Times New Roman"/>
                      </a:rPr>
                      <m:t>=</m:t>
                    </m:r>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𝑒</m:t>
                        </m:r>
                      </m:sub>
                    </m:sSub>
                    <m:r>
                      <a:rPr lang="en-US" sz="3200" i="1">
                        <a:latin typeface="Cambria Math" charset="0"/>
                        <a:ea typeface="Cambria Math" charset="0"/>
                        <a:cs typeface="Cambria Math" charset="0"/>
                        <a:sym typeface="Times New Roman"/>
                      </a:rPr>
                      <m:t>𝐿𝑠𝑖𝑛</m:t>
                    </m:r>
                    <m:d>
                      <m:dPr>
                        <m:ctrlPr>
                          <a:rPr lang="en-US" sz="3200" i="1">
                            <a:latin typeface="Cambria Math" charset="0"/>
                            <a:ea typeface="Cambria Math" charset="0"/>
                            <a:cs typeface="Cambria Math" charset="0"/>
                            <a:sym typeface="Times New Roman"/>
                          </a:rPr>
                        </m:ctrlPr>
                      </m:dPr>
                      <m:e>
                        <m:r>
                          <a:rPr lang="en-US" sz="3200" i="1">
                            <a:latin typeface="Cambria Math" charset="0"/>
                            <a:ea typeface="Cambria Math" charset="0"/>
                            <a:cs typeface="Cambria Math" charset="0"/>
                            <a:sym typeface="Times New Roman"/>
                          </a:rPr>
                          <m:t>𝜃</m:t>
                        </m:r>
                      </m:e>
                    </m:d>
                  </m:oMath>
                </a14:m>
                <a:r>
                  <a:rPr lang="en-US" sz="3200" i="1" dirty="0">
                    <a:latin typeface="Times New Roman"/>
                    <a:ea typeface="Times New Roman"/>
                    <a:cs typeface="Times New Roman"/>
                    <a:sym typeface="Times New Roman"/>
                  </a:rPr>
                  <a:t>	</a:t>
                </a:r>
              </a:p>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𝑒</m:t>
                          </m:r>
                        </m:sub>
                      </m:sSub>
                      <m:r>
                        <a:rPr lang="en-US" sz="3200" i="1">
                          <a:latin typeface="Cambria Math" charset="0"/>
                          <a:ea typeface="Cambria Math" charset="0"/>
                          <a:cs typeface="Cambria Math" charset="0"/>
                          <a:sym typeface="Times New Roman"/>
                        </a:rPr>
                        <m:t>= </m:t>
                      </m:r>
                      <m:f>
                        <m:fPr>
                          <m:ctrlPr>
                            <a:rPr lang="en-US" sz="3200" i="1">
                              <a:latin typeface="Cambria Math" charset="0"/>
                              <a:ea typeface="Cambria Math" charset="0"/>
                              <a:cs typeface="Cambria Math" charset="0"/>
                              <a:sym typeface="Times New Roman"/>
                            </a:rPr>
                          </m:ctrlPr>
                        </m:fPr>
                        <m:num>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𝐹</m:t>
                              </m:r>
                            </m:e>
                            <m:sub>
                              <m:r>
                                <a:rPr lang="en-US" sz="3200" i="1">
                                  <a:latin typeface="Cambria Math" charset="0"/>
                                  <a:ea typeface="Cambria Math" charset="0"/>
                                  <a:cs typeface="Cambria Math" charset="0"/>
                                  <a:sym typeface="Times New Roman"/>
                                </a:rPr>
                                <m:t>𝑝</m:t>
                              </m:r>
                            </m:sub>
                          </m:sSub>
                          <m:sSub>
                            <m:sSubPr>
                              <m:ctrlPr>
                                <a:rPr lang="en-US" sz="3200" i="1">
                                  <a:latin typeface="Cambria Math" charset="0"/>
                                  <a:ea typeface="Cambria Math" charset="0"/>
                                  <a:cs typeface="Cambria Math" charset="0"/>
                                  <a:sym typeface="Times New Roman"/>
                                </a:rPr>
                              </m:ctrlPr>
                            </m:sSubPr>
                            <m:e>
                              <m:r>
                                <a:rPr lang="en-US" sz="3200" i="1">
                                  <a:latin typeface="Cambria Math" charset="0"/>
                                  <a:ea typeface="Cambria Math" charset="0"/>
                                  <a:cs typeface="Cambria Math" charset="0"/>
                                  <a:sym typeface="Times New Roman"/>
                                </a:rPr>
                                <m:t>𝑅</m:t>
                              </m:r>
                            </m:e>
                            <m:sub>
                              <m:r>
                                <a:rPr lang="en-US" sz="3200" i="1">
                                  <a:latin typeface="Cambria Math" charset="0"/>
                                  <a:ea typeface="Cambria Math" charset="0"/>
                                  <a:cs typeface="Cambria Math" charset="0"/>
                                  <a:sym typeface="Times New Roman"/>
                                </a:rPr>
                                <m:t>h</m:t>
                              </m:r>
                            </m:sub>
                          </m:sSub>
                        </m:num>
                        <m:den>
                          <m:r>
                            <a:rPr lang="en-US" sz="3200" i="1">
                              <a:latin typeface="Cambria Math" charset="0"/>
                              <a:ea typeface="Cambria Math" charset="0"/>
                              <a:cs typeface="Cambria Math" charset="0"/>
                              <a:sym typeface="Times New Roman"/>
                            </a:rPr>
                            <m:t>𝐿𝑠𝑖𝑛</m:t>
                          </m:r>
                          <m:r>
                            <a:rPr lang="en-US" sz="3200" i="1">
                              <a:latin typeface="Cambria Math" charset="0"/>
                              <a:ea typeface="Cambria Math" charset="0"/>
                              <a:cs typeface="Cambria Math" charset="0"/>
                              <a:sym typeface="Times New Roman"/>
                            </a:rPr>
                            <m:t>(</m:t>
                          </m:r>
                          <m:r>
                            <a:rPr lang="en-US" sz="3200" i="1">
                              <a:latin typeface="Cambria Math" charset="0"/>
                              <a:ea typeface="Cambria Math" charset="0"/>
                              <a:cs typeface="Cambria Math" charset="0"/>
                              <a:sym typeface="Times New Roman"/>
                            </a:rPr>
                            <m:t>𝜃</m:t>
                          </m:r>
                          <m:r>
                            <a:rPr lang="en-US" sz="3200" i="1">
                              <a:latin typeface="Cambria Math" charset="0"/>
                              <a:ea typeface="Cambria Math" charset="0"/>
                              <a:cs typeface="Cambria Math" charset="0"/>
                              <a:sym typeface="Times New Roman"/>
                            </a:rPr>
                            <m:t>)</m:t>
                          </m:r>
                          <m:r>
                            <m:rPr>
                              <m:nor/>
                            </m:rPr>
                            <a:rPr lang="en-US" sz="3200" i="1" dirty="0">
                              <a:latin typeface="Times New Roman"/>
                              <a:ea typeface="Cambria Math" charset="0"/>
                              <a:cs typeface="Cambria Math" charset="0"/>
                              <a:sym typeface="Times New Roman"/>
                            </a:rPr>
                            <m:t> </m:t>
                          </m:r>
                        </m:den>
                      </m:f>
                    </m:oMath>
                  </m:oMathPara>
                </a14:m>
                <a:endParaRPr lang="en-US" sz="3200" i="1" dirty="0">
                  <a:latin typeface="Times New Roman"/>
                  <a:ea typeface="Times New Roman"/>
                  <a:cs typeface="Times New Roman"/>
                  <a:sym typeface="Times New Roman"/>
                </a:endParaRPr>
              </a:p>
            </p:txBody>
          </p:sp>
        </mc:Choice>
        <mc:Fallback xmlns="">
          <p:sp>
            <p:nvSpPr>
              <p:cNvPr id="168" name="Shape 168"/>
              <p:cNvSpPr txBox="1">
                <a:spLocks noRot="1" noChangeAspect="1" noMove="1" noResize="1" noEditPoints="1" noAdjustHandles="1" noChangeArrowheads="1" noChangeShapeType="1" noTextEdit="1"/>
              </p:cNvSpPr>
              <p:nvPr/>
            </p:nvSpPr>
            <p:spPr>
              <a:xfrm>
                <a:off x="13325142" y="5843976"/>
                <a:ext cx="6812500" cy="2637283"/>
              </a:xfrm>
              <a:prstGeom prst="rect">
                <a:avLst/>
              </a:prstGeom>
              <a:blipFill>
                <a:blip r:embed="rId4"/>
                <a:stretch>
                  <a:fillRect/>
                </a:stretch>
              </a:blipFill>
              <a:ln>
                <a:noFill/>
              </a:ln>
            </p:spPr>
            <p:txBody>
              <a:bodyPr/>
              <a:lstStyle/>
              <a:p>
                <a:r>
                  <a:rPr lang="ko-KR" altLang="en-US">
                    <a:noFill/>
                  </a:rPr>
                  <a:t> </a:t>
                </a:r>
              </a:p>
            </p:txBody>
          </p:sp>
        </mc:Fallback>
      </mc:AlternateContent>
      <p:sp>
        <p:nvSpPr>
          <p:cNvPr id="173" name="Shape 173"/>
          <p:cNvSpPr/>
          <p:nvPr/>
        </p:nvSpPr>
        <p:spPr>
          <a:xfrm>
            <a:off x="787225" y="28468300"/>
            <a:ext cx="10058399" cy="3954800"/>
          </a:xfrm>
          <a:prstGeom prst="rect">
            <a:avLst/>
          </a:prstGeom>
          <a:solidFill>
            <a:schemeClr val="lt1"/>
          </a:solid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p:sp>
        <p:nvSpPr>
          <p:cNvPr id="174" name="Shape 174"/>
          <p:cNvSpPr/>
          <p:nvPr/>
        </p:nvSpPr>
        <p:spPr>
          <a:xfrm>
            <a:off x="977725" y="28633462"/>
            <a:ext cx="9753599" cy="777899"/>
          </a:xfrm>
          <a:prstGeom prst="rect">
            <a:avLst/>
          </a:prstGeom>
          <a:solidFill>
            <a:srgbClr val="073763"/>
          </a:solidFill>
          <a:ln>
            <a:noFill/>
          </a:ln>
        </p:spPr>
        <p:txBody>
          <a:bodyPr lIns="91425" tIns="91425" rIns="91425" bIns="91425" anchor="ctr" anchorCtr="0">
            <a:noAutofit/>
          </a:bodyPr>
          <a:lstStyle/>
          <a:p>
            <a:pPr lvl="0" rtl="0">
              <a:spcBef>
                <a:spcPts val="0"/>
              </a:spcBef>
              <a:buNone/>
            </a:pPr>
            <a:endParaRPr/>
          </a:p>
        </p:txBody>
      </p:sp>
      <p:sp>
        <p:nvSpPr>
          <p:cNvPr id="175" name="Shape 175"/>
          <p:cNvSpPr txBox="1"/>
          <p:nvPr/>
        </p:nvSpPr>
        <p:spPr>
          <a:xfrm>
            <a:off x="1938851" y="28291447"/>
            <a:ext cx="7666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solidFill>
                  <a:srgbClr val="FFFFFF"/>
                </a:solidFill>
                <a:latin typeface="Calibri"/>
                <a:ea typeface="Calibri"/>
                <a:cs typeface="Calibri"/>
                <a:sym typeface="Calibri"/>
              </a:rPr>
              <a:t>METHODS</a:t>
            </a:r>
          </a:p>
        </p:txBody>
      </p:sp>
      <p:sp>
        <p:nvSpPr>
          <p:cNvPr id="176" name="Shape 176"/>
          <p:cNvSpPr txBox="1"/>
          <p:nvPr/>
        </p:nvSpPr>
        <p:spPr>
          <a:xfrm>
            <a:off x="926200" y="29331424"/>
            <a:ext cx="9753599" cy="2869075"/>
          </a:xfrm>
          <a:prstGeom prst="rect">
            <a:avLst/>
          </a:prstGeom>
          <a:noFill/>
          <a:ln>
            <a:noFill/>
          </a:ln>
        </p:spPr>
        <p:txBody>
          <a:bodyPr lIns="91425" tIns="91425" rIns="91425" bIns="91425" anchor="t" anchorCtr="0">
            <a:noAutofit/>
          </a:bodyPr>
          <a:lstStyle/>
          <a:p>
            <a:pPr lvl="0" rtl="0">
              <a:spcBef>
                <a:spcPts val="0"/>
              </a:spcBef>
              <a:buNone/>
            </a:pPr>
            <a:r>
              <a:rPr lang="x-none" sz="3200" dirty="0">
                <a:solidFill>
                  <a:srgbClr val="212121"/>
                </a:solidFill>
                <a:latin typeface="Times New Roman"/>
                <a:ea typeface="Times New Roman"/>
                <a:cs typeface="Times New Roman"/>
                <a:sym typeface="Times New Roman"/>
              </a:rPr>
              <a:t>Randomly sampled subjects(12 m, 14 f) simulated an arm-wrestling competition with a static force transducer (see Fig. 2.1). The angle between the upper arm to the horizontal was held constant at 45 degrees while forearm angle was variable (45, 60, 75, 90 degrees) with respect to the upper arm. Arm length for each subject was taken.</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5463" r="19229"/>
          <a:stretch/>
        </p:blipFill>
        <p:spPr>
          <a:xfrm>
            <a:off x="11640985" y="8123222"/>
            <a:ext cx="3890503" cy="478420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0099" y="8122545"/>
            <a:ext cx="5547539" cy="4792941"/>
          </a:xfrm>
          <a:prstGeom prst="rect">
            <a:avLst/>
          </a:prstGeom>
        </p:spPr>
      </p:pic>
      <p:sp>
        <p:nvSpPr>
          <p:cNvPr id="120" name="Shape 158"/>
          <p:cNvSpPr txBox="1"/>
          <p:nvPr/>
        </p:nvSpPr>
        <p:spPr>
          <a:xfrm>
            <a:off x="15877789" y="12868020"/>
            <a:ext cx="4659900" cy="325799"/>
          </a:xfrm>
          <a:prstGeom prst="rect">
            <a:avLst/>
          </a:prstGeom>
          <a:noFill/>
          <a:ln>
            <a:noFill/>
          </a:ln>
        </p:spPr>
        <p:txBody>
          <a:bodyPr lIns="91425" tIns="91425" rIns="91425" bIns="91425" anchor="t" anchorCtr="0">
            <a:noAutofit/>
          </a:bodyPr>
          <a:lstStyle/>
          <a:p>
            <a:pPr lvl="0" rtl="0">
              <a:spcBef>
                <a:spcPts val="0"/>
              </a:spcBef>
              <a:buNone/>
            </a:pPr>
            <a:r>
              <a:rPr lang="en-US" sz="1800" i="1" dirty="0">
                <a:latin typeface="Times New Roman"/>
                <a:ea typeface="Times New Roman"/>
                <a:cs typeface="Times New Roman"/>
                <a:sym typeface="Times New Roman"/>
              </a:rPr>
              <a:t>Figure 1.2 - Free Body Diagram of </a:t>
            </a:r>
            <a:r>
              <a:rPr lang="en-US" sz="1800" i="1" dirty="0" err="1">
                <a:latin typeface="Times New Roman"/>
                <a:ea typeface="Times New Roman"/>
                <a:cs typeface="Times New Roman"/>
                <a:sym typeface="Times New Roman"/>
              </a:rPr>
              <a:t>Humerus</a:t>
            </a:r>
            <a:endParaRPr lang="en-US" sz="1800" i="1" dirty="0">
              <a:latin typeface="Times New Roman"/>
              <a:ea typeface="Times New Roman"/>
              <a:cs typeface="Times New Roman"/>
              <a:sym typeface="Times New Roman"/>
            </a:endParaRPr>
          </a:p>
        </p:txBody>
      </p:sp>
      <p:sp>
        <p:nvSpPr>
          <p:cNvPr id="123" name="Shape 138"/>
          <p:cNvSpPr/>
          <p:nvPr/>
        </p:nvSpPr>
        <p:spPr>
          <a:xfrm>
            <a:off x="11330199" y="13833019"/>
            <a:ext cx="21082173" cy="780380"/>
          </a:xfrm>
          <a:prstGeom prst="rect">
            <a:avLst/>
          </a:pr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77" name="Shape 139"/>
          <p:cNvSpPr txBox="1"/>
          <p:nvPr/>
        </p:nvSpPr>
        <p:spPr>
          <a:xfrm>
            <a:off x="17548796" y="13556857"/>
            <a:ext cx="9029700"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a:latin typeface="Calibri"/>
                <a:ea typeface="Calibri"/>
                <a:cs typeface="Calibri"/>
                <a:sym typeface="Calibri"/>
              </a:rPr>
              <a:t>EXPERIMENTAL </a:t>
            </a:r>
            <a:r>
              <a:rPr lang="en-US" sz="6000" dirty="0">
                <a:latin typeface="Calibri"/>
                <a:ea typeface="Calibri"/>
                <a:cs typeface="Calibri"/>
                <a:sym typeface="Calibri"/>
              </a:rPr>
              <a:t>RESULTS</a:t>
            </a:r>
          </a:p>
        </p:txBody>
      </p:sp>
      <p:sp>
        <p:nvSpPr>
          <p:cNvPr id="178" name="Shape 89"/>
          <p:cNvSpPr/>
          <p:nvPr/>
        </p:nvSpPr>
        <p:spPr>
          <a:xfrm>
            <a:off x="21921999" y="4824375"/>
            <a:ext cx="10761326" cy="8501699"/>
          </a:xfrm>
          <a:prstGeom prst="rect">
            <a:avLst/>
          </a:prstGeom>
          <a:noFill/>
          <a:ln w="1270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lt1"/>
              </a:solidFill>
              <a:latin typeface="Arial"/>
              <a:ea typeface="Arial"/>
              <a:cs typeface="Arial"/>
              <a:sym typeface="Arial"/>
            </a:endParaRPr>
          </a:p>
        </p:txBody>
      </p:sp>
      <p:sp>
        <p:nvSpPr>
          <p:cNvPr id="179" name="Shape 101"/>
          <p:cNvSpPr/>
          <p:nvPr/>
        </p:nvSpPr>
        <p:spPr>
          <a:xfrm>
            <a:off x="22088601" y="4953001"/>
            <a:ext cx="10480610" cy="762350"/>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80" name="Shape 140"/>
          <p:cNvSpPr txBox="1"/>
          <p:nvPr/>
        </p:nvSpPr>
        <p:spPr>
          <a:xfrm>
            <a:off x="22818966" y="4651426"/>
            <a:ext cx="9029700"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dirty="0">
                <a:solidFill>
                  <a:srgbClr val="FFFFFF"/>
                </a:solidFill>
                <a:latin typeface="Calibri"/>
                <a:ea typeface="Calibri"/>
                <a:cs typeface="Calibri"/>
                <a:sym typeface="Calibri"/>
              </a:rPr>
              <a:t>EXPERIMENTAL DESIGN</a:t>
            </a:r>
          </a:p>
        </p:txBody>
      </p:sp>
      <p:sp>
        <p:nvSpPr>
          <p:cNvPr id="80" name="Shape 133"/>
          <p:cNvSpPr txBox="1"/>
          <p:nvPr/>
        </p:nvSpPr>
        <p:spPr>
          <a:xfrm>
            <a:off x="34419222" y="14879276"/>
            <a:ext cx="7666199" cy="1509599"/>
          </a:xfrm>
          <a:prstGeom prst="rect">
            <a:avLst/>
          </a:prstGeom>
          <a:noFill/>
          <a:ln>
            <a:noFill/>
          </a:ln>
        </p:spPr>
        <p:txBody>
          <a:bodyPr lIns="438900" tIns="219450" rIns="438900" bIns="219450" anchor="t" anchorCtr="0">
            <a:noAutofit/>
          </a:bodyPr>
          <a:lstStyle/>
          <a:p>
            <a:pPr marL="0" marR="0" lvl="0" indent="0" algn="ctr" rtl="0">
              <a:spcBef>
                <a:spcPts val="0"/>
              </a:spcBef>
              <a:spcAft>
                <a:spcPts val="0"/>
              </a:spcAft>
              <a:buSzPct val="25000"/>
              <a:buNone/>
            </a:pPr>
            <a:r>
              <a:rPr lang="en-US" sz="6000" dirty="0">
                <a:solidFill>
                  <a:srgbClr val="FFFFFF"/>
                </a:solidFill>
                <a:latin typeface="Calibri"/>
                <a:ea typeface="Calibri"/>
                <a:cs typeface="Calibri"/>
                <a:sym typeface="Calibri"/>
              </a:rPr>
              <a:t>CONCLUSIONS</a:t>
            </a:r>
          </a:p>
        </p:txBody>
      </p:sp>
      <p:grpSp>
        <p:nvGrpSpPr>
          <p:cNvPr id="186" name="Group 185"/>
          <p:cNvGrpSpPr/>
          <p:nvPr/>
        </p:nvGrpSpPr>
        <p:grpSpPr>
          <a:xfrm>
            <a:off x="22291156" y="5928058"/>
            <a:ext cx="5280802" cy="5618676"/>
            <a:chOff x="2342287" y="845165"/>
            <a:chExt cx="4921705" cy="5203565"/>
          </a:xfrm>
        </p:grpSpPr>
        <p:pic>
          <p:nvPicPr>
            <p:cNvPr id="187" name="Picture 1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2287" y="845165"/>
              <a:ext cx="4921705" cy="5203565"/>
            </a:xfrm>
            <a:prstGeom prst="rect">
              <a:avLst/>
            </a:prstGeom>
          </p:spPr>
        </p:pic>
        <p:sp>
          <p:nvSpPr>
            <p:cNvPr id="188" name="TextBox 187"/>
            <p:cNvSpPr txBox="1"/>
            <p:nvPr/>
          </p:nvSpPr>
          <p:spPr>
            <a:xfrm>
              <a:off x="3030945" y="1324634"/>
              <a:ext cx="1717774" cy="37515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2000" b="1" dirty="0">
                  <a:latin typeface="Adelon" pitchFamily="2" charset="0"/>
                </a:rPr>
                <a:t>Force Sensor</a:t>
              </a:r>
              <a:endParaRPr lang="ko-KR" altLang="en-US" b="1" dirty="0">
                <a:latin typeface="Adelon" pitchFamily="2" charset="0"/>
              </a:endParaRPr>
            </a:p>
          </p:txBody>
        </p:sp>
      </p:grpSp>
      <p:grpSp>
        <p:nvGrpSpPr>
          <p:cNvPr id="189" name="Group 188"/>
          <p:cNvGrpSpPr/>
          <p:nvPr/>
        </p:nvGrpSpPr>
        <p:grpSpPr>
          <a:xfrm>
            <a:off x="27824333" y="5878510"/>
            <a:ext cx="4263082" cy="5618676"/>
            <a:chOff x="5784850" y="672277"/>
            <a:chExt cx="3948123" cy="5203565"/>
          </a:xfrm>
        </p:grpSpPr>
        <p:pic>
          <p:nvPicPr>
            <p:cNvPr id="190" name="Picture 18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4850" y="672277"/>
              <a:ext cx="3948123" cy="5203565"/>
            </a:xfrm>
            <a:prstGeom prst="rect">
              <a:avLst/>
            </a:prstGeom>
          </p:spPr>
        </p:pic>
        <p:sp>
          <p:nvSpPr>
            <p:cNvPr id="191" name="TextBox 190"/>
            <p:cNvSpPr txBox="1"/>
            <p:nvPr/>
          </p:nvSpPr>
          <p:spPr>
            <a:xfrm>
              <a:off x="7113048" y="3114714"/>
              <a:ext cx="1291727" cy="65558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2000" b="1" dirty="0">
                  <a:latin typeface="Adelon" pitchFamily="2" charset="0"/>
                </a:rPr>
                <a:t>Forearm Angle</a:t>
              </a:r>
              <a:endParaRPr lang="ko-KR" altLang="en-US" sz="2000" b="1" dirty="0">
                <a:latin typeface="Adelon" pitchFamily="2" charset="0"/>
              </a:endParaRPr>
            </a:p>
          </p:txBody>
        </p:sp>
        <p:sp>
          <p:nvSpPr>
            <p:cNvPr id="192" name="Arc 191"/>
            <p:cNvSpPr/>
            <p:nvPr/>
          </p:nvSpPr>
          <p:spPr>
            <a:xfrm rot="18824296">
              <a:off x="7497203" y="4209266"/>
              <a:ext cx="574215" cy="582564"/>
            </a:xfrm>
            <a:prstGeom prst="arc">
              <a:avLst/>
            </a:prstGeom>
            <a:ln w="28575">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93" name="Shape 158"/>
          <p:cNvSpPr txBox="1"/>
          <p:nvPr/>
        </p:nvSpPr>
        <p:spPr>
          <a:xfrm>
            <a:off x="22361393" y="11461975"/>
            <a:ext cx="5412837" cy="685930"/>
          </a:xfrm>
          <a:prstGeom prst="rect">
            <a:avLst/>
          </a:prstGeom>
          <a:noFill/>
          <a:ln>
            <a:noFill/>
          </a:ln>
        </p:spPr>
        <p:txBody>
          <a:bodyPr lIns="91425" tIns="91425" rIns="91425" bIns="91425" anchor="t" anchorCtr="0">
            <a:noAutofit/>
          </a:bodyPr>
          <a:lstStyle/>
          <a:p>
            <a:r>
              <a:rPr lang="x-none" sz="1800" i="1" dirty="0">
                <a:latin typeface="Times New Roman"/>
                <a:ea typeface="Times New Roman"/>
                <a:cs typeface="Times New Roman"/>
                <a:sym typeface="Times New Roman"/>
              </a:rPr>
              <a:t>Figure</a:t>
            </a:r>
            <a:r>
              <a:rPr lang="en-US" sz="1800" i="1" dirty="0">
                <a:latin typeface="Times New Roman"/>
                <a:ea typeface="Times New Roman"/>
                <a:cs typeface="Times New Roman"/>
                <a:sym typeface="Times New Roman"/>
              </a:rPr>
              <a:t> 2.1</a:t>
            </a:r>
            <a:r>
              <a:rPr lang="x-none" sz="1800" i="1" dirty="0">
                <a:latin typeface="Times New Roman"/>
                <a:ea typeface="Times New Roman"/>
                <a:cs typeface="Times New Roman"/>
                <a:sym typeface="Times New Roman"/>
              </a:rPr>
              <a:t>  - Device Setup Sideview</a:t>
            </a:r>
            <a:endParaRPr lang="en-US" sz="2400" i="1" dirty="0">
              <a:latin typeface="Times New Roman"/>
              <a:ea typeface="Times New Roman"/>
              <a:cs typeface="Times New Roman"/>
              <a:sym typeface="Times New Roman"/>
            </a:endParaRPr>
          </a:p>
        </p:txBody>
      </p:sp>
      <p:sp>
        <p:nvSpPr>
          <p:cNvPr id="194" name="Shape 158"/>
          <p:cNvSpPr txBox="1"/>
          <p:nvPr/>
        </p:nvSpPr>
        <p:spPr>
          <a:xfrm>
            <a:off x="27665945" y="11445522"/>
            <a:ext cx="4858992" cy="468627"/>
          </a:xfrm>
          <a:prstGeom prst="rect">
            <a:avLst/>
          </a:prstGeom>
          <a:noFill/>
          <a:ln>
            <a:noFill/>
          </a:ln>
        </p:spPr>
        <p:txBody>
          <a:bodyPr lIns="91425" tIns="91425" rIns="91425" bIns="91425" anchor="t" anchorCtr="0">
            <a:noAutofit/>
          </a:bodyPr>
          <a:lstStyle/>
          <a:p>
            <a:r>
              <a:rPr lang="en-US" sz="1800" i="1" dirty="0">
                <a:latin typeface="Times New Roman" panose="02020603050405020304" pitchFamily="18" charset="0"/>
                <a:cs typeface="Times New Roman" panose="02020603050405020304" pitchFamily="18" charset="0"/>
                <a:sym typeface="Times New Roman"/>
              </a:rPr>
              <a:t>Figure 2.2 - Arm </a:t>
            </a:r>
            <a:r>
              <a:rPr lang="en-US" sz="1800" i="1" dirty="0" err="1">
                <a:latin typeface="Times New Roman" panose="02020603050405020304" pitchFamily="18" charset="0"/>
                <a:cs typeface="Times New Roman" panose="02020603050405020304" pitchFamily="18" charset="0"/>
                <a:sym typeface="Times New Roman"/>
              </a:rPr>
              <a:t>Sideview</a:t>
            </a:r>
            <a:endParaRPr lang="en-US" sz="2400" i="1" dirty="0">
              <a:latin typeface="Times New Roman"/>
              <a:cs typeface="Times New Roman"/>
              <a:sym typeface="Times New Roman"/>
            </a:endParaRPr>
          </a:p>
        </p:txBody>
      </p:sp>
      <p:grpSp>
        <p:nvGrpSpPr>
          <p:cNvPr id="5" name="Group 24"/>
          <p:cNvGrpSpPr/>
          <p:nvPr/>
        </p:nvGrpSpPr>
        <p:grpSpPr>
          <a:xfrm>
            <a:off x="11543391" y="14917213"/>
            <a:ext cx="10987422" cy="7365436"/>
            <a:chOff x="11360199" y="15037017"/>
            <a:chExt cx="10987422" cy="6959474"/>
          </a:xfrm>
        </p:grpSpPr>
        <p:pic>
          <p:nvPicPr>
            <p:cNvPr id="4" name="Picture 25"/>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t="15136" b="11782"/>
            <a:stretch/>
          </p:blipFill>
          <p:spPr>
            <a:xfrm>
              <a:off x="11360199" y="15914840"/>
              <a:ext cx="10987422" cy="6081651"/>
            </a:xfrm>
            <a:prstGeom prst="rect">
              <a:avLst/>
            </a:prstGeom>
          </p:spPr>
        </p:pic>
        <p:sp>
          <p:nvSpPr>
            <p:cNvPr id="73" name="Shape 97"/>
            <p:cNvSpPr txBox="1"/>
            <p:nvPr/>
          </p:nvSpPr>
          <p:spPr>
            <a:xfrm>
              <a:off x="12422959" y="15037017"/>
              <a:ext cx="9854308" cy="796113"/>
            </a:xfrm>
            <a:prstGeom prst="rect">
              <a:avLst/>
            </a:prstGeom>
            <a:noFill/>
            <a:ln>
              <a:noFill/>
            </a:ln>
          </p:spPr>
          <p:txBody>
            <a:bodyPr lIns="91425" tIns="91425" rIns="91425" bIns="91425" anchor="t" anchorCtr="0">
              <a:noAutofit/>
            </a:bodyPr>
            <a:lstStyle/>
            <a:p>
              <a:pPr lvl="0">
                <a:spcBef>
                  <a:spcPts val="0"/>
                </a:spcBef>
                <a:buNone/>
              </a:pPr>
              <a:r>
                <a:rPr lang="en-US" sz="3400" b="1" i="1" dirty="0">
                  <a:latin typeface="Calibri"/>
                  <a:ea typeface="Calibri"/>
                  <a:cs typeface="Calibri"/>
                  <a:sym typeface="Calibri"/>
                </a:rPr>
                <a:t>Relative Max Force Predicted by Angle (p &lt; 0.0001)</a:t>
              </a:r>
            </a:p>
          </p:txBody>
        </p:sp>
      </p:grpSp>
      <p:sp>
        <p:nvSpPr>
          <p:cNvPr id="6" name="Rectangle 5"/>
          <p:cNvSpPr/>
          <p:nvPr/>
        </p:nvSpPr>
        <p:spPr>
          <a:xfrm>
            <a:off x="12917763" y="23824666"/>
            <a:ext cx="8309173" cy="1077218"/>
          </a:xfrm>
          <a:prstGeom prst="rect">
            <a:avLst/>
          </a:prstGeom>
        </p:spPr>
        <p:txBody>
          <a:bodyPr wrap="square">
            <a:spAutoFit/>
          </a:bodyPr>
          <a:lstStyle/>
          <a:p>
            <a:pPr algn="ctr">
              <a:defRPr sz="1800" b="1" i="0" u="none" strike="noStrike" kern="1200" baseline="0">
                <a:solidFill>
                  <a:srgbClr val="000000"/>
                </a:solidFill>
                <a:latin typeface="+mn-lt"/>
                <a:ea typeface="+mn-ea"/>
                <a:cs typeface="+mn-cs"/>
              </a:defRPr>
            </a:pPr>
            <a:r>
              <a:rPr lang="en-US" altLang="ko-KR" sz="3200" b="1" i="1" kern="1200" dirty="0">
                <a:latin typeface="Calibri" panose="020F0502020204030204" pitchFamily="34" charset="0"/>
                <a:cs typeface="Calibri" panose="020F0502020204030204" pitchFamily="34" charset="0"/>
              </a:rPr>
              <a:t>Difference in Average Force Between Males and Females for Every </a:t>
            </a:r>
            <a:r>
              <a:rPr lang="en-US" altLang="ko-KR" sz="3200" b="1" i="1" kern="1200">
                <a:latin typeface="Calibri" panose="020F0502020204030204" pitchFamily="34" charset="0"/>
                <a:cs typeface="Calibri" panose="020F0502020204030204" pitchFamily="34" charset="0"/>
              </a:rPr>
              <a:t>Angle Tested</a:t>
            </a:r>
            <a:r>
              <a:rPr lang="en-US" altLang="ko-KR" sz="3200" b="1" i="1" kern="1200" dirty="0">
                <a:latin typeface="Calibri" panose="020F0502020204030204" pitchFamily="34" charset="0"/>
                <a:cs typeface="Calibri" panose="020F0502020204030204" pitchFamily="34" charset="0"/>
              </a:rPr>
              <a:t> </a:t>
            </a:r>
            <a:r>
              <a:rPr lang="en-US" altLang="ko-KR" sz="3200" b="1" i="1" kern="1200">
                <a:latin typeface="Calibri" panose="020F0502020204030204" pitchFamily="34" charset="0"/>
                <a:cs typeface="Calibri" panose="020F0502020204030204" pitchFamily="34" charset="0"/>
              </a:rPr>
              <a:t>(</a:t>
            </a:r>
            <a:r>
              <a:rPr lang="en-US" altLang="ko-KR" sz="3200" b="1" i="1" kern="1200" dirty="0">
                <a:latin typeface="Calibri" panose="020F0502020204030204" pitchFamily="34" charset="0"/>
                <a:cs typeface="Calibri" panose="020F0502020204030204" pitchFamily="34" charset="0"/>
              </a:rPr>
              <a:t>p = 0.0003</a:t>
            </a:r>
            <a:r>
              <a:rPr lang="en-US" altLang="ko-KR" sz="3200" b="1" i="1" kern="1200">
                <a:latin typeface="Calibri" panose="020F0502020204030204" pitchFamily="34" charset="0"/>
                <a:cs typeface="Calibri" panose="020F0502020204030204" pitchFamily="34" charset="0"/>
              </a:rPr>
              <a:t>)</a:t>
            </a:r>
            <a:endParaRPr lang="en-US" altLang="ko-KR" sz="3200" b="1" i="1" kern="1200" dirty="0">
              <a:latin typeface="Calibri" panose="020F0502020204030204" pitchFamily="34" charset="0"/>
              <a:cs typeface="Calibri" panose="020F0502020204030204" pitchFamily="34" charset="0"/>
            </a:endParaRPr>
          </a:p>
        </p:txBody>
      </p:sp>
      <p:sp>
        <p:nvSpPr>
          <p:cNvPr id="9" name="Rectangle 8"/>
          <p:cNvSpPr/>
          <p:nvPr/>
        </p:nvSpPr>
        <p:spPr>
          <a:xfrm>
            <a:off x="23474561" y="14665815"/>
            <a:ext cx="8901661" cy="1077218"/>
          </a:xfrm>
          <a:prstGeom prst="rect">
            <a:avLst/>
          </a:prstGeom>
        </p:spPr>
        <p:txBody>
          <a:bodyPr wrap="square" anchor="t">
            <a:spAutoFit/>
          </a:bodyPr>
          <a:lstStyle/>
          <a:p>
            <a:pPr algn="ctr">
              <a:defRPr sz="1800" b="1" i="0" u="none" strike="noStrike" kern="1200" baseline="0">
                <a:solidFill>
                  <a:srgbClr val="000000"/>
                </a:solidFill>
                <a:latin typeface="+mn-lt"/>
                <a:ea typeface="+mn-ea"/>
                <a:cs typeface="+mn-cs"/>
              </a:defRPr>
            </a:pPr>
            <a:r>
              <a:rPr lang="x-none" altLang="ko-KR" sz="3200" b="1" i="1" kern="1200">
                <a:latin typeface="Calibri" panose="020F0502020204030204" pitchFamily="34" charset="0"/>
                <a:cs typeface="Calibri" panose="020F0502020204030204" pitchFamily="34" charset="0"/>
              </a:rPr>
              <a:t>Similar Average Force Normalized to the Maximum Force for both Males and Females (p = 0.66)</a:t>
            </a:r>
            <a:endParaRPr lang="x-none" altLang="ko-KR" sz="3200" b="1" i="1" kern="1200" dirty="0">
              <a:latin typeface="Calibri" panose="020F0502020204030204" pitchFamily="34" charset="0"/>
              <a:cs typeface="Calibri" panose="020F0502020204030204" pitchFamily="34" charset="0"/>
            </a:endParaRPr>
          </a:p>
        </p:txBody>
      </p:sp>
      <p:graphicFrame>
        <p:nvGraphicFramePr>
          <p:cNvPr id="87" name="Chart 103"/>
          <p:cNvGraphicFramePr>
            <a:graphicFrameLocks noGrp="1"/>
          </p:cNvGraphicFramePr>
          <p:nvPr>
            <p:extLst>
              <p:ext uri="{D42A27DB-BD31-4B8C-83A1-F6EECF244321}">
                <p14:modId xmlns:p14="http://schemas.microsoft.com/office/powerpoint/2010/main" val="1612571515"/>
              </p:ext>
            </p:extLst>
          </p:nvPr>
        </p:nvGraphicFramePr>
        <p:xfrm>
          <a:off x="22905491" y="15550158"/>
          <a:ext cx="9784080" cy="67665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88" name="Chart 87"/>
          <p:cNvGraphicFramePr>
            <a:graphicFrameLocks noGrp="1"/>
          </p:cNvGraphicFramePr>
          <p:nvPr>
            <p:extLst>
              <p:ext uri="{D42A27DB-BD31-4B8C-83A1-F6EECF244321}">
                <p14:modId xmlns:p14="http://schemas.microsoft.com/office/powerpoint/2010/main" val="1224599672"/>
              </p:ext>
            </p:extLst>
          </p:nvPr>
        </p:nvGraphicFramePr>
        <p:xfrm>
          <a:off x="12213280" y="24716088"/>
          <a:ext cx="10076061" cy="67665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96" name="Chart 121"/>
          <p:cNvGraphicFramePr>
            <a:graphicFrameLocks noGrp="1"/>
          </p:cNvGraphicFramePr>
          <p:nvPr>
            <p:extLst>
              <p:ext uri="{D42A27DB-BD31-4B8C-83A1-F6EECF244321}">
                <p14:modId xmlns:p14="http://schemas.microsoft.com/office/powerpoint/2010/main" val="692943515"/>
              </p:ext>
            </p:extLst>
          </p:nvPr>
        </p:nvGraphicFramePr>
        <p:xfrm>
          <a:off x="22793134" y="24796844"/>
          <a:ext cx="10094320" cy="7115462"/>
        </p:xfrm>
        <a:graphic>
          <a:graphicData uri="http://schemas.openxmlformats.org/drawingml/2006/chart">
            <c:chart xmlns:c="http://schemas.openxmlformats.org/drawingml/2006/chart" xmlns:r="http://schemas.openxmlformats.org/officeDocument/2006/relationships" r:id="rId12"/>
          </a:graphicData>
        </a:graphic>
      </p:graphicFrame>
      <p:sp>
        <p:nvSpPr>
          <p:cNvPr id="10" name="Rectangle 9"/>
          <p:cNvSpPr/>
          <p:nvPr/>
        </p:nvSpPr>
        <p:spPr>
          <a:xfrm>
            <a:off x="22361393" y="23804605"/>
            <a:ext cx="10653160" cy="1077218"/>
          </a:xfrm>
          <a:prstGeom prst="rect">
            <a:avLst/>
          </a:prstGeom>
        </p:spPr>
        <p:txBody>
          <a:bodyPr wrap="square">
            <a:spAutoFit/>
          </a:bodyPr>
          <a:lstStyle/>
          <a:p>
            <a:pPr algn="ctr">
              <a:defRPr sz="1800" b="1" i="0" u="none" strike="noStrike" kern="1200" baseline="0">
                <a:solidFill>
                  <a:srgbClr val="000000"/>
                </a:solidFill>
                <a:latin typeface="+mn-lt"/>
                <a:ea typeface="+mn-ea"/>
                <a:cs typeface="+mn-cs"/>
              </a:defRPr>
            </a:pPr>
            <a:r>
              <a:rPr lang="en-US" altLang="ko-KR" sz="3200" b="1" i="1" kern="1200" dirty="0">
                <a:latin typeface="Calibri" panose="020F0502020204030204" pitchFamily="34" charset="0"/>
                <a:cs typeface="Calibri" panose="020F0502020204030204" pitchFamily="34" charset="0"/>
              </a:rPr>
              <a:t>Difference Between Males and Females When Average Force is Normalized for Arm Length to get Torque (p = 0.0003)</a:t>
            </a:r>
          </a:p>
        </p:txBody>
      </p:sp>
      <p:sp>
        <p:nvSpPr>
          <p:cNvPr id="107" name="Shape 158"/>
          <p:cNvSpPr txBox="1"/>
          <p:nvPr/>
        </p:nvSpPr>
        <p:spPr>
          <a:xfrm>
            <a:off x="11373784" y="22175907"/>
            <a:ext cx="10891358" cy="1525390"/>
          </a:xfrm>
          <a:prstGeom prst="rect">
            <a:avLst/>
          </a:prstGeom>
          <a:noFill/>
          <a:ln>
            <a:noFill/>
          </a:ln>
        </p:spPr>
        <p:txBody>
          <a:bodyPr lIns="91425" tIns="91425" rIns="91425" bIns="91425" anchor="t" anchorCtr="0">
            <a:noAutofit/>
          </a:bodyPr>
          <a:lstStyle/>
          <a:p>
            <a:r>
              <a:rPr lang="x-none" sz="1800" i="1" dirty="0">
                <a:latin typeface="Times New Roman"/>
                <a:ea typeface="Times New Roman"/>
                <a:cs typeface="Times New Roman"/>
                <a:sym typeface="Times New Roman"/>
              </a:rPr>
              <a:t>Figure 3.1 - Boxplots of relative max force for each of the four angles </a:t>
            </a:r>
            <a:r>
              <a:rPr lang="x-none" sz="1800" i="1" dirty="0" smtClean="0">
                <a:latin typeface="Times New Roman"/>
                <a:ea typeface="Times New Roman"/>
                <a:cs typeface="Times New Roman"/>
                <a:sym typeface="Times New Roman"/>
              </a:rPr>
              <a:t>tested</a:t>
            </a:r>
            <a:r>
              <a:rPr lang="en-US" sz="1800" i="1" dirty="0" smtClean="0">
                <a:latin typeface="Times New Roman"/>
                <a:ea typeface="Times New Roman"/>
                <a:cs typeface="Times New Roman"/>
                <a:sym typeface="Times New Roman"/>
              </a:rPr>
              <a:t>, w</a:t>
            </a:r>
            <a:r>
              <a:rPr lang="x-none" sz="1800" i="1" dirty="0" smtClean="0">
                <a:latin typeface="Times New Roman"/>
                <a:ea typeface="Times New Roman"/>
                <a:cs typeface="Times New Roman"/>
                <a:sym typeface="Times New Roman"/>
              </a:rPr>
              <a:t>ith</a:t>
            </a:r>
            <a:r>
              <a:rPr lang="en-US" sz="1800" i="1" dirty="0" smtClean="0">
                <a:latin typeface="Times New Roman"/>
                <a:ea typeface="Times New Roman"/>
                <a:cs typeface="Times New Roman"/>
                <a:sym typeface="Times New Roman"/>
              </a:rPr>
              <a:t> </a:t>
            </a:r>
            <a:r>
              <a:rPr lang="x-none" sz="1800" i="1" dirty="0">
                <a:latin typeface="Times New Roman"/>
                <a:ea typeface="Times New Roman"/>
                <a:cs typeface="Times New Roman"/>
                <a:sym typeface="Times New Roman"/>
              </a:rPr>
              <a:t>a</a:t>
            </a:r>
            <a:r>
              <a:rPr lang="en-US" sz="1800" i="1" dirty="0">
                <a:latin typeface="Times New Roman"/>
                <a:ea typeface="Times New Roman"/>
                <a:cs typeface="Times New Roman"/>
                <a:sym typeface="Times New Roman"/>
              </a:rPr>
              <a:t> </a:t>
            </a:r>
            <a:r>
              <a:rPr lang="x-none" sz="1800" i="1" dirty="0">
                <a:latin typeface="Times New Roman"/>
                <a:ea typeface="Times New Roman"/>
                <a:cs typeface="Times New Roman"/>
                <a:sym typeface="Times New Roman"/>
              </a:rPr>
              <a:t>p-value tested. With p&lt;0.05, it can be concluded with an ANOVA test that at least one of the angles have a significantly different average relative max </a:t>
            </a:r>
            <a:r>
              <a:rPr lang="x-none" sz="1800" i="1" dirty="0" smtClean="0">
                <a:latin typeface="Times New Roman"/>
                <a:ea typeface="Times New Roman"/>
                <a:cs typeface="Times New Roman"/>
                <a:sym typeface="Times New Roman"/>
              </a:rPr>
              <a:t>force.</a:t>
            </a:r>
            <a:r>
              <a:rPr lang="en-US" sz="1800" i="1" dirty="0" smtClean="0">
                <a:latin typeface="Times New Roman"/>
                <a:ea typeface="Times New Roman"/>
                <a:cs typeface="Times New Roman"/>
                <a:sym typeface="Times New Roman"/>
              </a:rPr>
              <a:t> </a:t>
            </a:r>
            <a:r>
              <a:rPr lang="x-none" sz="1800" i="1" dirty="0" smtClean="0">
                <a:latin typeface="Times New Roman"/>
                <a:ea typeface="Times New Roman"/>
                <a:cs typeface="Times New Roman"/>
                <a:sym typeface="Times New Roman"/>
              </a:rPr>
              <a:t>Using </a:t>
            </a:r>
            <a:r>
              <a:rPr lang="x-none" sz="1800" i="1" dirty="0">
                <a:latin typeface="Times New Roman"/>
                <a:ea typeface="Times New Roman"/>
                <a:cs typeface="Times New Roman"/>
                <a:sym typeface="Times New Roman"/>
              </a:rPr>
              <a:t>post-hoc contrast testing between adjacent angle groups with a conservative </a:t>
            </a:r>
            <a:r>
              <a:rPr lang="x-none" sz="1800" i="1" dirty="0" smtClean="0">
                <a:latin typeface="Times New Roman"/>
                <a:ea typeface="Times New Roman"/>
                <a:cs typeface="Times New Roman"/>
                <a:sym typeface="Times New Roman"/>
              </a:rPr>
              <a:t>adjusted</a:t>
            </a:r>
            <a:r>
              <a:rPr lang="en-US" sz="1800" i="1" dirty="0" smtClean="0">
                <a:latin typeface="Times New Roman"/>
                <a:ea typeface="Times New Roman"/>
                <a:cs typeface="Times New Roman"/>
                <a:sym typeface="Times New Roman"/>
              </a:rPr>
              <a:t> </a:t>
            </a:r>
            <a:r>
              <a:rPr lang="x-none" sz="1800" i="1" dirty="0" smtClean="0">
                <a:latin typeface="Times New Roman"/>
                <a:ea typeface="Times New Roman"/>
                <a:cs typeface="Times New Roman"/>
                <a:sym typeface="Times New Roman"/>
              </a:rPr>
              <a:t>Bonferroni </a:t>
            </a:r>
            <a:r>
              <a:rPr lang="x-none" sz="1800" i="1" dirty="0">
                <a:latin typeface="Times New Roman"/>
                <a:ea typeface="Times New Roman"/>
                <a:cs typeface="Times New Roman"/>
                <a:sym typeface="Times New Roman"/>
              </a:rPr>
              <a:t>correction for</a:t>
            </a:r>
            <a:r>
              <a:rPr lang="x-none" sz="1800" i="1" dirty="0">
                <a:latin typeface="Times New Roman" charset="0"/>
                <a:ea typeface="Times New Roman"/>
                <a:cs typeface="Times New Roman" charset="0"/>
                <a:sym typeface="Times New Roman"/>
              </a:rPr>
              <a:t> </a:t>
            </a:r>
            <a:r>
              <a:rPr lang="x-none" sz="1800" dirty="0">
                <a:latin typeface="Times New Roman" charset="0"/>
                <a:ea typeface="Times New Roman" charset="0"/>
                <a:cs typeface="Times New Roman" charset="0"/>
              </a:rPr>
              <a:t>α*=0.016</a:t>
            </a:r>
            <a:r>
              <a:rPr lang="x-none" sz="1800" i="1" dirty="0">
                <a:latin typeface="Times New Roman" charset="0"/>
                <a:ea typeface="Times New Roman"/>
                <a:cs typeface="Times New Roman" charset="0"/>
                <a:sym typeface="Times New Roman"/>
              </a:rPr>
              <a:t>,</a:t>
            </a:r>
            <a:r>
              <a:rPr lang="x-none" sz="1800" i="1" dirty="0">
                <a:latin typeface="Times New Roman"/>
                <a:ea typeface="Times New Roman"/>
                <a:cs typeface="Times New Roman"/>
                <a:sym typeface="Times New Roman"/>
              </a:rPr>
              <a:t> it was found that the angle at 45 degrees is the most optimal angle out of the angles tested to output maximum relative force.</a:t>
            </a:r>
            <a:endParaRPr lang="en-US" sz="1800" i="1" dirty="0">
              <a:latin typeface="Times New Roman"/>
              <a:ea typeface="Times New Roman"/>
              <a:cs typeface="Times New Roman"/>
              <a:sym typeface="Times New Roman"/>
            </a:endParaRPr>
          </a:p>
        </p:txBody>
      </p:sp>
      <p:sp>
        <p:nvSpPr>
          <p:cNvPr id="108" name="Shape 158"/>
          <p:cNvSpPr txBox="1"/>
          <p:nvPr/>
        </p:nvSpPr>
        <p:spPr>
          <a:xfrm>
            <a:off x="11374438" y="31378525"/>
            <a:ext cx="10904567" cy="1844675"/>
          </a:xfrm>
          <a:prstGeom prst="rect">
            <a:avLst/>
          </a:prstGeom>
          <a:noFill/>
          <a:ln>
            <a:noFill/>
          </a:ln>
        </p:spPr>
        <p:txBody>
          <a:bodyPr lIns="91425" tIns="91425" rIns="91425" bIns="91425" anchor="t" anchorCtr="0">
            <a:noAutofit/>
          </a:bodyPr>
          <a:lstStyle/>
          <a:p>
            <a:pPr lvl="0" rtl="0">
              <a:spcBef>
                <a:spcPts val="0"/>
              </a:spcBef>
              <a:buNone/>
            </a:pPr>
            <a:r>
              <a:rPr lang="x-none" sz="1800" i="1" dirty="0">
                <a:latin typeface="Times New Roman"/>
                <a:ea typeface="Times New Roman"/>
                <a:cs typeface="Times New Roman"/>
                <a:sym typeface="Times New Roman"/>
              </a:rPr>
              <a:t>Figure 3.3  - The average value of the maximum force of the males and females for each angle tested. </a:t>
            </a:r>
            <a:r>
              <a:rPr lang="en-US" sz="1800" i="1" dirty="0">
                <a:latin typeface="Times New Roman"/>
                <a:ea typeface="Times New Roman"/>
                <a:cs typeface="Times New Roman"/>
                <a:sym typeface="Times New Roman"/>
              </a:rPr>
              <a:t>A</a:t>
            </a:r>
            <a:r>
              <a:rPr lang="x-none" sz="1800" i="1" dirty="0" smtClean="0">
                <a:latin typeface="Times New Roman"/>
                <a:ea typeface="Times New Roman"/>
                <a:cs typeface="Times New Roman"/>
                <a:sym typeface="Times New Roman"/>
              </a:rPr>
              <a:t> </a:t>
            </a:r>
            <a:r>
              <a:rPr lang="x-none" sz="1800" i="1" dirty="0">
                <a:latin typeface="Times New Roman"/>
                <a:ea typeface="Times New Roman"/>
                <a:cs typeface="Times New Roman"/>
                <a:sym typeface="Times New Roman"/>
              </a:rPr>
              <a:t>p-value </a:t>
            </a:r>
            <a:r>
              <a:rPr lang="en-US" sz="1800" i="1" dirty="0">
                <a:latin typeface="Times New Roman"/>
                <a:ea typeface="Times New Roman"/>
                <a:cs typeface="Times New Roman"/>
                <a:sym typeface="Times New Roman"/>
              </a:rPr>
              <a:t>&lt;</a:t>
            </a:r>
            <a:r>
              <a:rPr lang="x-none" sz="1800" i="1" dirty="0" smtClean="0">
                <a:latin typeface="Times New Roman"/>
                <a:ea typeface="Times New Roman"/>
                <a:cs typeface="Times New Roman"/>
                <a:sym typeface="Times New Roman"/>
              </a:rPr>
              <a:t>0.001 </a:t>
            </a:r>
            <a:r>
              <a:rPr lang="x-none" sz="1800" i="1" dirty="0">
                <a:latin typeface="Times New Roman"/>
                <a:ea typeface="Times New Roman"/>
                <a:cs typeface="Times New Roman"/>
                <a:sym typeface="Times New Roman"/>
              </a:rPr>
              <a:t>indicates a significant difference between males and females for the average force. The average female maximum force was 49.5% of the average male maximum force and the average values at 45, 60 and 75, and 90 degrees were 49.6%, 48.6%, 43.7%, and 47.1% of the male average force respectively which is close to the 52% value found in </a:t>
            </a:r>
            <a:r>
              <a:rPr lang="x-none" sz="1800" i="1" dirty="0" smtClean="0">
                <a:latin typeface="Times New Roman"/>
                <a:ea typeface="Times New Roman"/>
                <a:cs typeface="Times New Roman"/>
                <a:sym typeface="Times New Roman"/>
              </a:rPr>
              <a:t>literature</a:t>
            </a:r>
            <a:r>
              <a:rPr lang="en-US" sz="1800" i="1" baseline="30000" dirty="0" smtClean="0">
                <a:latin typeface="Times New Roman"/>
                <a:ea typeface="Times New Roman"/>
                <a:cs typeface="Times New Roman"/>
                <a:sym typeface="Times New Roman"/>
              </a:rPr>
              <a:t>[1]</a:t>
            </a:r>
            <a:r>
              <a:rPr lang="x-none" sz="1800" i="1" dirty="0" smtClean="0">
                <a:latin typeface="Times New Roman"/>
                <a:ea typeface="Times New Roman"/>
                <a:cs typeface="Times New Roman"/>
                <a:sym typeface="Times New Roman"/>
              </a:rPr>
              <a:t>.</a:t>
            </a:r>
            <a:endParaRPr lang="en-US" sz="1800" i="1" dirty="0">
              <a:latin typeface="Times New Roman"/>
              <a:ea typeface="Times New Roman"/>
              <a:cs typeface="Times New Roman"/>
              <a:sym typeface="Times New Roman"/>
            </a:endParaRPr>
          </a:p>
        </p:txBody>
      </p:sp>
      <p:sp>
        <p:nvSpPr>
          <p:cNvPr id="109" name="Shape 158"/>
          <p:cNvSpPr txBox="1"/>
          <p:nvPr/>
        </p:nvSpPr>
        <p:spPr>
          <a:xfrm>
            <a:off x="22742197" y="22088475"/>
            <a:ext cx="9836478" cy="327025"/>
          </a:xfrm>
          <a:prstGeom prst="rect">
            <a:avLst/>
          </a:prstGeom>
          <a:noFill/>
          <a:ln>
            <a:noFill/>
          </a:ln>
        </p:spPr>
        <p:txBody>
          <a:bodyPr lIns="91425" tIns="91425" rIns="91425" bIns="91425" anchor="t" anchorCtr="0">
            <a:noAutofit/>
          </a:bodyPr>
          <a:lstStyle/>
          <a:p>
            <a:r>
              <a:rPr lang="x-none" sz="1800" i="1" dirty="0">
                <a:latin typeface="Times New Roman"/>
                <a:ea typeface="Times New Roman"/>
                <a:cs typeface="Times New Roman"/>
                <a:sym typeface="Times New Roman"/>
              </a:rPr>
              <a:t>Figure 3.2 - The maximum value for each person was used to normalize each person to account for the difference in raw strength. 7 of the 12 of the males and 10 of the 14 of the females had a max at 45 degrees. The large p-value of 0.66 indicts no difference between males and females. The value at 45 degrees was 28.6% larger for males and 35.6% for females than the value for 90 degrees which is within 9.1% and 4.2% of the expected value of </a:t>
            </a:r>
            <a:r>
              <a:rPr lang="x-none" sz="1800" i="1" dirty="0" smtClean="0">
                <a:latin typeface="Times New Roman"/>
                <a:ea typeface="Times New Roman"/>
                <a:cs typeface="Times New Roman"/>
                <a:sym typeface="Times New Roman"/>
              </a:rPr>
              <a:t>1.414</a:t>
            </a:r>
            <a:r>
              <a:rPr lang="en-US" sz="1800" i="1" dirty="0" smtClean="0">
                <a:latin typeface="Times New Roman"/>
                <a:ea typeface="Times New Roman"/>
                <a:cs typeface="Times New Roman"/>
                <a:sym typeface="Times New Roman"/>
              </a:rPr>
              <a:t>.</a:t>
            </a:r>
            <a:endParaRPr lang="x-none" sz="1800" i="1" dirty="0">
              <a:latin typeface="Times New Roman"/>
              <a:ea typeface="Times New Roman"/>
              <a:cs typeface="Times New Roman"/>
              <a:sym typeface="Times New Roman"/>
            </a:endParaRPr>
          </a:p>
        </p:txBody>
      </p:sp>
      <p:sp>
        <p:nvSpPr>
          <p:cNvPr id="110" name="Shape 158"/>
          <p:cNvSpPr txBox="1"/>
          <p:nvPr/>
        </p:nvSpPr>
        <p:spPr>
          <a:xfrm>
            <a:off x="23017631" y="31636756"/>
            <a:ext cx="9560613" cy="325437"/>
          </a:xfrm>
          <a:prstGeom prst="rect">
            <a:avLst/>
          </a:prstGeom>
          <a:noFill/>
          <a:ln>
            <a:noFill/>
          </a:ln>
        </p:spPr>
        <p:txBody>
          <a:bodyPr lIns="91425" tIns="91425" rIns="91425" bIns="91425" anchor="t" anchorCtr="0">
            <a:noAutofit/>
          </a:bodyPr>
          <a:lstStyle/>
          <a:p>
            <a:r>
              <a:rPr lang="x-none" sz="1800" i="1" dirty="0">
                <a:latin typeface="Times New Roman"/>
                <a:ea typeface="Times New Roman"/>
                <a:cs typeface="Times New Roman"/>
                <a:sym typeface="Times New Roman"/>
              </a:rPr>
              <a:t>Figure 3.4 - A scatterplot of the average </a:t>
            </a:r>
            <a:r>
              <a:rPr lang="x-none" sz="1800" i="1" dirty="0" smtClean="0">
                <a:latin typeface="Times New Roman"/>
                <a:ea typeface="Times New Roman"/>
                <a:cs typeface="Times New Roman"/>
                <a:sym typeface="Times New Roman"/>
              </a:rPr>
              <a:t>torque</a:t>
            </a:r>
            <a:r>
              <a:rPr lang="en-US" sz="1800" i="1" dirty="0" smtClean="0">
                <a:latin typeface="Times New Roman"/>
                <a:ea typeface="Times New Roman"/>
                <a:cs typeface="Times New Roman"/>
                <a:sym typeface="Times New Roman"/>
              </a:rPr>
              <a:t>, </a:t>
            </a:r>
            <a:r>
              <a:rPr lang="x-none" sz="1800" i="1" dirty="0" smtClean="0">
                <a:latin typeface="Times New Roman"/>
                <a:ea typeface="Times New Roman"/>
                <a:cs typeface="Times New Roman"/>
                <a:sym typeface="Times New Roman"/>
              </a:rPr>
              <a:t>with </a:t>
            </a:r>
            <a:r>
              <a:rPr lang="x-none" sz="1800" i="1" dirty="0">
                <a:latin typeface="Times New Roman"/>
                <a:ea typeface="Times New Roman"/>
                <a:cs typeface="Times New Roman"/>
                <a:sym typeface="Times New Roman"/>
              </a:rPr>
              <a:t>error bars depicting the standard deviation. The </a:t>
            </a:r>
            <a:r>
              <a:rPr lang="x-none" sz="1800" i="1" dirty="0" smtClean="0">
                <a:latin typeface="Times New Roman"/>
                <a:ea typeface="Times New Roman"/>
                <a:cs typeface="Times New Roman"/>
                <a:sym typeface="Times New Roman"/>
              </a:rPr>
              <a:t>length </a:t>
            </a:r>
            <a:r>
              <a:rPr lang="x-none" sz="1800" i="1" dirty="0">
                <a:latin typeface="Times New Roman"/>
                <a:ea typeface="Times New Roman"/>
                <a:cs typeface="Times New Roman"/>
                <a:sym typeface="Times New Roman"/>
              </a:rPr>
              <a:t>of the arm was used to normalize all the forces per person to yield the torque exerted by the humerous. With the normalization, the difference between males and females was still significant with </a:t>
            </a:r>
            <a:r>
              <a:rPr lang="x-none" sz="1800" i="1" dirty="0" smtClean="0">
                <a:latin typeface="Times New Roman"/>
                <a:ea typeface="Times New Roman"/>
                <a:cs typeface="Times New Roman"/>
                <a:sym typeface="Times New Roman"/>
              </a:rPr>
              <a:t>p&lt;0.001</a:t>
            </a:r>
            <a:r>
              <a:rPr lang="en-US" sz="1800" i="1" dirty="0" smtClean="0">
                <a:latin typeface="Times New Roman"/>
                <a:ea typeface="Times New Roman"/>
                <a:cs typeface="Times New Roman"/>
                <a:sym typeface="Times New Roman"/>
              </a:rPr>
              <a:t>.</a:t>
            </a:r>
            <a:endParaRPr lang="en-US" sz="1800" i="1" dirty="0">
              <a:latin typeface="Times New Roman"/>
              <a:ea typeface="Times New Roman"/>
              <a:cs typeface="Times New Roman"/>
              <a:sym typeface="Times New Roman"/>
            </a:endParaRPr>
          </a:p>
        </p:txBody>
      </p:sp>
      <p:pic>
        <p:nvPicPr>
          <p:cNvPr id="111" name="Picture 110"/>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664404" y="24336752"/>
            <a:ext cx="4822086" cy="3411547"/>
          </a:xfrm>
          <a:prstGeom prst="rect">
            <a:avLst/>
          </a:prstGeom>
        </p:spPr>
      </p:pic>
      <p:pic>
        <p:nvPicPr>
          <p:cNvPr id="15" name="Picture 14"/>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52324" y="24363275"/>
            <a:ext cx="4808418" cy="3300526"/>
          </a:xfrm>
          <a:prstGeom prst="rect">
            <a:avLst/>
          </a:prstGeom>
        </p:spPr>
      </p:pic>
      <p:sp>
        <p:nvSpPr>
          <p:cNvPr id="112" name="Rectangle 111"/>
          <p:cNvSpPr/>
          <p:nvPr/>
        </p:nvSpPr>
        <p:spPr>
          <a:xfrm>
            <a:off x="39518359" y="24031337"/>
            <a:ext cx="2742080" cy="400110"/>
          </a:xfrm>
          <a:prstGeom prst="rect">
            <a:avLst/>
          </a:prstGeom>
        </p:spPr>
        <p:txBody>
          <a:bodyPr wrap="square">
            <a:spAutoFit/>
          </a:bodyPr>
          <a:lstStyle/>
          <a:p>
            <a:pPr algn="ctr">
              <a:defRPr sz="1800" b="1" i="0" u="none" strike="noStrike" kern="1200" baseline="0">
                <a:solidFill>
                  <a:srgbClr val="000000"/>
                </a:solidFill>
                <a:latin typeface="+mn-lt"/>
                <a:ea typeface="+mn-ea"/>
                <a:cs typeface="+mn-cs"/>
              </a:defRPr>
            </a:pPr>
            <a:r>
              <a:rPr lang="en-US" altLang="ko-KR" sz="2000" b="1" i="1" kern="1200" dirty="0">
                <a:latin typeface="Calibri" panose="020F0502020204030204" pitchFamily="34" charset="0"/>
                <a:cs typeface="Calibri" panose="020F0502020204030204" pitchFamily="34" charset="0"/>
              </a:rPr>
              <a:t>Residual vs Fitted</a:t>
            </a:r>
          </a:p>
        </p:txBody>
      </p:sp>
      <p:sp>
        <p:nvSpPr>
          <p:cNvPr id="113" name="Rectangle 112"/>
          <p:cNvSpPr/>
          <p:nvPr/>
        </p:nvSpPr>
        <p:spPr>
          <a:xfrm>
            <a:off x="34856758" y="23924938"/>
            <a:ext cx="2742080" cy="400110"/>
          </a:xfrm>
          <a:prstGeom prst="rect">
            <a:avLst/>
          </a:prstGeom>
        </p:spPr>
        <p:txBody>
          <a:bodyPr wrap="square">
            <a:spAutoFit/>
          </a:bodyPr>
          <a:lstStyle/>
          <a:p>
            <a:pPr algn="ctr">
              <a:defRPr sz="1800" b="1" i="0" u="none" strike="noStrike" kern="1200" baseline="0">
                <a:solidFill>
                  <a:srgbClr val="000000"/>
                </a:solidFill>
                <a:latin typeface="+mn-lt"/>
                <a:ea typeface="+mn-ea"/>
                <a:cs typeface="+mn-cs"/>
              </a:defRPr>
            </a:pPr>
            <a:r>
              <a:rPr lang="en-US" altLang="ko-KR" sz="2000" b="1" i="1" kern="1200" dirty="0">
                <a:latin typeface="Calibri" panose="020F0502020204030204" pitchFamily="34" charset="0"/>
                <a:cs typeface="Calibri" panose="020F0502020204030204" pitchFamily="34" charset="0"/>
              </a:rPr>
              <a:t>Normal Q-Q</a:t>
            </a:r>
          </a:p>
        </p:txBody>
      </p:sp>
      <p:grpSp>
        <p:nvGrpSpPr>
          <p:cNvPr id="16" name="Group 15"/>
          <p:cNvGrpSpPr/>
          <p:nvPr/>
        </p:nvGrpSpPr>
        <p:grpSpPr>
          <a:xfrm>
            <a:off x="11432495" y="21772205"/>
            <a:ext cx="10987422" cy="685142"/>
            <a:chOff x="10903290" y="21655477"/>
            <a:chExt cx="10987422" cy="685142"/>
          </a:xfrm>
        </p:grpSpPr>
        <p:sp>
          <p:nvSpPr>
            <p:cNvPr id="124" name="Shape 97"/>
            <p:cNvSpPr txBox="1"/>
            <p:nvPr/>
          </p:nvSpPr>
          <p:spPr>
            <a:xfrm>
              <a:off x="17042835" y="21771512"/>
              <a:ext cx="737166" cy="569107"/>
            </a:xfrm>
            <a:prstGeom prst="rect">
              <a:avLst/>
            </a:prstGeom>
            <a:noFill/>
            <a:ln>
              <a:noFill/>
            </a:ln>
          </p:spPr>
          <p:txBody>
            <a:bodyPr lIns="91425" tIns="91425" rIns="91425" bIns="91425" anchor="t" anchorCtr="0">
              <a:noAutofit/>
            </a:bodyPr>
            <a:lstStyle/>
            <a:p>
              <a:pPr lvl="0"/>
              <a:r>
                <a:rPr lang="it-IT" sz="1800" dirty="0"/>
                <a:t>(°)</a:t>
              </a:r>
              <a:endParaRPr lang="en-US" sz="3400" b="1" i="1" dirty="0">
                <a:latin typeface="Calibri"/>
                <a:ea typeface="Calibri"/>
                <a:cs typeface="Calibri"/>
                <a:sym typeface="Calibri"/>
              </a:endParaRPr>
            </a:p>
          </p:txBody>
        </p:sp>
        <p:pic>
          <p:nvPicPr>
            <p:cNvPr id="115" name="Picture 25"/>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t="89898" b="3540"/>
            <a:stretch/>
          </p:blipFill>
          <p:spPr>
            <a:xfrm>
              <a:off x="10903290" y="21655477"/>
              <a:ext cx="10987422" cy="546100"/>
            </a:xfrm>
            <a:prstGeom prst="rect">
              <a:avLst/>
            </a:prstGeom>
          </p:spPr>
        </p:pic>
      </p:grpSp>
      <mc:AlternateContent xmlns:mc="http://schemas.openxmlformats.org/markup-compatibility/2006" xmlns:a14="http://schemas.microsoft.com/office/drawing/2010/main">
        <mc:Choice Requires="a14">
          <p:sp>
            <p:nvSpPr>
              <p:cNvPr id="156" name="Shape 168"/>
              <p:cNvSpPr txBox="1"/>
              <p:nvPr/>
            </p:nvSpPr>
            <p:spPr>
              <a:xfrm>
                <a:off x="19622996" y="5899030"/>
                <a:ext cx="1216207" cy="2637283"/>
              </a:xfrm>
              <a:prstGeom prst="rect">
                <a:avLst/>
              </a:prstGeom>
              <a:noFill/>
              <a:ln>
                <a:noFill/>
              </a:ln>
            </p:spPr>
            <p:txBody>
              <a:bodyPr lIns="91425" tIns="91425" rIns="91425" bIns="91425" anchor="t" anchorCtr="0">
                <a:noAutofit/>
              </a:bodyPr>
              <a:lstStyle/>
              <a:p>
                <a:pPr algn="ctr"/>
                <a14:m>
                  <m:oMathPara xmlns:m="http://schemas.openxmlformats.org/officeDocument/2006/math">
                    <m:oMathParaPr>
                      <m:jc m:val="centerGroup"/>
                    </m:oMathParaPr>
                    <m:oMath xmlns:m="http://schemas.openxmlformats.org/officeDocument/2006/math">
                      <m:r>
                        <a:rPr lang="en-US" sz="3200">
                          <a:latin typeface="Cambria Math" charset="0"/>
                          <a:ea typeface="Cambria Math" charset="0"/>
                          <a:cs typeface="Cambria Math" charset="0"/>
                          <a:sym typeface="Times New Roman"/>
                        </a:rPr>
                        <m:t>(1)</m:t>
                      </m:r>
                    </m:oMath>
                  </m:oMathPara>
                </a14:m>
                <a:endParaRPr lang="en-US" sz="3200" b="0" dirty="0">
                  <a:latin typeface="Times New Roman"/>
                  <a:ea typeface="Cambria Math" charset="0"/>
                  <a:cs typeface="Cambria Math" charset="0"/>
                  <a:sym typeface="Times New Roman"/>
                </a:endParaRPr>
              </a:p>
              <a:p>
                <a:pPr algn="ctr"/>
                <a:r>
                  <a:rPr lang="en-US" sz="3200">
                    <a:latin typeface="Times New Roman"/>
                    <a:ea typeface="Times New Roman"/>
                    <a:cs typeface="Times New Roman"/>
                    <a:sym typeface="Times New Roman"/>
                  </a:rPr>
                  <a:t>(2</a:t>
                </a:r>
                <a:r>
                  <a:rPr lang="en-US" sz="3200" dirty="0">
                    <a:latin typeface="Times New Roman"/>
                    <a:ea typeface="Times New Roman"/>
                    <a:cs typeface="Times New Roman"/>
                    <a:sym typeface="Times New Roman"/>
                  </a:rPr>
                  <a:t>)</a:t>
                </a:r>
              </a:p>
              <a:p>
                <a:pPr algn="ctr"/>
                <a:endParaRPr lang="en-US" sz="1800" dirty="0">
                  <a:latin typeface="Times New Roman"/>
                  <a:ea typeface="Times New Roman"/>
                  <a:cs typeface="Times New Roman"/>
                  <a:sym typeface="Times New Roman"/>
                </a:endParaRPr>
              </a:p>
              <a:p>
                <a:pPr algn="ctr"/>
                <a:r>
                  <a:rPr lang="en-US" sz="3200">
                    <a:latin typeface="Times New Roman"/>
                    <a:ea typeface="Times New Roman"/>
                    <a:cs typeface="Times New Roman"/>
                    <a:sym typeface="Times New Roman"/>
                  </a:rPr>
                  <a:t>(3)</a:t>
                </a:r>
                <a:endParaRPr lang="en-US" sz="3200" dirty="0">
                  <a:latin typeface="Times New Roman"/>
                  <a:ea typeface="Times New Roman"/>
                  <a:cs typeface="Times New Roman"/>
                  <a:sym typeface="Times New Roman"/>
                </a:endParaRPr>
              </a:p>
            </p:txBody>
          </p:sp>
        </mc:Choice>
        <mc:Fallback xmlns="">
          <p:sp>
            <p:nvSpPr>
              <p:cNvPr id="156" name="Shape 168"/>
              <p:cNvSpPr txBox="1">
                <a:spLocks noRot="1" noChangeAspect="1" noMove="1" noResize="1" noEditPoints="1" noAdjustHandles="1" noChangeArrowheads="1" noChangeShapeType="1" noTextEdit="1"/>
              </p:cNvSpPr>
              <p:nvPr/>
            </p:nvSpPr>
            <p:spPr>
              <a:xfrm>
                <a:off x="19622996" y="5899030"/>
                <a:ext cx="1216207" cy="2637283"/>
              </a:xfrm>
              <a:prstGeom prst="rect">
                <a:avLst/>
              </a:prstGeom>
              <a:blipFill rotWithShape="0">
                <a:blip r:embed="rId16"/>
                <a:stretch>
                  <a:fillRect/>
                </a:stretch>
              </a:blipFill>
              <a:ln>
                <a:noFill/>
              </a:ln>
            </p:spPr>
            <p:txBody>
              <a:bodyPr/>
              <a:lstStyle/>
              <a:p>
                <a:r>
                  <a:rPr lang="en-US">
                    <a:noFill/>
                  </a:rPr>
                  <a:t> </a:t>
                </a:r>
              </a:p>
            </p:txBody>
          </p:sp>
        </mc:Fallback>
      </mc:AlternateContent>
      <p:sp>
        <p:nvSpPr>
          <p:cNvPr id="117" name="Shape 136"/>
          <p:cNvSpPr txBox="1"/>
          <p:nvPr/>
        </p:nvSpPr>
        <p:spPr>
          <a:xfrm>
            <a:off x="22206579" y="11718325"/>
            <a:ext cx="10205793" cy="1683251"/>
          </a:xfrm>
          <a:prstGeom prst="rect">
            <a:avLst/>
          </a:prstGeom>
          <a:noFill/>
          <a:ln>
            <a:noFill/>
          </a:ln>
        </p:spPr>
        <p:txBody>
          <a:bodyPr lIns="91425" tIns="91425" rIns="91425" bIns="91425" anchor="t" anchorCtr="0">
            <a:noAutofit/>
          </a:bodyPr>
          <a:lstStyle/>
          <a:p>
            <a:pPr lvl="0" algn="just" rtl="0">
              <a:spcBef>
                <a:spcPts val="0"/>
              </a:spcBef>
              <a:buClr>
                <a:schemeClr val="dk1"/>
              </a:buClr>
              <a:buSzPct val="34375"/>
              <a:buFont typeface="Arial"/>
              <a:buNone/>
            </a:pPr>
            <a:endParaRPr lang="en-US" sz="3200" dirty="0">
              <a:solidFill>
                <a:srgbClr val="212121"/>
              </a:solidFill>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18" name="Shape 143"/>
              <p:cNvSpPr txBox="1"/>
              <p:nvPr/>
            </p:nvSpPr>
            <p:spPr>
              <a:xfrm>
                <a:off x="33510103" y="19314766"/>
                <a:ext cx="9560637" cy="1068010"/>
              </a:xfrm>
              <a:prstGeom prst="rect">
                <a:avLst/>
              </a:prstGeom>
              <a:noFill/>
              <a:ln>
                <a:noFill/>
              </a:ln>
            </p:spPr>
            <p:txBody>
              <a:bodyPr lIns="91425" tIns="91425" rIns="91425" bIns="91425" anchor="t" anchorCtr="0">
                <a:noAutofit/>
              </a:bodyPr>
              <a:lstStyle/>
              <a:p>
                <a:pPr algn="just"/>
                <a14:m>
                  <m:oMathPara xmlns:m="http://schemas.openxmlformats.org/officeDocument/2006/math">
                    <m:oMathParaPr>
                      <m:jc m:val="centerGroup"/>
                    </m:oMathParaPr>
                    <m:oMath xmlns:m="http://schemas.openxmlformats.org/officeDocument/2006/math">
                      <m:r>
                        <a:rPr lang="en-US" sz="3600" b="1" i="1">
                          <a:solidFill>
                            <a:schemeClr val="dk1"/>
                          </a:solidFill>
                          <a:latin typeface="Cambria Math" charset="0"/>
                          <a:ea typeface="Times New Roman"/>
                          <a:cs typeface="Times New Roman"/>
                          <a:sym typeface="Times New Roman"/>
                        </a:rPr>
                        <m:t>𝑴𝒂𝒙</m:t>
                      </m:r>
                      <m:r>
                        <a:rPr lang="en-US" sz="3600" b="1" i="1">
                          <a:solidFill>
                            <a:schemeClr val="dk1"/>
                          </a:solidFill>
                          <a:latin typeface="Cambria Math" charset="0"/>
                          <a:ea typeface="Times New Roman"/>
                          <a:cs typeface="Times New Roman"/>
                          <a:sym typeface="Times New Roman"/>
                        </a:rPr>
                        <m:t> </m:t>
                      </m:r>
                      <m:r>
                        <a:rPr lang="en-US" sz="3600" b="1" i="1">
                          <a:solidFill>
                            <a:schemeClr val="dk1"/>
                          </a:solidFill>
                          <a:latin typeface="Cambria Math" charset="0"/>
                          <a:ea typeface="Times New Roman"/>
                          <a:cs typeface="Times New Roman"/>
                          <a:sym typeface="Times New Roman"/>
                        </a:rPr>
                        <m:t>𝑭𝒐𝒓𝒄𝒆</m:t>
                      </m:r>
                      <m:r>
                        <a:rPr lang="en-US" sz="3600" b="1" i="1">
                          <a:solidFill>
                            <a:schemeClr val="dk1"/>
                          </a:solidFill>
                          <a:latin typeface="Cambria Math" charset="0"/>
                          <a:ea typeface="Times New Roman"/>
                          <a:cs typeface="Times New Roman"/>
                          <a:sym typeface="Times New Roman"/>
                        </a:rPr>
                        <m:t>=</m:t>
                      </m:r>
                      <m:f>
                        <m:fPr>
                          <m:ctrlPr>
                            <a:rPr lang="bg-BG" sz="3600" b="1" i="1">
                              <a:solidFill>
                                <a:schemeClr val="dk1"/>
                              </a:solidFill>
                              <a:latin typeface="Cambria Math" charset="0"/>
                              <a:ea typeface="Times New Roman"/>
                              <a:cs typeface="Times New Roman"/>
                              <a:sym typeface="Times New Roman"/>
                            </a:rPr>
                          </m:ctrlPr>
                        </m:fPr>
                        <m:num>
                          <m:sSub>
                            <m:sSubPr>
                              <m:ctrlPr>
                                <a:rPr lang="bg-BG" altLang="ko-KR" sz="3600" b="1" i="1">
                                  <a:solidFill>
                                    <a:schemeClr val="dk1"/>
                                  </a:solidFill>
                                  <a:latin typeface="Cambria Math" charset="0"/>
                                  <a:cs typeface="Times New Roman"/>
                                  <a:sym typeface="Times New Roman"/>
                                </a:rPr>
                              </m:ctrlPr>
                            </m:sSubPr>
                            <m:e>
                              <m:r>
                                <a:rPr lang="ko-KR" altLang="bg-BG" sz="3600" b="1" i="1">
                                  <a:solidFill>
                                    <a:schemeClr val="dk1"/>
                                  </a:solidFill>
                                  <a:latin typeface="Cambria Math" panose="02040503050406030204" pitchFamily="18" charset="0"/>
                                  <a:cs typeface="Times New Roman"/>
                                  <a:sym typeface="Times New Roman"/>
                                </a:rPr>
                                <m:t>𝜷</m:t>
                              </m:r>
                            </m:e>
                            <m:sub>
                              <m:r>
                                <a:rPr lang="en-US" altLang="ko-KR" sz="3600" b="1" i="1">
                                  <a:solidFill>
                                    <a:schemeClr val="dk1"/>
                                  </a:solidFill>
                                  <a:latin typeface="Cambria Math" panose="02040503050406030204" pitchFamily="18" charset="0"/>
                                  <a:cs typeface="Times New Roman"/>
                                  <a:sym typeface="Times New Roman"/>
                                </a:rPr>
                                <m:t>𝟏</m:t>
                              </m:r>
                            </m:sub>
                          </m:sSub>
                        </m:num>
                        <m:den>
                          <m:r>
                            <a:rPr lang="en-US" sz="3600" b="1" i="1">
                              <a:solidFill>
                                <a:schemeClr val="dk1"/>
                              </a:solidFill>
                              <a:latin typeface="Cambria Math" charset="0"/>
                              <a:ea typeface="Times New Roman"/>
                              <a:cs typeface="Times New Roman"/>
                              <a:sym typeface="Times New Roman"/>
                            </a:rPr>
                            <m:t>𝑳</m:t>
                          </m:r>
                          <m:r>
                            <a:rPr lang="en-US" sz="3600" b="1" i="1">
                              <a:solidFill>
                                <a:schemeClr val="dk1"/>
                              </a:solidFill>
                              <a:latin typeface="Cambria Math" panose="02040503050406030204" pitchFamily="18" charset="0"/>
                              <a:ea typeface="Times New Roman"/>
                              <a:cs typeface="Times New Roman"/>
                              <a:sym typeface="Times New Roman"/>
                            </a:rPr>
                            <m:t>𝒆𝒏𝒈𝒕𝒉</m:t>
                          </m:r>
                          <m:r>
                            <a:rPr lang="en-US" sz="3600" b="1" i="1">
                              <a:solidFill>
                                <a:schemeClr val="dk1"/>
                              </a:solidFill>
                              <a:latin typeface="Cambria Math" charset="0"/>
                              <a:ea typeface="Times New Roman"/>
                              <a:cs typeface="Times New Roman"/>
                              <a:sym typeface="Times New Roman"/>
                            </a:rPr>
                            <m:t>∗</m:t>
                          </m:r>
                          <m:r>
                            <a:rPr lang="en-US" sz="3600" b="1">
                              <a:solidFill>
                                <a:schemeClr val="dk1"/>
                              </a:solidFill>
                              <a:latin typeface="Cambria Math" charset="0"/>
                              <a:ea typeface="Times New Roman"/>
                              <a:cs typeface="Times New Roman"/>
                              <a:sym typeface="Times New Roman"/>
                            </a:rPr>
                            <m:t>𝐬𝐢𝐧</m:t>
                          </m:r>
                          <m:r>
                            <a:rPr lang="en-US" sz="3600" b="1" i="1">
                              <a:solidFill>
                                <a:schemeClr val="dk1"/>
                              </a:solidFill>
                              <a:latin typeface="Cambria Math" charset="0"/>
                              <a:ea typeface="Times New Roman"/>
                              <a:cs typeface="Times New Roman"/>
                              <a:sym typeface="Times New Roman"/>
                            </a:rPr>
                            <m:t>⁡(</m:t>
                          </m:r>
                          <m:r>
                            <a:rPr lang="en-US" sz="3600" b="1" i="1">
                              <a:solidFill>
                                <a:schemeClr val="dk1"/>
                              </a:solidFill>
                              <a:latin typeface="Cambria Math" charset="0"/>
                              <a:ea typeface="Cambria Math" charset="0"/>
                              <a:cs typeface="Cambria Math" charset="0"/>
                              <a:sym typeface="Times New Roman"/>
                            </a:rPr>
                            <m:t>𝜽</m:t>
                          </m:r>
                          <m:r>
                            <a:rPr lang="en-US" sz="3600" b="1" i="1">
                              <a:solidFill>
                                <a:schemeClr val="dk1"/>
                              </a:solidFill>
                              <a:latin typeface="Cambria Math" charset="0"/>
                              <a:ea typeface="Cambria Math" charset="0"/>
                              <a:cs typeface="Cambria Math" charset="0"/>
                              <a:sym typeface="Times New Roman"/>
                            </a:rPr>
                            <m:t>)</m:t>
                          </m:r>
                        </m:den>
                      </m:f>
                      <m:r>
                        <a:rPr lang="en-US" sz="3600" b="1" i="1">
                          <a:solidFill>
                            <a:schemeClr val="dk1"/>
                          </a:solidFill>
                          <a:latin typeface="Cambria Math" charset="0"/>
                          <a:ea typeface="Times New Roman"/>
                          <a:cs typeface="Times New Roman"/>
                          <a:sym typeface="Times New Roman"/>
                        </a:rPr>
                        <m:t>+</m:t>
                      </m:r>
                      <m:sSub>
                        <m:sSubPr>
                          <m:ctrlPr>
                            <a:rPr lang="en-US" altLang="ko-KR" sz="3600" b="1" i="1">
                              <a:solidFill>
                                <a:schemeClr val="dk1"/>
                              </a:solidFill>
                              <a:latin typeface="Cambria Math" charset="0"/>
                              <a:cs typeface="Times New Roman"/>
                              <a:sym typeface="Times New Roman"/>
                            </a:rPr>
                          </m:ctrlPr>
                        </m:sSubPr>
                        <m:e>
                          <m:r>
                            <a:rPr lang="ko-KR" altLang="en-US" sz="3600" b="1" i="1">
                              <a:solidFill>
                                <a:schemeClr val="dk1"/>
                              </a:solidFill>
                              <a:latin typeface="Cambria Math" panose="02040503050406030204" pitchFamily="18" charset="0"/>
                              <a:cs typeface="Times New Roman"/>
                              <a:sym typeface="Times New Roman"/>
                            </a:rPr>
                            <m:t>𝜷</m:t>
                          </m:r>
                        </m:e>
                        <m:sub>
                          <m:r>
                            <a:rPr lang="en-US" altLang="ko-KR" sz="3600" b="1" i="1">
                              <a:solidFill>
                                <a:schemeClr val="dk1"/>
                              </a:solidFill>
                              <a:latin typeface="Cambria Math" panose="02040503050406030204" pitchFamily="18" charset="0"/>
                              <a:cs typeface="Times New Roman"/>
                              <a:sym typeface="Times New Roman"/>
                            </a:rPr>
                            <m:t>𝟐</m:t>
                          </m:r>
                        </m:sub>
                      </m:sSub>
                      <m:d>
                        <m:dPr>
                          <m:ctrlPr>
                            <a:rPr lang="en-US" altLang="ko-KR" sz="3600" b="1" i="1">
                              <a:solidFill>
                                <a:schemeClr val="dk1"/>
                              </a:solidFill>
                              <a:latin typeface="Cambria Math" charset="0"/>
                              <a:cs typeface="Times New Roman"/>
                              <a:sym typeface="Times New Roman"/>
                            </a:rPr>
                          </m:ctrlPr>
                        </m:dPr>
                        <m:e>
                          <m:r>
                            <a:rPr lang="en-US" altLang="ko-KR" sz="3600" b="1" i="1">
                              <a:solidFill>
                                <a:schemeClr val="dk1"/>
                              </a:solidFill>
                              <a:latin typeface="Cambria Math" charset="0"/>
                              <a:cs typeface="Times New Roman"/>
                              <a:sym typeface="Times New Roman"/>
                            </a:rPr>
                            <m:t>𝑮</m:t>
                          </m:r>
                          <m:r>
                            <a:rPr lang="en-US" sz="3600" b="1" i="1">
                              <a:solidFill>
                                <a:schemeClr val="dk1"/>
                              </a:solidFill>
                              <a:latin typeface="Cambria Math" charset="0"/>
                              <a:ea typeface="Times New Roman"/>
                              <a:cs typeface="Times New Roman"/>
                              <a:sym typeface="Times New Roman"/>
                            </a:rPr>
                            <m:t>𝒆𝒏𝒅𝒆𝒓</m:t>
                          </m:r>
                        </m:e>
                      </m:d>
                    </m:oMath>
                  </m:oMathPara>
                </a14:m>
                <a:endParaRPr lang="en-US" sz="4000" b="1" dirty="0">
                  <a:solidFill>
                    <a:schemeClr val="dk1"/>
                  </a:solidFill>
                  <a:latin typeface="Times New Roman"/>
                  <a:ea typeface="Times New Roman"/>
                  <a:cs typeface="Times New Roman"/>
                  <a:sym typeface="Times New Roman"/>
                </a:endParaRPr>
              </a:p>
              <a:p>
                <a:pPr algn="just"/>
                <a:endParaRPr lang="x-none" sz="3200" b="1" dirty="0">
                  <a:solidFill>
                    <a:schemeClr val="dk1"/>
                  </a:solidFill>
                  <a:latin typeface="Times New Roman"/>
                  <a:ea typeface="Times New Roman"/>
                  <a:cs typeface="Times New Roman"/>
                  <a:sym typeface="Times New Roman"/>
                </a:endParaRPr>
              </a:p>
            </p:txBody>
          </p:sp>
        </mc:Choice>
        <mc:Fallback>
          <p:sp>
            <p:nvSpPr>
              <p:cNvPr id="118" name="Shape 143"/>
              <p:cNvSpPr txBox="1">
                <a:spLocks noRot="1" noChangeAspect="1" noMove="1" noResize="1" noEditPoints="1" noAdjustHandles="1" noChangeArrowheads="1" noChangeShapeType="1" noTextEdit="1"/>
              </p:cNvSpPr>
              <p:nvPr/>
            </p:nvSpPr>
            <p:spPr>
              <a:xfrm>
                <a:off x="33510103" y="19314766"/>
                <a:ext cx="9560637" cy="1068010"/>
              </a:xfrm>
              <a:prstGeom prst="rect">
                <a:avLst/>
              </a:prstGeom>
              <a:blipFill rotWithShape="0">
                <a:blip r:embed="rId17"/>
                <a:stretch>
                  <a:fillRect b="-1477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Shape 143"/>
              <p:cNvSpPr txBox="1"/>
              <p:nvPr/>
            </p:nvSpPr>
            <p:spPr>
              <a:xfrm>
                <a:off x="35104904" y="20998622"/>
                <a:ext cx="6441748" cy="1682129"/>
              </a:xfrm>
              <a:prstGeom prst="rect">
                <a:avLst/>
              </a:prstGeom>
              <a:noFill/>
              <a:ln>
                <a:noFill/>
              </a:ln>
            </p:spPr>
            <p:txBody>
              <a:bodyPr lIns="91425" tIns="91425" rIns="91425" bIns="91425" anchor="t" anchorCtr="0">
                <a:noAutofit/>
              </a:bodyPr>
              <a:lstStyle/>
              <a:p>
                <a:pPr algn="ctr"/>
                <a14:m>
                  <m:oMath xmlns:m="http://schemas.openxmlformats.org/officeDocument/2006/math">
                    <m:sSub>
                      <m:sSubPr>
                        <m:ctrlPr>
                          <a:rPr lang="x-none" altLang="ko-KR" sz="3200" b="1" i="1">
                            <a:solidFill>
                              <a:schemeClr val="dk1"/>
                            </a:solidFill>
                            <a:latin typeface="Cambria Math" charset="0"/>
                            <a:cs typeface="Times New Roman"/>
                            <a:sym typeface="Times New Roman"/>
                          </a:rPr>
                        </m:ctrlPr>
                      </m:sSubPr>
                      <m:e>
                        <m:r>
                          <a:rPr lang="ko-KR" altLang="x-none" sz="3200" b="1" i="1">
                            <a:solidFill>
                              <a:schemeClr val="dk1"/>
                            </a:solidFill>
                            <a:latin typeface="Cambria Math" panose="02040503050406030204" pitchFamily="18" charset="0"/>
                            <a:cs typeface="Times New Roman"/>
                            <a:sym typeface="Times New Roman"/>
                          </a:rPr>
                          <m:t>𝜷</m:t>
                        </m:r>
                      </m:e>
                      <m:sub>
                        <m:r>
                          <a:rPr lang="en-US" altLang="ko-KR" sz="3200" b="1" i="1">
                            <a:solidFill>
                              <a:schemeClr val="dk1"/>
                            </a:solidFill>
                            <a:latin typeface="Cambria Math" panose="02040503050406030204" pitchFamily="18" charset="0"/>
                            <a:cs typeface="Times New Roman"/>
                            <a:sym typeface="Times New Roman"/>
                          </a:rPr>
                          <m:t>𝟏</m:t>
                        </m:r>
                      </m:sub>
                    </m:sSub>
                    <m:r>
                      <a:rPr lang="en-US" altLang="ko-KR" sz="3200" b="1" i="1">
                        <a:solidFill>
                          <a:schemeClr val="dk1"/>
                        </a:solidFill>
                        <a:latin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cs typeface="Times New Roman"/>
                        <a:sym typeface="Times New Roman"/>
                      </a:rPr>
                      <m:t>𝟐𝟏𝟕𝟑</m:t>
                    </m:r>
                    <m:r>
                      <a:rPr lang="en-US" altLang="ko-KR" sz="3200" b="1" i="1">
                        <a:solidFill>
                          <a:schemeClr val="dk1"/>
                        </a:solidFill>
                        <a:latin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cs typeface="Times New Roman"/>
                        <a:sym typeface="Times New Roman"/>
                      </a:rPr>
                      <m:t>𝟎𝟏𝟕</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𝟏𝟑𝟒</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𝟏𝟗𝟎</m:t>
                    </m:r>
                  </m:oMath>
                </a14:m>
                <a:r>
                  <a:rPr lang="en-US" altLang="ko-KR" sz="3200" b="1" i="1" dirty="0">
                    <a:solidFill>
                      <a:schemeClr val="dk1"/>
                    </a:solidFill>
                    <a:latin typeface="Cambria Math" panose="02040503050406030204" pitchFamily="18" charset="0"/>
                    <a:ea typeface="Cambria Math" panose="02040503050406030204" pitchFamily="18" charset="0"/>
                    <a:cs typeface="Times New Roman"/>
                    <a:sym typeface="Times New Roman"/>
                  </a:rPr>
                  <a:t> </a:t>
                </a:r>
              </a:p>
              <a:p>
                <a:pPr algn="ctr"/>
                <a14:m>
                  <m:oMath xmlns:m="http://schemas.openxmlformats.org/officeDocument/2006/math">
                    <m:r>
                      <a:rPr lang="en-US" altLang="ko-KR" sz="3200" b="1">
                        <a:solidFill>
                          <a:schemeClr val="dk1"/>
                        </a:solidFill>
                        <a:latin typeface="Cambria Math" panose="02040503050406030204" pitchFamily="18" charset="0"/>
                        <a:ea typeface="Cambria Math" panose="02040503050406030204" pitchFamily="18" charset="0"/>
                        <a:cs typeface="Times New Roman"/>
                        <a:sym typeface="Times New Roman"/>
                      </a:rPr>
                      <m:t> </m:t>
                    </m:r>
                    <m:sSub>
                      <m:sSubPr>
                        <m:ctrlPr>
                          <a:rPr lang="en-US" altLang="ko-KR" sz="3200" b="1" i="1">
                            <a:solidFill>
                              <a:schemeClr val="dk1"/>
                            </a:solidFill>
                            <a:latin typeface="Cambria Math" charset="0"/>
                            <a:ea typeface="Cambria Math" panose="02040503050406030204" pitchFamily="18" charset="0"/>
                            <a:cs typeface="Times New Roman"/>
                            <a:sym typeface="Times New Roman"/>
                          </a:rPr>
                        </m:ctrlPr>
                      </m:sSubPr>
                      <m:e>
                        <m:r>
                          <a:rPr lang="ko-KR" altLang="en-US" sz="3200" b="1" i="1">
                            <a:solidFill>
                              <a:schemeClr val="dk1"/>
                            </a:solidFill>
                            <a:latin typeface="Cambria Math" panose="02040503050406030204" pitchFamily="18" charset="0"/>
                            <a:ea typeface="Cambria Math" panose="02040503050406030204" pitchFamily="18" charset="0"/>
                            <a:cs typeface="Times New Roman"/>
                            <a:sym typeface="Times New Roman"/>
                          </a:rPr>
                          <m:t>𝜷</m:t>
                        </m:r>
                      </m:e>
                      <m:sub>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𝟐</m:t>
                        </m:r>
                      </m:sub>
                    </m:sSub>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𝟏𝟎𝟏</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𝟑𝟓𝟗</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𝟕</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𝟎𝟕𝟓</m:t>
                    </m:r>
                  </m:oMath>
                </a14:m>
                <a:r>
                  <a:rPr lang="en-US" altLang="ko-KR" sz="3200" b="1" i="1" dirty="0">
                    <a:solidFill>
                      <a:schemeClr val="dk1"/>
                    </a:solidFill>
                    <a:latin typeface="Cambria Math" panose="02040503050406030204" pitchFamily="18" charset="0"/>
                    <a:ea typeface="Cambria Math" panose="02040503050406030204" pitchFamily="18" charset="0"/>
                    <a:cs typeface="Times New Roman"/>
                    <a:sym typeface="Times New Roman"/>
                  </a:rPr>
                  <a:t> </a:t>
                </a:r>
                <a14:m>
                  <m:oMath xmlns:m="http://schemas.openxmlformats.org/officeDocument/2006/math">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 </m:t>
                    </m:r>
                  </m:oMath>
                </a14:m>
                <a:endParaRPr lang="en-US" altLang="ko-KR" sz="3200" b="1" i="1" dirty="0">
                  <a:solidFill>
                    <a:schemeClr val="dk1"/>
                  </a:solidFill>
                  <a:latin typeface="Cambria Math" panose="02040503050406030204" pitchFamily="18" charset="0"/>
                  <a:ea typeface="Cambria Math" panose="02040503050406030204" pitchFamily="18" charset="0"/>
                  <a:cs typeface="Times New Roman"/>
                  <a:sym typeface="Times New Roman"/>
                </a:endParaRPr>
              </a:p>
              <a:p>
                <a:pPr algn="ctr"/>
                <a14:m>
                  <m:oMath xmlns:m="http://schemas.openxmlformats.org/officeDocument/2006/math">
                    <m:r>
                      <a:rPr lang="en-US" altLang="ko-KR" sz="3200" b="1">
                        <a:solidFill>
                          <a:schemeClr val="dk1"/>
                        </a:solidFill>
                        <a:latin typeface="Cambria Math" panose="02040503050406030204" pitchFamily="18" charset="0"/>
                        <a:ea typeface="Cambria Math" panose="02040503050406030204" pitchFamily="18" charset="0"/>
                        <a:cs typeface="Times New Roman"/>
                        <a:sym typeface="Times New Roman"/>
                      </a:rPr>
                      <m:t>(</m:t>
                    </m:r>
                    <m:sSup>
                      <m:sSupPr>
                        <m:ctrlPr>
                          <a:rPr lang="en-US" altLang="ko-KR" sz="3200" b="1" i="1">
                            <a:solidFill>
                              <a:schemeClr val="dk1"/>
                            </a:solidFill>
                            <a:latin typeface="Cambria Math" charset="0"/>
                            <a:ea typeface="Cambria Math" panose="02040503050406030204" pitchFamily="18" charset="0"/>
                            <a:cs typeface="Times New Roman"/>
                            <a:sym typeface="Times New Roman"/>
                          </a:rPr>
                        </m:ctrlPr>
                      </m:sSupPr>
                      <m:e>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𝑹</m:t>
                        </m:r>
                      </m:e>
                      <m:sup>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𝟐</m:t>
                        </m:r>
                      </m:sup>
                    </m:sSup>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𝟎</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m:t>
                    </m:r>
                    <m:r>
                      <a:rPr lang="en-US" altLang="ko-KR" sz="3200" b="1" i="1">
                        <a:solidFill>
                          <a:schemeClr val="dk1"/>
                        </a:solidFill>
                        <a:latin typeface="Cambria Math" panose="02040503050406030204" pitchFamily="18" charset="0"/>
                        <a:ea typeface="Cambria Math" panose="02040503050406030204" pitchFamily="18" charset="0"/>
                        <a:cs typeface="Times New Roman"/>
                        <a:sym typeface="Times New Roman"/>
                      </a:rPr>
                      <m:t>𝟗𝟐𝟒</m:t>
                    </m:r>
                    <m:r>
                      <a:rPr lang="en-US" altLang="ko-KR" sz="3200" b="1">
                        <a:solidFill>
                          <a:schemeClr val="dk1"/>
                        </a:solidFill>
                        <a:latin typeface="Cambria Math" panose="02040503050406030204" pitchFamily="18" charset="0"/>
                        <a:ea typeface="Cambria Math" panose="02040503050406030204" pitchFamily="18" charset="0"/>
                        <a:cs typeface="Times New Roman"/>
                        <a:sym typeface="Times New Roman"/>
                      </a:rPr>
                      <m:t>)</m:t>
                    </m:r>
                  </m:oMath>
                </a14:m>
                <a:r>
                  <a:rPr lang="en-US" altLang="ko-KR" sz="3200" b="1" dirty="0">
                    <a:solidFill>
                      <a:schemeClr val="dk1"/>
                    </a:solidFill>
                    <a:latin typeface="Times New Roman"/>
                    <a:ea typeface="Cambria Math" panose="02040503050406030204" pitchFamily="18" charset="0"/>
                    <a:cs typeface="Times New Roman"/>
                    <a:sym typeface="Times New Roman"/>
                  </a:rPr>
                  <a:t> </a:t>
                </a:r>
              </a:p>
            </p:txBody>
          </p:sp>
        </mc:Choice>
        <mc:Fallback>
          <p:sp>
            <p:nvSpPr>
              <p:cNvPr id="121" name="Shape 143"/>
              <p:cNvSpPr txBox="1">
                <a:spLocks noRot="1" noChangeAspect="1" noMove="1" noResize="1" noEditPoints="1" noAdjustHandles="1" noChangeArrowheads="1" noChangeShapeType="1" noTextEdit="1"/>
              </p:cNvSpPr>
              <p:nvPr/>
            </p:nvSpPr>
            <p:spPr>
              <a:xfrm>
                <a:off x="35104904" y="20998622"/>
                <a:ext cx="6441748" cy="1682129"/>
              </a:xfrm>
              <a:prstGeom prst="rect">
                <a:avLst/>
              </a:prstGeom>
              <a:blipFill rotWithShape="0">
                <a:blip r:embed="rId18"/>
                <a:stretch>
                  <a:fillRect/>
                </a:stretch>
              </a:blipFill>
              <a:ln>
                <a:noFill/>
              </a:ln>
            </p:spPr>
            <p:txBody>
              <a:bodyPr/>
              <a:lstStyle/>
              <a:p>
                <a:r>
                  <a:rPr lang="en-US">
                    <a:noFill/>
                  </a:rPr>
                  <a:t> </a:t>
                </a:r>
              </a:p>
            </p:txBody>
          </p:sp>
        </mc:Fallback>
      </mc:AlternateContent>
      <p:sp>
        <p:nvSpPr>
          <p:cNvPr id="122" name="Shape 143"/>
          <p:cNvSpPr txBox="1"/>
          <p:nvPr/>
        </p:nvSpPr>
        <p:spPr>
          <a:xfrm>
            <a:off x="33326375" y="22721848"/>
            <a:ext cx="9917642" cy="1226908"/>
          </a:xfrm>
          <a:prstGeom prst="rect">
            <a:avLst/>
          </a:prstGeom>
          <a:noFill/>
          <a:ln>
            <a:noFill/>
          </a:ln>
        </p:spPr>
        <p:txBody>
          <a:bodyPr lIns="91425" tIns="91425" rIns="91425" bIns="91425" anchor="t" anchorCtr="0">
            <a:noAutofit/>
          </a:bodyPr>
          <a:lstStyle/>
          <a:p>
            <a:pPr algn="ctr"/>
            <a:r>
              <a:rPr lang="en-US" sz="3200" dirty="0">
                <a:solidFill>
                  <a:schemeClr val="dk1"/>
                </a:solidFill>
                <a:latin typeface="Times New Roman"/>
                <a:ea typeface="Times New Roman"/>
                <a:cs typeface="Times New Roman"/>
                <a:sym typeface="Times New Roman"/>
              </a:rPr>
              <a:t> </a:t>
            </a:r>
            <a:r>
              <a:rPr lang="en-US" sz="2800" i="1" dirty="0">
                <a:solidFill>
                  <a:schemeClr val="dk1"/>
                </a:solidFill>
                <a:latin typeface="Times New Roman"/>
                <a:ea typeface="Times New Roman"/>
                <a:cs typeface="Times New Roman"/>
                <a:sym typeface="Times New Roman"/>
              </a:rPr>
              <a:t>Where max force is in </a:t>
            </a:r>
            <a:r>
              <a:rPr lang="en-US" sz="2800" i="1" dirty="0" err="1">
                <a:solidFill>
                  <a:schemeClr val="dk1"/>
                </a:solidFill>
                <a:latin typeface="Times New Roman"/>
                <a:ea typeface="Times New Roman"/>
                <a:cs typeface="Times New Roman"/>
                <a:sym typeface="Times New Roman"/>
              </a:rPr>
              <a:t>Newtons</a:t>
            </a:r>
            <a:r>
              <a:rPr lang="en-US" sz="2800" i="1" dirty="0">
                <a:solidFill>
                  <a:schemeClr val="dk1"/>
                </a:solidFill>
                <a:latin typeface="Times New Roman"/>
                <a:ea typeface="Times New Roman"/>
                <a:cs typeface="Times New Roman"/>
                <a:sym typeface="Times New Roman"/>
              </a:rPr>
              <a:t>, L is the length of forearm in cm, and gender is a binary value where male = 1 and female = 0.</a:t>
            </a:r>
          </a:p>
        </p:txBody>
      </p:sp>
      <p:sp>
        <p:nvSpPr>
          <p:cNvPr id="181" name="Shape 146"/>
          <p:cNvSpPr txBox="1"/>
          <p:nvPr/>
        </p:nvSpPr>
        <p:spPr>
          <a:xfrm>
            <a:off x="33503229" y="5867588"/>
            <a:ext cx="9553499" cy="8545534"/>
          </a:xfrm>
          <a:prstGeom prst="rect">
            <a:avLst/>
          </a:prstGeom>
          <a:noFill/>
          <a:ln>
            <a:noFill/>
          </a:ln>
        </p:spPr>
        <p:txBody>
          <a:bodyPr lIns="91425" tIns="91425" rIns="91425" bIns="91425" anchor="t" anchorCtr="0">
            <a:noAutofit/>
          </a:bodyPr>
          <a:lstStyle/>
          <a:p>
            <a:r>
              <a:rPr lang="x-none" altLang="ko-KR" sz="3200" dirty="0">
                <a:latin typeface="Times New Roman" panose="02020603050405020304" pitchFamily="18" charset="0"/>
                <a:cs typeface="Times New Roman" panose="02020603050405020304" pitchFamily="18" charset="0"/>
              </a:rPr>
              <a:t>Our findings motivated a predictive model that combined our mathematical model with a binary gender term, seen below. In interpreting our results, it is necessary to consider biological restrictions, especially for smaller angles. For example, our model predicts near infinite force exerted at near zero angles, however the physical volume of tissue restricts the range of potential angles.</a:t>
            </a:r>
          </a:p>
          <a:p>
            <a:endParaRPr lang="x-none" altLang="x-none" sz="3200" dirty="0">
              <a:latin typeface="Times New Roman" panose="02020603050405020304" pitchFamily="18" charset="0"/>
              <a:cs typeface="Times New Roman" panose="02020603050405020304" pitchFamily="18" charset="0"/>
            </a:endParaRPr>
          </a:p>
          <a:p>
            <a:r>
              <a:rPr lang="x-none" altLang="x-none" sz="3200" dirty="0">
                <a:solidFill>
                  <a:srgbClr val="212121"/>
                </a:solidFill>
                <a:highlight>
                  <a:srgbClr val="FFFFFF"/>
                </a:highlight>
                <a:latin typeface="Times New Roman"/>
                <a:ea typeface="Times New Roman"/>
                <a:cs typeface="Times New Roman"/>
                <a:sym typeface="Times New Roman"/>
              </a:rPr>
              <a:t>Sources of Error:</a:t>
            </a:r>
          </a:p>
          <a:p>
            <a:pPr marL="457200" indent="-457200">
              <a:buFont typeface="Arial" panose="020B0604020202020204" pitchFamily="34" charset="0"/>
              <a:buChar char="•"/>
            </a:pPr>
            <a:r>
              <a:rPr lang="x-none" altLang="x-none" sz="3200" dirty="0">
                <a:solidFill>
                  <a:srgbClr val="212121"/>
                </a:solidFill>
                <a:highlight>
                  <a:srgbClr val="FFFFFF"/>
                </a:highlight>
                <a:latin typeface="Times New Roman"/>
                <a:ea typeface="Times New Roman"/>
                <a:cs typeface="Times New Roman"/>
                <a:sym typeface="Times New Roman"/>
              </a:rPr>
              <a:t>Angled strain on force sensor</a:t>
            </a:r>
          </a:p>
          <a:p>
            <a:pPr marL="457200" indent="-457200">
              <a:buFont typeface="Arial" panose="020B0604020202020204" pitchFamily="34" charset="0"/>
              <a:buChar char="•"/>
            </a:pPr>
            <a:r>
              <a:rPr lang="x-none" altLang="x-none" sz="3200" dirty="0">
                <a:solidFill>
                  <a:srgbClr val="212121"/>
                </a:solidFill>
                <a:highlight>
                  <a:srgbClr val="FFFFFF"/>
                </a:highlight>
                <a:latin typeface="Times New Roman"/>
                <a:ea typeface="Times New Roman"/>
                <a:cs typeface="Times New Roman"/>
                <a:sym typeface="Times New Roman"/>
              </a:rPr>
              <a:t>Muscle fatigue</a:t>
            </a:r>
            <a:endParaRPr lang="x-none" altLang="ko-KR" sz="3200" dirty="0">
              <a:solidFill>
                <a:srgbClr val="212121"/>
              </a:solidFill>
              <a:highlight>
                <a:srgbClr val="FFFFFF"/>
              </a:highlight>
              <a:latin typeface="Times New Roman"/>
              <a:ea typeface="Times New Roman"/>
              <a:cs typeface="Times New Roman"/>
              <a:sym typeface="Times New Roman"/>
            </a:endParaRPr>
          </a:p>
          <a:p>
            <a:pPr marL="457200" indent="-457200">
              <a:buFont typeface="Arial" panose="020B0604020202020204" pitchFamily="34" charset="0"/>
              <a:buChar char="•"/>
            </a:pPr>
            <a:r>
              <a:rPr lang="x-none" altLang="x-none" sz="3200" dirty="0">
                <a:solidFill>
                  <a:srgbClr val="212121"/>
                </a:solidFill>
                <a:highlight>
                  <a:srgbClr val="FFFFFF"/>
                </a:highlight>
                <a:latin typeface="Times New Roman"/>
                <a:ea typeface="Times New Roman"/>
                <a:cs typeface="Times New Roman"/>
                <a:sym typeface="Times New Roman"/>
              </a:rPr>
              <a:t>Variation of stance and body position</a:t>
            </a:r>
          </a:p>
          <a:p>
            <a:pPr marL="457200" indent="-457200">
              <a:buFont typeface="Arial" panose="020B0604020202020204" pitchFamily="34" charset="0"/>
              <a:buChar char="•"/>
            </a:pPr>
            <a:r>
              <a:rPr lang="x-none" altLang="x-none" sz="3200" dirty="0">
                <a:solidFill>
                  <a:srgbClr val="212121"/>
                </a:solidFill>
                <a:highlight>
                  <a:srgbClr val="FFFFFF"/>
                </a:highlight>
                <a:latin typeface="Times New Roman"/>
                <a:ea typeface="Times New Roman"/>
                <a:cs typeface="Times New Roman"/>
                <a:sym typeface="Times New Roman"/>
              </a:rPr>
              <a:t>Non-random sampling</a:t>
            </a:r>
          </a:p>
          <a:p>
            <a:pPr marL="457200" indent="-457200">
              <a:buFont typeface="Arial" panose="020B0604020202020204" pitchFamily="34" charset="0"/>
              <a:buChar char="•"/>
            </a:pPr>
            <a:endParaRPr lang="x-none" altLang="x-none" sz="3200" dirty="0">
              <a:solidFill>
                <a:srgbClr val="212121"/>
              </a:solidFill>
              <a:highlight>
                <a:srgbClr val="FFFFFF"/>
              </a:highlight>
              <a:latin typeface="Times New Roman"/>
              <a:ea typeface="Times New Roman"/>
              <a:cs typeface="Times New Roman"/>
              <a:sym typeface="Times New Roman"/>
            </a:endParaRPr>
          </a:p>
          <a:p>
            <a:r>
              <a:rPr lang="x-none" altLang="x-none" sz="3200" dirty="0">
                <a:solidFill>
                  <a:srgbClr val="212121"/>
                </a:solidFill>
                <a:highlight>
                  <a:srgbClr val="FFFFFF"/>
                </a:highlight>
                <a:latin typeface="Times New Roman"/>
                <a:ea typeface="Times New Roman"/>
                <a:cs typeface="Times New Roman"/>
                <a:sym typeface="Times New Roman"/>
              </a:rPr>
              <a:t>Repetition of this experiment would mandate more standardization in the positions of subjects as well as more subjects</a:t>
            </a:r>
            <a:r>
              <a:rPr lang="x-none" altLang="x-none" sz="3200" dirty="0" smtClean="0">
                <a:solidFill>
                  <a:srgbClr val="212121"/>
                </a:solidFill>
                <a:highlight>
                  <a:srgbClr val="FFFFFF"/>
                </a:highlight>
                <a:latin typeface="Times New Roman"/>
                <a:ea typeface="Times New Roman"/>
                <a:cs typeface="Times New Roman"/>
                <a:sym typeface="Times New Roman"/>
              </a:rPr>
              <a:t>.</a:t>
            </a:r>
            <a:endParaRPr lang="x-none" altLang="x-none" sz="3200" dirty="0">
              <a:solidFill>
                <a:srgbClr val="212121"/>
              </a:solidFill>
              <a:highlight>
                <a:srgbClr val="FFFFFF"/>
              </a:highlight>
              <a:latin typeface="Times New Roman"/>
              <a:ea typeface="Times New Roman"/>
              <a:cs typeface="Times New Roman"/>
              <a:sym typeface="Times New Roman"/>
            </a:endParaRPr>
          </a:p>
        </p:txBody>
      </p:sp>
      <p:sp>
        <p:nvSpPr>
          <p:cNvPr id="78" name="Shape 158"/>
          <p:cNvSpPr txBox="1"/>
          <p:nvPr/>
        </p:nvSpPr>
        <p:spPr>
          <a:xfrm>
            <a:off x="33407539" y="27763092"/>
            <a:ext cx="9836478" cy="930054"/>
          </a:xfrm>
          <a:prstGeom prst="rect">
            <a:avLst/>
          </a:prstGeom>
          <a:noFill/>
          <a:ln>
            <a:noFill/>
          </a:ln>
        </p:spPr>
        <p:txBody>
          <a:bodyPr lIns="91425" tIns="91425" rIns="91425" bIns="91425" anchor="t" anchorCtr="0">
            <a:noAutofit/>
          </a:bodyPr>
          <a:lstStyle/>
          <a:p>
            <a:r>
              <a:rPr lang="en-US" sz="1800" i="1" dirty="0">
                <a:latin typeface="Times New Roman"/>
                <a:ea typeface="Times New Roman"/>
                <a:cs typeface="Times New Roman"/>
                <a:sym typeface="Times New Roman"/>
              </a:rPr>
              <a:t>Figures 4.1 and 4.2: The QQ plot and the residual plot indicate that linear model has a rather evenly distributed fit above and below the line of fit with a multiple R-squared value of 0.924.</a:t>
            </a:r>
            <a:endParaRPr lang="x-none" sz="1800" i="1" dirty="0">
              <a:latin typeface="Times New Roman"/>
              <a:ea typeface="Times New Roman"/>
              <a:cs typeface="Times New Roman"/>
              <a:sym typeface="Times New Roman"/>
            </a:endParaRPr>
          </a:p>
        </p:txBody>
      </p:sp>
      <p:sp>
        <p:nvSpPr>
          <p:cNvPr id="81" name="Shape 100"/>
          <p:cNvSpPr txBox="1"/>
          <p:nvPr/>
        </p:nvSpPr>
        <p:spPr>
          <a:xfrm>
            <a:off x="895152" y="15488686"/>
            <a:ext cx="9753599" cy="12776002"/>
          </a:xfrm>
          <a:prstGeom prst="rect">
            <a:avLst/>
          </a:prstGeom>
          <a:noFill/>
          <a:ln>
            <a:noFill/>
          </a:ln>
        </p:spPr>
        <p:txBody>
          <a:bodyPr lIns="91425" tIns="91425" rIns="91425" bIns="91425" anchor="t" anchorCtr="0">
            <a:noAutofit/>
          </a:bodyPr>
          <a:lstStyle/>
          <a:p>
            <a:pPr marL="0" lvl="0" indent="-69850" algn="just" rtl="0">
              <a:spcBef>
                <a:spcPts val="0"/>
              </a:spcBef>
              <a:buClr>
                <a:schemeClr val="dk1"/>
              </a:buClr>
              <a:buSzPct val="34375"/>
              <a:buFont typeface="Arial"/>
              <a:buNone/>
            </a:pPr>
            <a:r>
              <a:rPr lang="x-none" sz="3200" dirty="0">
                <a:solidFill>
                  <a:srgbClr val="212121"/>
                </a:solidFill>
                <a:highlight>
                  <a:srgbClr val="FFFFFF"/>
                </a:highlight>
                <a:latin typeface="Times New Roman"/>
                <a:ea typeface="Times New Roman"/>
                <a:cs typeface="Times New Roman"/>
                <a:sym typeface="Times New Roman"/>
              </a:rPr>
              <a:t> Arm wrestling is a simple activity often used as a measure to compare strength between two or more people, but there are more factors involved than pure strength. Oftentimes, strength is not the only determining factor for success. Posture and technique can impact the amount of strength one can exert. There are several known factors that can help vanquish an opponent. These include: keeping the elbow close to the body, pulling the hand towards the shoulder, bending the wrist inwards (hooking), and leaning in towards the opponent. </a:t>
            </a:r>
          </a:p>
          <a:p>
            <a:pPr marL="0" lvl="0" indent="-69850" algn="just" rtl="0">
              <a:spcBef>
                <a:spcPts val="0"/>
              </a:spcBef>
              <a:buClr>
                <a:schemeClr val="dk1"/>
              </a:buClr>
              <a:buSzPct val="34375"/>
              <a:buFont typeface="Arial"/>
              <a:buNone/>
            </a:pPr>
            <a:endParaRPr lang="en-US" sz="3200" dirty="0">
              <a:solidFill>
                <a:srgbClr val="212121"/>
              </a:solidFill>
              <a:highlight>
                <a:srgbClr val="FFFFFF"/>
              </a:highlight>
              <a:latin typeface="Times New Roman"/>
              <a:ea typeface="Times New Roman"/>
              <a:cs typeface="Times New Roman"/>
              <a:sym typeface="Times New Roman"/>
            </a:endParaRPr>
          </a:p>
          <a:p>
            <a:pPr indent="-69850" algn="just">
              <a:buClr>
                <a:schemeClr val="dk1"/>
              </a:buClr>
              <a:buSzPct val="34375"/>
            </a:pPr>
            <a:r>
              <a:rPr lang="x-none" sz="3200" dirty="0">
                <a:solidFill>
                  <a:srgbClr val="212121"/>
                </a:solidFill>
                <a:highlight>
                  <a:srgbClr val="FFFFFF"/>
                </a:highlight>
                <a:latin typeface="Times New Roman"/>
                <a:ea typeface="Times New Roman"/>
                <a:cs typeface="Times New Roman"/>
                <a:sym typeface="Times New Roman"/>
              </a:rPr>
              <a:t> In this project, a simplified model of the arm wrestling system was used to determine the impact of arm angle and arm length on the force a person can exert. Our model assumed 1) the force applied on the arm comes only from the pectoral muscle, 2) motion of the arm is in a single axis, 3) one point of attachment for the pectoral muscle, and 4) the model is static and the angle between the arm and the horizontal was maintained at 45°.</a:t>
            </a:r>
          </a:p>
          <a:p>
            <a:pPr indent="-69850" algn="just">
              <a:buClr>
                <a:schemeClr val="dk1"/>
              </a:buClr>
              <a:buSzPct val="34375"/>
            </a:pPr>
            <a:endParaRPr lang="en-US" sz="3200" dirty="0">
              <a:solidFill>
                <a:srgbClr val="212121"/>
              </a:solidFill>
              <a:highlight>
                <a:srgbClr val="FFFFFF"/>
              </a:highlight>
              <a:latin typeface="Times New Roman"/>
              <a:ea typeface="Times New Roman"/>
              <a:cs typeface="Times New Roman"/>
              <a:sym typeface="Times New Roman"/>
            </a:endParaRPr>
          </a:p>
          <a:p>
            <a:pPr marL="0" lvl="0" indent="-69850" algn="just" rtl="0">
              <a:spcBef>
                <a:spcPts val="0"/>
              </a:spcBef>
              <a:buClr>
                <a:schemeClr val="dk1"/>
              </a:buClr>
              <a:buSzPct val="34375"/>
              <a:buFont typeface="Arial"/>
              <a:buNone/>
            </a:pPr>
            <a:r>
              <a:rPr lang="x-none" sz="3200" dirty="0">
                <a:solidFill>
                  <a:srgbClr val="212121"/>
                </a:solidFill>
                <a:highlight>
                  <a:srgbClr val="FFFFFF"/>
                </a:highlight>
                <a:latin typeface="Times New Roman"/>
                <a:ea typeface="Times New Roman"/>
                <a:cs typeface="Times New Roman"/>
                <a:sym typeface="Times New Roman"/>
              </a:rPr>
              <a:t> Based upon previous studies</a:t>
            </a:r>
            <a:r>
              <a:rPr lang="x-none" sz="3200" baseline="30000" dirty="0">
                <a:solidFill>
                  <a:srgbClr val="212121"/>
                </a:solidFill>
                <a:highlight>
                  <a:srgbClr val="FFFFFF"/>
                </a:highlight>
                <a:latin typeface="Times New Roman"/>
                <a:ea typeface="Times New Roman"/>
                <a:cs typeface="Times New Roman"/>
                <a:sym typeface="Times New Roman"/>
              </a:rPr>
              <a:t>[1,2]</a:t>
            </a:r>
            <a:r>
              <a:rPr lang="x-none" sz="3200" dirty="0">
                <a:solidFill>
                  <a:srgbClr val="212121"/>
                </a:solidFill>
                <a:highlight>
                  <a:srgbClr val="FFFFFF"/>
                </a:highlight>
                <a:latin typeface="Times New Roman"/>
                <a:ea typeface="Times New Roman"/>
                <a:cs typeface="Times New Roman"/>
                <a:sym typeface="Times New Roman"/>
              </a:rPr>
              <a:t>, we predicted that males would be stronger than females, by about 150%. Additionally by our mathematical model, both shorter forearm length and smaller angle would increase the force generated by equivalent torque in accordance to </a:t>
            </a:r>
            <a:r>
              <a:rPr lang="x-none" sz="3200" dirty="0" err="1">
                <a:solidFill>
                  <a:srgbClr val="212121"/>
                </a:solidFill>
                <a:highlight>
                  <a:srgbClr val="FFFFFF"/>
                </a:highlight>
                <a:latin typeface="Times New Roman"/>
                <a:ea typeface="Times New Roman"/>
                <a:cs typeface="Times New Roman"/>
                <a:sym typeface="Times New Roman"/>
              </a:rPr>
              <a:t>eq</a:t>
            </a:r>
            <a:r>
              <a:rPr lang="x-none" sz="3200" dirty="0">
                <a:solidFill>
                  <a:srgbClr val="212121"/>
                </a:solidFill>
                <a:highlight>
                  <a:srgbClr val="FFFFFF"/>
                </a:highlight>
                <a:latin typeface="Times New Roman"/>
                <a:ea typeface="Times New Roman"/>
                <a:cs typeface="Times New Roman"/>
                <a:sym typeface="Times New Roman"/>
              </a:rPr>
              <a:t> (3). </a:t>
            </a:r>
          </a:p>
        </p:txBody>
      </p:sp>
    </p:spTree>
  </p:cSld>
  <p:clrMapOvr>
    <a:masterClrMapping/>
  </p:clrMapOvr>
</p:sld>
</file>

<file path=ppt/theme/theme1.xml><?xml version="1.0" encoding="utf-8"?>
<a:theme xmlns:a="http://schemas.openxmlformats.org/drawingml/2006/main" name="Office Theme">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874</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Adelon</vt:lpstr>
      <vt:lpstr>Calibri</vt:lpstr>
      <vt:lpstr>Cambria Math</vt:lpstr>
      <vt:lpstr>Times New Roman</vt:lpstr>
      <vt:lpstr>맑은 고딕</vt:lpstr>
      <vt:lpstr>Arial</vt:lpstr>
      <vt:lpstr>Office Theme</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 Chaurasia</cp:lastModifiedBy>
  <cp:revision>160</cp:revision>
  <dcterms:modified xsi:type="dcterms:W3CDTF">2016-12-09T20:57:08Z</dcterms:modified>
</cp:coreProperties>
</file>