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ukta Mahee"/>
      <p:regular r:id="rId12"/>
      <p:bold r:id="rId13"/>
    </p:embeddedFon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ktaMahee-bold.fntdata"/><Relationship Id="rId12" Type="http://schemas.openxmlformats.org/officeDocument/2006/relationships/font" Target="fonts/MuktaMahe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63350" y="30717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ukta Mahee"/>
                <a:ea typeface="Mukta Mahee"/>
                <a:cs typeface="Mukta Mahee"/>
                <a:sym typeface="Mukta Mahee"/>
              </a:rPr>
              <a:t>Access to Healthcare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ukta Mahee"/>
                <a:ea typeface="Mukta Mahee"/>
                <a:cs typeface="Mukta Mahee"/>
                <a:sym typeface="Mukta Mahee"/>
              </a:rPr>
              <a:t>Medhacks 2017</a:t>
            </a:r>
          </a:p>
        </p:txBody>
      </p:sp>
      <p:pic>
        <p:nvPicPr>
          <p:cNvPr descr="Logo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50" y="795300"/>
            <a:ext cx="5943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ssion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ch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1522811" y="72874"/>
            <a:ext cx="5413912" cy="4770999"/>
            <a:chOff x="2509875" y="266600"/>
            <a:chExt cx="5349187" cy="4770999"/>
          </a:xfrm>
        </p:grpSpPr>
        <p:pic>
          <p:nvPicPr>
            <p:cNvPr descr="Stake.png" id="73" name="Shape 73"/>
            <p:cNvPicPr preferRelativeResize="0"/>
            <p:nvPr/>
          </p:nvPicPr>
          <p:blipFill rotWithShape="1">
            <a:blip r:embed="rId3">
              <a:alphaModFix/>
            </a:blip>
            <a:srcRect b="1400" l="0" r="0" t="0"/>
            <a:stretch/>
          </p:blipFill>
          <p:spPr>
            <a:xfrm>
              <a:off x="3784959" y="266600"/>
              <a:ext cx="4074102" cy="4770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Shape 74"/>
            <p:cNvSpPr txBox="1"/>
            <p:nvPr/>
          </p:nvSpPr>
          <p:spPr>
            <a:xfrm>
              <a:off x="2509875" y="2174050"/>
              <a:ext cx="2651400" cy="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5" name="Shape 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79701" y="3085897"/>
              <a:ext cx="831099" cy="831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79700" y="2038337"/>
              <a:ext cx="831099" cy="83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79700" y="879949"/>
              <a:ext cx="831099" cy="831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9700" y="4133474"/>
              <a:ext cx="831099" cy="831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39100" y="135750"/>
            <a:ext cx="8275800" cy="9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660000"/>
                </a:solidFill>
                <a:latin typeface="Bree Serif"/>
                <a:ea typeface="Bree Serif"/>
                <a:cs typeface="Bree Serif"/>
                <a:sym typeface="Bree Serif"/>
              </a:rPr>
              <a:t>Percentage of People Who Have or Will Experience  Lower Back Pain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420" l="20365" r="20993" t="4837"/>
          <a:stretch/>
        </p:blipFill>
        <p:spPr>
          <a:xfrm>
            <a:off x="2867275" y="989824"/>
            <a:ext cx="3619448" cy="33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281350" y="2416725"/>
            <a:ext cx="30021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900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525625" y="4029950"/>
            <a:ext cx="2403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529125" y="4201825"/>
            <a:ext cx="2748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660000"/>
              </a:buClr>
              <a:buSzPct val="100000"/>
              <a:buFont typeface="Bree Serif"/>
              <a:buChar char="-"/>
            </a:pPr>
            <a:r>
              <a:rPr i="1" lang="en" sz="1800">
                <a:solidFill>
                  <a:srgbClr val="660000"/>
                </a:solidFill>
                <a:latin typeface="Bree Serif"/>
                <a:ea typeface="Bree Serif"/>
                <a:cs typeface="Bree Serif"/>
                <a:sym typeface="Bree Serif"/>
              </a:rPr>
              <a:t>National Institutes of Health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