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64"/>
  </p:notesMasterIdLst>
  <p:sldIdLst>
    <p:sldId id="264" r:id="rId3"/>
    <p:sldId id="285" r:id="rId4"/>
    <p:sldId id="277" r:id="rId5"/>
    <p:sldId id="276" r:id="rId6"/>
    <p:sldId id="270" r:id="rId7"/>
    <p:sldId id="271" r:id="rId8"/>
    <p:sldId id="272" r:id="rId9"/>
    <p:sldId id="372" r:id="rId10"/>
    <p:sldId id="373" r:id="rId11"/>
    <p:sldId id="410" r:id="rId12"/>
    <p:sldId id="411" r:id="rId13"/>
    <p:sldId id="310" r:id="rId14"/>
    <p:sldId id="412" r:id="rId15"/>
    <p:sldId id="413" r:id="rId16"/>
    <p:sldId id="273" r:id="rId17"/>
    <p:sldId id="286" r:id="rId18"/>
    <p:sldId id="284" r:id="rId19"/>
    <p:sldId id="289" r:id="rId20"/>
    <p:sldId id="292" r:id="rId21"/>
    <p:sldId id="380" r:id="rId22"/>
    <p:sldId id="418" r:id="rId23"/>
    <p:sldId id="419" r:id="rId24"/>
    <p:sldId id="420" r:id="rId25"/>
    <p:sldId id="421" r:id="rId26"/>
    <p:sldId id="375" r:id="rId27"/>
    <p:sldId id="294" r:id="rId28"/>
    <p:sldId id="414" r:id="rId29"/>
    <p:sldId id="402" r:id="rId30"/>
    <p:sldId id="416" r:id="rId31"/>
    <p:sldId id="422" r:id="rId32"/>
    <p:sldId id="423" r:id="rId33"/>
    <p:sldId id="424" r:id="rId34"/>
    <p:sldId id="425" r:id="rId35"/>
    <p:sldId id="426" r:id="rId36"/>
    <p:sldId id="428" r:id="rId37"/>
    <p:sldId id="427" r:id="rId38"/>
    <p:sldId id="429" r:id="rId39"/>
    <p:sldId id="430" r:id="rId40"/>
    <p:sldId id="431" r:id="rId41"/>
    <p:sldId id="432" r:id="rId42"/>
    <p:sldId id="433" r:id="rId43"/>
    <p:sldId id="434" r:id="rId44"/>
    <p:sldId id="435" r:id="rId45"/>
    <p:sldId id="404" r:id="rId46"/>
    <p:sldId id="405" r:id="rId47"/>
    <p:sldId id="415" r:id="rId48"/>
    <p:sldId id="403" r:id="rId49"/>
    <p:sldId id="417" r:id="rId50"/>
    <p:sldId id="436" r:id="rId51"/>
    <p:sldId id="437" r:id="rId52"/>
    <p:sldId id="438" r:id="rId53"/>
    <p:sldId id="439" r:id="rId54"/>
    <p:sldId id="458" r:id="rId55"/>
    <p:sldId id="460" r:id="rId56"/>
    <p:sldId id="461" r:id="rId57"/>
    <p:sldId id="462" r:id="rId58"/>
    <p:sldId id="407" r:id="rId59"/>
    <p:sldId id="408" r:id="rId60"/>
    <p:sldId id="287" r:id="rId61"/>
    <p:sldId id="274" r:id="rId62"/>
    <p:sldId id="262" r:id="rId63"/>
  </p:sldIdLst>
  <p:sldSz cx="10260013" cy="53959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56">
          <p15:clr>
            <a:srgbClr val="A4A3A4"/>
          </p15:clr>
        </p15:guide>
        <p15:guide id="2" pos="330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王倩倩" initials="Wqq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C4F1"/>
    <a:srgbClr val="F2F2F2"/>
    <a:srgbClr val="7DCDFF"/>
    <a:srgbClr val="9BD9FF"/>
    <a:srgbClr val="8AE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42" autoAdjust="0"/>
    <p:restoredTop sz="91767" autoAdjust="0"/>
  </p:normalViewPr>
  <p:slideViewPr>
    <p:cSldViewPr>
      <p:cViewPr varScale="1">
        <p:scale>
          <a:sx n="163" d="100"/>
          <a:sy n="163" d="100"/>
        </p:scale>
        <p:origin x="704" y="168"/>
      </p:cViewPr>
      <p:guideLst>
        <p:guide orient="horz" pos="1856"/>
        <p:guide pos="33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FEC91-376F-4B3F-A168-65C97BFAF660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69863" y="685800"/>
            <a:ext cx="65182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28F52-921D-4B5E-90E1-89DF6F6F58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28F52-921D-4B5E-90E1-89DF6F6F587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9501" y="1676384"/>
            <a:ext cx="8721013" cy="115673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39002" y="3057965"/>
            <a:ext cx="7182011" cy="137908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00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19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79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38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98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58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184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77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353011" y="5001671"/>
            <a:ext cx="2394004" cy="287309"/>
          </a:xfrm>
          <a:prstGeom prst="rect">
            <a:avLst/>
          </a:prstGeom>
        </p:spPr>
        <p:txBody>
          <a:bodyPr/>
          <a:lstStyle/>
          <a:p>
            <a:fld id="{3CC7CE68-6336-48CD-AE7B-F127D826DA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353011" y="5001671"/>
            <a:ext cx="2394004" cy="287309"/>
          </a:xfrm>
          <a:prstGeom prst="rect">
            <a:avLst/>
          </a:prstGeom>
        </p:spPr>
        <p:txBody>
          <a:bodyPr/>
          <a:lstStyle/>
          <a:p>
            <a:fld id="{3CC7CE68-6336-48CD-AE7B-F127D826DA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38511" y="216107"/>
            <a:ext cx="2308504" cy="46044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3001" y="216107"/>
            <a:ext cx="6754510" cy="460443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353011" y="5001671"/>
            <a:ext cx="2394004" cy="287309"/>
          </a:xfrm>
          <a:prstGeom prst="rect">
            <a:avLst/>
          </a:prstGeom>
        </p:spPr>
        <p:txBody>
          <a:bodyPr/>
          <a:lstStyle/>
          <a:p>
            <a:fld id="{3CC7CE68-6336-48CD-AE7B-F127D826DA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9938" y="1676400"/>
            <a:ext cx="8720137" cy="11557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38288" y="3057525"/>
            <a:ext cx="7183437" cy="13795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1213" y="3467100"/>
            <a:ext cx="8720137" cy="10715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1213" y="2287588"/>
            <a:ext cx="8720137" cy="117951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2763" y="1258888"/>
            <a:ext cx="4540250" cy="3560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05413" y="1258888"/>
            <a:ext cx="4541837" cy="3560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2763" y="1208088"/>
            <a:ext cx="4533900" cy="5032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2763" y="1711325"/>
            <a:ext cx="4533900" cy="3108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11763" y="1208088"/>
            <a:ext cx="4535487" cy="5032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11763" y="1711325"/>
            <a:ext cx="4535487" cy="3108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763" y="214313"/>
            <a:ext cx="3375025" cy="914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11613" y="214313"/>
            <a:ext cx="5735637" cy="46053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2763" y="1128713"/>
            <a:ext cx="3375025" cy="36909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353011" y="5001671"/>
            <a:ext cx="2394004" cy="287309"/>
          </a:xfrm>
          <a:prstGeom prst="rect">
            <a:avLst/>
          </a:prstGeom>
        </p:spPr>
        <p:txBody>
          <a:bodyPr/>
          <a:lstStyle/>
          <a:p>
            <a:fld id="{3CC7CE68-6336-48CD-AE7B-F127D826DA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1363" y="3776663"/>
            <a:ext cx="6156325" cy="4460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1363" y="482600"/>
            <a:ext cx="6156325" cy="32369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1363" y="4222750"/>
            <a:ext cx="6156325" cy="633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39025" y="215900"/>
            <a:ext cx="2308225" cy="46037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2763" y="215900"/>
            <a:ext cx="6773862" cy="46037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0471" y="3467692"/>
            <a:ext cx="8721013" cy="1071787"/>
          </a:xfrm>
        </p:spPr>
        <p:txBody>
          <a:bodyPr anchor="t"/>
          <a:lstStyle>
            <a:lvl1pPr algn="l">
              <a:defRPr sz="315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0471" y="2287228"/>
            <a:ext cx="8721013" cy="1180464"/>
          </a:xfrm>
        </p:spPr>
        <p:txBody>
          <a:bodyPr anchor="b"/>
          <a:lstStyle>
            <a:lvl1pPr marL="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415">
                <a:solidFill>
                  <a:schemeClr val="tx1">
                    <a:tint val="75000"/>
                  </a:schemeClr>
                </a:solidFill>
              </a:defRPr>
            </a:lvl2pPr>
            <a:lvl3pPr marL="71945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1079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3891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9895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5836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1841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7782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353011" y="5001671"/>
            <a:ext cx="2394004" cy="287309"/>
          </a:xfrm>
          <a:prstGeom prst="rect">
            <a:avLst/>
          </a:prstGeom>
        </p:spPr>
        <p:txBody>
          <a:bodyPr/>
          <a:lstStyle/>
          <a:p>
            <a:fld id="{3CC7CE68-6336-48CD-AE7B-F127D826DA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3001" y="1259162"/>
            <a:ext cx="4531507" cy="3561380"/>
          </a:xfrm>
        </p:spPr>
        <p:txBody>
          <a:bodyPr/>
          <a:lstStyle>
            <a:lvl1pPr>
              <a:defRPr sz="2205"/>
            </a:lvl1pPr>
            <a:lvl2pPr>
              <a:defRPr sz="1890"/>
            </a:lvl2pPr>
            <a:lvl3pPr>
              <a:defRPr sz="1575"/>
            </a:lvl3pPr>
            <a:lvl4pPr>
              <a:defRPr sz="1415"/>
            </a:lvl4pPr>
            <a:lvl5pPr>
              <a:defRPr sz="1415"/>
            </a:lvl5pPr>
            <a:lvl6pPr>
              <a:defRPr sz="1415"/>
            </a:lvl6pPr>
            <a:lvl7pPr>
              <a:defRPr sz="1415"/>
            </a:lvl7pPr>
            <a:lvl8pPr>
              <a:defRPr sz="1415"/>
            </a:lvl8pPr>
            <a:lvl9pPr>
              <a:defRPr sz="141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15508" y="1259162"/>
            <a:ext cx="4531507" cy="3561380"/>
          </a:xfrm>
        </p:spPr>
        <p:txBody>
          <a:bodyPr/>
          <a:lstStyle>
            <a:lvl1pPr>
              <a:defRPr sz="2205"/>
            </a:lvl1pPr>
            <a:lvl2pPr>
              <a:defRPr sz="1890"/>
            </a:lvl2pPr>
            <a:lvl3pPr>
              <a:defRPr sz="1575"/>
            </a:lvl3pPr>
            <a:lvl4pPr>
              <a:defRPr sz="1415"/>
            </a:lvl4pPr>
            <a:lvl5pPr>
              <a:defRPr sz="1415"/>
            </a:lvl5pPr>
            <a:lvl6pPr>
              <a:defRPr sz="1415"/>
            </a:lvl6pPr>
            <a:lvl7pPr>
              <a:defRPr sz="1415"/>
            </a:lvl7pPr>
            <a:lvl8pPr>
              <a:defRPr sz="1415"/>
            </a:lvl8pPr>
            <a:lvl9pPr>
              <a:defRPr sz="141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353011" y="5001671"/>
            <a:ext cx="2394004" cy="287309"/>
          </a:xfrm>
          <a:prstGeom prst="rect">
            <a:avLst/>
          </a:prstGeom>
        </p:spPr>
        <p:txBody>
          <a:bodyPr/>
          <a:lstStyle/>
          <a:p>
            <a:fld id="{3CC7CE68-6336-48CD-AE7B-F127D826DA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3001" y="1207946"/>
            <a:ext cx="4533289" cy="503415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19455" indent="0">
              <a:buNone/>
              <a:defRPr sz="1415" b="1"/>
            </a:lvl3pPr>
            <a:lvl4pPr marL="1079500" indent="0">
              <a:buNone/>
              <a:defRPr sz="1260" b="1"/>
            </a:lvl4pPr>
            <a:lvl5pPr marL="1438910" indent="0">
              <a:buNone/>
              <a:defRPr sz="1260" b="1"/>
            </a:lvl5pPr>
            <a:lvl6pPr marL="1798955" indent="0">
              <a:buNone/>
              <a:defRPr sz="1260" b="1"/>
            </a:lvl6pPr>
            <a:lvl7pPr marL="2158365" indent="0">
              <a:buNone/>
              <a:defRPr sz="1260" b="1"/>
            </a:lvl7pPr>
            <a:lvl8pPr marL="2518410" indent="0">
              <a:buNone/>
              <a:defRPr sz="1260" b="1"/>
            </a:lvl8pPr>
            <a:lvl9pPr marL="2877820" indent="0">
              <a:buNone/>
              <a:defRPr sz="12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3001" y="1711361"/>
            <a:ext cx="4533289" cy="3109181"/>
          </a:xfrm>
        </p:spPr>
        <p:txBody>
          <a:bodyPr/>
          <a:lstStyle>
            <a:lvl1pPr>
              <a:defRPr sz="1890"/>
            </a:lvl1pPr>
            <a:lvl2pPr>
              <a:defRPr sz="1575"/>
            </a:lvl2pPr>
            <a:lvl3pPr>
              <a:defRPr sz="1415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11945" y="1207946"/>
            <a:ext cx="4535069" cy="503415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19455" indent="0">
              <a:buNone/>
              <a:defRPr sz="1415" b="1"/>
            </a:lvl3pPr>
            <a:lvl4pPr marL="1079500" indent="0">
              <a:buNone/>
              <a:defRPr sz="1260" b="1"/>
            </a:lvl4pPr>
            <a:lvl5pPr marL="1438910" indent="0">
              <a:buNone/>
              <a:defRPr sz="1260" b="1"/>
            </a:lvl5pPr>
            <a:lvl6pPr marL="1798955" indent="0">
              <a:buNone/>
              <a:defRPr sz="1260" b="1"/>
            </a:lvl6pPr>
            <a:lvl7pPr marL="2158365" indent="0">
              <a:buNone/>
              <a:defRPr sz="1260" b="1"/>
            </a:lvl7pPr>
            <a:lvl8pPr marL="2518410" indent="0">
              <a:buNone/>
              <a:defRPr sz="1260" b="1"/>
            </a:lvl8pPr>
            <a:lvl9pPr marL="2877820" indent="0">
              <a:buNone/>
              <a:defRPr sz="12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11945" y="1711361"/>
            <a:ext cx="4535069" cy="3109181"/>
          </a:xfrm>
        </p:spPr>
        <p:txBody>
          <a:bodyPr/>
          <a:lstStyle>
            <a:lvl1pPr>
              <a:defRPr sz="1890"/>
            </a:lvl1pPr>
            <a:lvl2pPr>
              <a:defRPr sz="1575"/>
            </a:lvl2pPr>
            <a:lvl3pPr>
              <a:defRPr sz="1415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353011" y="5001671"/>
            <a:ext cx="2394004" cy="287309"/>
          </a:xfrm>
          <a:prstGeom prst="rect">
            <a:avLst/>
          </a:prstGeom>
        </p:spPr>
        <p:txBody>
          <a:bodyPr/>
          <a:lstStyle/>
          <a:p>
            <a:fld id="{3CC7CE68-6336-48CD-AE7B-F127D826DA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353011" y="5001671"/>
            <a:ext cx="2394004" cy="287309"/>
          </a:xfrm>
          <a:prstGeom prst="rect">
            <a:avLst/>
          </a:prstGeom>
        </p:spPr>
        <p:txBody>
          <a:bodyPr/>
          <a:lstStyle/>
          <a:p>
            <a:fld id="{3CC7CE68-6336-48CD-AE7B-F127D826DA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353011" y="5001671"/>
            <a:ext cx="2394004" cy="287309"/>
          </a:xfrm>
          <a:prstGeom prst="rect">
            <a:avLst/>
          </a:prstGeom>
        </p:spPr>
        <p:txBody>
          <a:bodyPr/>
          <a:lstStyle/>
          <a:p>
            <a:fld id="{3CC7CE68-6336-48CD-AE7B-F127D826DA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001" y="214857"/>
            <a:ext cx="3375474" cy="914391"/>
          </a:xfrm>
        </p:spPr>
        <p:txBody>
          <a:bodyPr anchor="b"/>
          <a:lstStyle>
            <a:lvl1pPr algn="l">
              <a:defRPr sz="157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11381" y="214857"/>
            <a:ext cx="5735634" cy="4605685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3001" y="1129248"/>
            <a:ext cx="3375474" cy="3691293"/>
          </a:xfrm>
        </p:spPr>
        <p:txBody>
          <a:bodyPr/>
          <a:lstStyle>
            <a:lvl1pPr marL="0" indent="0">
              <a:buNone/>
              <a:defRPr sz="1100"/>
            </a:lvl1pPr>
            <a:lvl2pPr marL="360045" indent="0">
              <a:buNone/>
              <a:defRPr sz="945"/>
            </a:lvl2pPr>
            <a:lvl3pPr marL="719455" indent="0">
              <a:buNone/>
              <a:defRPr sz="785"/>
            </a:lvl3pPr>
            <a:lvl4pPr marL="1079500" indent="0">
              <a:buNone/>
              <a:defRPr sz="710"/>
            </a:lvl4pPr>
            <a:lvl5pPr marL="1438910" indent="0">
              <a:buNone/>
              <a:defRPr sz="710"/>
            </a:lvl5pPr>
            <a:lvl6pPr marL="1798955" indent="0">
              <a:buNone/>
              <a:defRPr sz="710"/>
            </a:lvl6pPr>
            <a:lvl7pPr marL="2158365" indent="0">
              <a:buNone/>
              <a:defRPr sz="710"/>
            </a:lvl7pPr>
            <a:lvl8pPr marL="2518410" indent="0">
              <a:buNone/>
              <a:defRPr sz="710"/>
            </a:lvl8pPr>
            <a:lvl9pPr marL="2877820" indent="0">
              <a:buNone/>
              <a:defRPr sz="71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353011" y="5001671"/>
            <a:ext cx="2394004" cy="287309"/>
          </a:xfrm>
          <a:prstGeom prst="rect">
            <a:avLst/>
          </a:prstGeom>
        </p:spPr>
        <p:txBody>
          <a:bodyPr/>
          <a:lstStyle/>
          <a:p>
            <a:fld id="{3CC7CE68-6336-48CD-AE7B-F127D826DA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1035" y="3777486"/>
            <a:ext cx="6156009" cy="445954"/>
          </a:xfrm>
        </p:spPr>
        <p:txBody>
          <a:bodyPr anchor="b"/>
          <a:lstStyle>
            <a:lvl1pPr algn="l">
              <a:defRPr sz="157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1035" y="482179"/>
            <a:ext cx="6156009" cy="3237845"/>
          </a:xfrm>
        </p:spPr>
        <p:txBody>
          <a:bodyPr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19455" indent="0">
              <a:buNone/>
              <a:defRPr sz="1890"/>
            </a:lvl3pPr>
            <a:lvl4pPr marL="1079500" indent="0">
              <a:buNone/>
              <a:defRPr sz="1575"/>
            </a:lvl4pPr>
            <a:lvl5pPr marL="1438910" indent="0">
              <a:buNone/>
              <a:defRPr sz="1575"/>
            </a:lvl5pPr>
            <a:lvl6pPr marL="1798955" indent="0">
              <a:buNone/>
              <a:defRPr sz="1575"/>
            </a:lvl6pPr>
            <a:lvl7pPr marL="2158365" indent="0">
              <a:buNone/>
              <a:defRPr sz="1575"/>
            </a:lvl7pPr>
            <a:lvl8pPr marL="2518410" indent="0">
              <a:buNone/>
              <a:defRPr sz="1575"/>
            </a:lvl8pPr>
            <a:lvl9pPr marL="2877820" indent="0">
              <a:buNone/>
              <a:defRPr sz="157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1035" y="4223439"/>
            <a:ext cx="6156009" cy="633328"/>
          </a:xfrm>
        </p:spPr>
        <p:txBody>
          <a:bodyPr/>
          <a:lstStyle>
            <a:lvl1pPr marL="0" indent="0">
              <a:buNone/>
              <a:defRPr sz="1100"/>
            </a:lvl1pPr>
            <a:lvl2pPr marL="360045" indent="0">
              <a:buNone/>
              <a:defRPr sz="945"/>
            </a:lvl2pPr>
            <a:lvl3pPr marL="719455" indent="0">
              <a:buNone/>
              <a:defRPr sz="785"/>
            </a:lvl3pPr>
            <a:lvl4pPr marL="1079500" indent="0">
              <a:buNone/>
              <a:defRPr sz="710"/>
            </a:lvl4pPr>
            <a:lvl5pPr marL="1438910" indent="0">
              <a:buNone/>
              <a:defRPr sz="710"/>
            </a:lvl5pPr>
            <a:lvl6pPr marL="1798955" indent="0">
              <a:buNone/>
              <a:defRPr sz="710"/>
            </a:lvl6pPr>
            <a:lvl7pPr marL="2158365" indent="0">
              <a:buNone/>
              <a:defRPr sz="710"/>
            </a:lvl7pPr>
            <a:lvl8pPr marL="2518410" indent="0">
              <a:buNone/>
              <a:defRPr sz="710"/>
            </a:lvl8pPr>
            <a:lvl9pPr marL="2877820" indent="0">
              <a:buNone/>
              <a:defRPr sz="71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353011" y="5001671"/>
            <a:ext cx="2394004" cy="287309"/>
          </a:xfrm>
          <a:prstGeom prst="rect">
            <a:avLst/>
          </a:prstGeom>
        </p:spPr>
        <p:txBody>
          <a:bodyPr/>
          <a:lstStyle/>
          <a:p>
            <a:fld id="{3CC7CE68-6336-48CD-AE7B-F127D826DA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0" y="321692"/>
            <a:ext cx="10260016" cy="7200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3001" y="1259162"/>
            <a:ext cx="9234014" cy="3561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7306" y="4995446"/>
            <a:ext cx="2394004" cy="287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05505" y="5001671"/>
            <a:ext cx="3249005" cy="287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374" y="5090761"/>
            <a:ext cx="1679056" cy="202339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89446" y="5090761"/>
            <a:ext cx="1334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▲</a:t>
            </a:r>
            <a:r>
              <a:rPr lang="zh-CN" altLang="en-US" sz="9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版权归经世教育所有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19455" rtl="0" eaLnBrk="1" latinLnBrk="0" hangingPunct="1">
        <a:spcBef>
          <a:spcPct val="0"/>
        </a:spcBef>
        <a:buNone/>
        <a:defRPr sz="2800" b="0" kern="1200">
          <a:solidFill>
            <a:schemeClr val="tx1"/>
          </a:solidFill>
          <a:latin typeface="新宋体" panose="02010609030101010101" pitchFamily="49" charset="-122"/>
          <a:ea typeface="新宋体" panose="02010609030101010101" pitchFamily="49" charset="-122"/>
          <a:cs typeface="+mj-cs"/>
        </a:defRPr>
      </a:lvl1pPr>
    </p:titleStyle>
    <p:bodyStyle>
      <a:lvl1pPr marL="269875" indent="-269240" algn="l" defTabSz="719455" rtl="0" eaLnBrk="1" latinLnBrk="0" hangingPunct="1">
        <a:spcBef>
          <a:spcPts val="7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584835" indent="-224155" algn="l" defTabSz="719455" rtl="0" eaLnBrk="1" latinLnBrk="0" hangingPunct="1">
        <a:spcBef>
          <a:spcPts val="75"/>
        </a:spcBef>
        <a:buFont typeface="Arial" panose="020B0604020202020204" pitchFamily="34" charset="0"/>
        <a:buChar char="–"/>
        <a:defRPr sz="2205" kern="1200">
          <a:solidFill>
            <a:schemeClr val="tx1"/>
          </a:solidFill>
          <a:latin typeface="+mn-lt"/>
          <a:ea typeface="+mn-ea"/>
          <a:cs typeface="+mn-cs"/>
        </a:defRPr>
      </a:lvl2pPr>
      <a:lvl3pPr marL="899160" indent="-179070" algn="l" defTabSz="719455" rtl="0" eaLnBrk="1" latinLnBrk="0" hangingPunct="1">
        <a:spcBef>
          <a:spcPts val="7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259205" indent="-179070" algn="l" defTabSz="719455" rtl="0" eaLnBrk="1" latinLnBrk="0" hangingPunct="1">
        <a:spcBef>
          <a:spcPts val="75"/>
        </a:spcBef>
        <a:buFont typeface="Arial" panose="020B0604020202020204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4pPr>
      <a:lvl5pPr marL="1618615" indent="-179070" algn="l" defTabSz="719455" rtl="0" eaLnBrk="1" latinLnBrk="0" hangingPunct="1">
        <a:spcBef>
          <a:spcPts val="75"/>
        </a:spcBef>
        <a:buFont typeface="Arial" panose="020B0604020202020204" pitchFamily="34" charset="0"/>
        <a:buChar char="»"/>
        <a:defRPr sz="1575" kern="1200">
          <a:solidFill>
            <a:schemeClr val="tx1"/>
          </a:solidFill>
          <a:latin typeface="+mn-lt"/>
          <a:ea typeface="+mn-ea"/>
          <a:cs typeface="+mn-cs"/>
        </a:defRPr>
      </a:lvl5pPr>
      <a:lvl6pPr marL="1978660" indent="-179070" algn="l" defTabSz="719455" rtl="0" eaLnBrk="1" latinLnBrk="0" hangingPunct="1">
        <a:spcBef>
          <a:spcPts val="75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6pPr>
      <a:lvl7pPr marL="2338705" indent="-179070" algn="l" defTabSz="719455" rtl="0" eaLnBrk="1" latinLnBrk="0" hangingPunct="1">
        <a:spcBef>
          <a:spcPts val="75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7pPr>
      <a:lvl8pPr marL="2698115" indent="-179070" algn="l" defTabSz="719455" rtl="0" eaLnBrk="1" latinLnBrk="0" hangingPunct="1">
        <a:spcBef>
          <a:spcPts val="75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8pPr>
      <a:lvl9pPr marL="3058160" indent="-179070" algn="l" defTabSz="719455" rtl="0" eaLnBrk="1" latinLnBrk="0" hangingPunct="1">
        <a:spcBef>
          <a:spcPts val="75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19455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19455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2pPr>
      <a:lvl3pPr marL="719455" algn="l" defTabSz="719455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3pPr>
      <a:lvl4pPr marL="1079500" algn="l" defTabSz="719455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4pPr>
      <a:lvl5pPr marL="1438910" algn="l" defTabSz="719455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5pPr>
      <a:lvl6pPr marL="1798955" algn="l" defTabSz="719455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6pPr>
      <a:lvl7pPr marL="2158365" algn="l" defTabSz="719455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7pPr>
      <a:lvl8pPr marL="2518410" algn="l" defTabSz="719455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8pPr>
      <a:lvl9pPr marL="2877820" algn="l" defTabSz="719455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2763" y="215900"/>
            <a:ext cx="9234487" cy="900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2763" y="1258888"/>
            <a:ext cx="9234487" cy="3560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2763" y="5000625"/>
            <a:ext cx="2393950" cy="287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1E9A6-3BBE-4152-ABC2-7AF76252B64C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05200" y="5000625"/>
            <a:ext cx="3249613" cy="287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53300" y="5000625"/>
            <a:ext cx="2393950" cy="287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A614B-7A5B-4F2F-9614-821D6EA511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直接连接符 77"/>
          <p:cNvCxnSpPr/>
          <p:nvPr/>
        </p:nvCxnSpPr>
        <p:spPr>
          <a:xfrm>
            <a:off x="840740" y="668655"/>
            <a:ext cx="5895975" cy="0"/>
          </a:xfrm>
          <a:prstGeom prst="line">
            <a:avLst/>
          </a:prstGeom>
          <a:ln w="12700" cmpd="sng">
            <a:solidFill>
              <a:srgbClr val="7DCD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 txBox="1"/>
          <p:nvPr/>
        </p:nvSpPr>
        <p:spPr>
          <a:xfrm>
            <a:off x="840740" y="181610"/>
            <a:ext cx="6137275" cy="33655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8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网络请求</a:t>
            </a:r>
            <a:endParaRPr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5933" y="237049"/>
            <a:ext cx="28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3687" y="237049"/>
            <a:ext cx="1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16865" y="740410"/>
            <a:ext cx="9481820" cy="42506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06400">
              <a:lnSpc>
                <a:spcPct val="13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第一步：新建一个OkhttpClient对象，这个对象最好在整个App中只有一个实例存在。</a:t>
            </a:r>
          </a:p>
          <a:p>
            <a:pPr indent="406400">
              <a:lnSpc>
                <a:spcPct val="13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第二步：新建一个Request请求对象，它使用Builder的方式进行创建，需要包含请求的接口的url。</a:t>
            </a:r>
          </a:p>
          <a:p>
            <a:pPr indent="406400">
              <a:lnSpc>
                <a:spcPct val="13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第三步：使用OkhttpClient对象去新建一个Call请求，并传入Request对象。</a:t>
            </a:r>
          </a:p>
          <a:p>
            <a:pPr indent="406400">
              <a:lnSpc>
                <a:spcPct val="13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第四步：将Call加入请求队列中，执行该请求。</a:t>
            </a:r>
          </a:p>
          <a:p>
            <a:pPr indent="406400">
              <a:lnSpc>
                <a:spcPct val="13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示例代码参见【代码3-1-4】Okhttp的GET异步请求</a:t>
            </a:r>
          </a:p>
          <a:p>
            <a:pPr indent="406400">
              <a:lnSpc>
                <a:spcPct val="130000"/>
              </a:lnSpc>
            </a:pPr>
            <a:r>
              <a:rPr lang="zh-CN" altLang="en-US" sz="1600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（5）使用Okhttp执行Http POST请求的使用步骤</a:t>
            </a:r>
          </a:p>
          <a:p>
            <a:pPr indent="406400">
              <a:lnSpc>
                <a:spcPct val="130000"/>
              </a:lnSpc>
            </a:pP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第一步：新建一个OkhttpClient对象。</a:t>
            </a:r>
          </a:p>
          <a:p>
            <a:pPr indent="406400">
              <a:lnSpc>
                <a:spcPct val="130000"/>
              </a:lnSpc>
            </a:pP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第二步：使用FormBody来构建包含键值对类型参数的请求体。</a:t>
            </a:r>
          </a:p>
          <a:p>
            <a:pPr indent="406400">
              <a:lnSpc>
                <a:spcPct val="130000"/>
              </a:lnSpc>
            </a:pP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第三步：新建一个Request请求对象，需要包含请求的接口url和请求体。</a:t>
            </a:r>
          </a:p>
          <a:p>
            <a:pPr indent="406400">
              <a:lnSpc>
                <a:spcPct val="130000"/>
              </a:lnSpc>
            </a:pP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第四步：使用OkhttpClient对象去新建一个Call请求，并传入Request对象。</a:t>
            </a:r>
          </a:p>
          <a:p>
            <a:pPr indent="406400">
              <a:lnSpc>
                <a:spcPct val="130000"/>
              </a:lnSpc>
            </a:pP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第五步：将Call加入请求队列中，执行该请求。</a:t>
            </a:r>
          </a:p>
          <a:p>
            <a:pPr indent="406400">
              <a:lnSpc>
                <a:spcPct val="130000"/>
              </a:lnSpc>
            </a:pP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示例代码：</a:t>
            </a:r>
          </a:p>
          <a:p>
            <a:pPr indent="406400">
              <a:lnSpc>
                <a:spcPct val="130000"/>
              </a:lnSpc>
            </a:pP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【代码3-1-5】Okhttp的POST异步请求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直接连接符 77"/>
          <p:cNvCxnSpPr/>
          <p:nvPr/>
        </p:nvCxnSpPr>
        <p:spPr>
          <a:xfrm>
            <a:off x="840740" y="668655"/>
            <a:ext cx="5895975" cy="0"/>
          </a:xfrm>
          <a:prstGeom prst="line">
            <a:avLst/>
          </a:prstGeom>
          <a:ln w="12700" cmpd="sng">
            <a:solidFill>
              <a:srgbClr val="7DCD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 txBox="1"/>
          <p:nvPr/>
        </p:nvSpPr>
        <p:spPr>
          <a:xfrm>
            <a:off x="840740" y="181610"/>
            <a:ext cx="6137275" cy="33655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8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数据解析</a:t>
            </a:r>
          </a:p>
        </p:txBody>
      </p:sp>
      <p:sp>
        <p:nvSpPr>
          <p:cNvPr id="7" name="矩形 6"/>
          <p:cNvSpPr/>
          <p:nvPr/>
        </p:nvSpPr>
        <p:spPr>
          <a:xfrm>
            <a:off x="475933" y="237049"/>
            <a:ext cx="28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3687" y="237049"/>
            <a:ext cx="1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40740" y="869554"/>
            <a:ext cx="82931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r>
              <a:rPr altLang="zh-CN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1.概述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19735" y="1309370"/>
            <a:ext cx="9133840" cy="29711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06400" algn="l">
              <a:lnSpc>
                <a:spcPct val="130000"/>
              </a:lnSpc>
            </a:pP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在本次项目开发中，我们的所有数据格式都是JSON格式。但是这些数据我们是不能直接拿来显示在界面上的，我们需要对其进行反序列化操作，转换成相应的对象或集合，而这个过程就是数据解析。</a:t>
            </a:r>
          </a:p>
          <a:p>
            <a:pPr indent="406400" algn="l">
              <a:lnSpc>
                <a:spcPct val="13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JSON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格式示例参见【代码3-1-6】Json数据</a:t>
            </a:r>
          </a:p>
          <a:p>
            <a:pPr indent="406400" algn="l">
              <a:lnSpc>
                <a:spcPct val="130000"/>
              </a:lnSpc>
            </a:pP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JSON解析结果有两种形式：一是JavaBean（单个的实体类对象）；另一种是集合，它可以是List&lt;String&gt;、List&lt;T&gt;或者&lt;List&lt;Map&lt;K,V&gt;&gt;&gt;等等，它有很多变化形式，我们只需要根据实际需求进行选择即可。</a:t>
            </a:r>
          </a:p>
          <a:p>
            <a:pPr indent="406400" algn="l">
              <a:lnSpc>
                <a:spcPct val="130000"/>
              </a:lnSpc>
            </a:pP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解析JSON数据的方式有很多种，除了Android本身给我们提供的API之外，还有一些非常流行的解析框架，如Gson或FastJson等。</a:t>
            </a:r>
            <a:endParaRPr lang="zh-CN" altLang="en-US" sz="1600" b="0">
              <a:solidFill>
                <a:srgbClr val="5AC4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直接连接符 77"/>
          <p:cNvCxnSpPr/>
          <p:nvPr/>
        </p:nvCxnSpPr>
        <p:spPr>
          <a:xfrm>
            <a:off x="840740" y="668655"/>
            <a:ext cx="5895975" cy="0"/>
          </a:xfrm>
          <a:prstGeom prst="line">
            <a:avLst/>
          </a:prstGeom>
          <a:ln w="12700" cmpd="sng">
            <a:solidFill>
              <a:srgbClr val="7DCD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 txBox="1"/>
          <p:nvPr/>
        </p:nvSpPr>
        <p:spPr>
          <a:xfrm>
            <a:off x="840740" y="181610"/>
            <a:ext cx="6137275" cy="33655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8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数据解析</a:t>
            </a:r>
          </a:p>
        </p:txBody>
      </p:sp>
      <p:sp>
        <p:nvSpPr>
          <p:cNvPr id="7" name="矩形 6"/>
          <p:cNvSpPr/>
          <p:nvPr/>
        </p:nvSpPr>
        <p:spPr>
          <a:xfrm>
            <a:off x="475933" y="237049"/>
            <a:ext cx="28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3687" y="237049"/>
            <a:ext cx="1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19735" y="878840"/>
            <a:ext cx="9133840" cy="39306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06400" algn="l">
              <a:lnSpc>
                <a:spcPct val="130000"/>
              </a:lnSpc>
            </a:pP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在本次项目开发中，我们的所有数据格式都是JSON格式。但是这些数据我们是不能直接拿来显示在界面上的，我们需要对其进行反序列化操作，转换成相应的对象或集合，而这个过程就是数据解析。</a:t>
            </a:r>
          </a:p>
          <a:p>
            <a:pPr indent="406400" algn="l">
              <a:lnSpc>
                <a:spcPct val="13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JSON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格式示例参见【代码3-1-6】Json数据</a:t>
            </a:r>
          </a:p>
          <a:p>
            <a:pPr indent="406400" algn="l">
              <a:lnSpc>
                <a:spcPct val="130000"/>
              </a:lnSpc>
            </a:pP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JSON解析结果有两种形式：一是JavaBean（单个的实体类对象）；另一种是集合，它可以是List&lt;String&gt;、List&lt;T&gt;或者&lt;List&lt;Map&lt;K,V&gt;&gt;&gt;等等，它有很多变化形式，我们只需要根据实际需求进行选择即可。</a:t>
            </a:r>
          </a:p>
          <a:p>
            <a:pPr indent="406400" algn="l">
              <a:lnSpc>
                <a:spcPct val="130000"/>
              </a:lnSpc>
            </a:pP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解析JSON数据的方式有很多种，除了Android本身给我们提供的API之外，还有一些非常流行的解析框架，如Gson或FastJson等。</a:t>
            </a:r>
          </a:p>
          <a:p>
            <a:pPr indent="406400" algn="l">
              <a:lnSpc>
                <a:spcPct val="130000"/>
              </a:lnSpc>
            </a:pPr>
            <a:r>
              <a:rPr lang="zh-CN" altLang="en-US" sz="1600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2.传统的JSON解析</a:t>
            </a:r>
            <a:endParaRPr lang="zh-CN" altLang="en-US" sz="1600" b="0">
              <a:solidFill>
                <a:srgbClr val="5AC4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406400" algn="l">
              <a:lnSpc>
                <a:spcPct val="13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以对象型JSON字符串为例，解析过程参见【代码3-1-8】Json解析。</a:t>
            </a:r>
            <a:endParaRPr lang="zh-CN" altLang="en-US" sz="1600"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406400" algn="l">
              <a:lnSpc>
                <a:spcPct val="130000"/>
              </a:lnSpc>
            </a:pPr>
            <a:r>
              <a:rPr lang="zh-CN" altLang="en-US" sz="1600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解析集合类型的JSON数据会有怎样的解析过程呢？</a:t>
            </a:r>
            <a:endParaRPr lang="zh-CN" altLang="en-US" sz="1600" b="0">
              <a:solidFill>
                <a:srgbClr val="5AC4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直接连接符 77"/>
          <p:cNvCxnSpPr/>
          <p:nvPr/>
        </p:nvCxnSpPr>
        <p:spPr>
          <a:xfrm>
            <a:off x="840740" y="668655"/>
            <a:ext cx="5895975" cy="0"/>
          </a:xfrm>
          <a:prstGeom prst="line">
            <a:avLst/>
          </a:prstGeom>
          <a:ln w="12700" cmpd="sng">
            <a:solidFill>
              <a:srgbClr val="7DCD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 txBox="1"/>
          <p:nvPr/>
        </p:nvSpPr>
        <p:spPr>
          <a:xfrm>
            <a:off x="840740" y="181610"/>
            <a:ext cx="6137275" cy="33655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8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数据解析</a:t>
            </a:r>
          </a:p>
        </p:txBody>
      </p:sp>
      <p:sp>
        <p:nvSpPr>
          <p:cNvPr id="7" name="矩形 6"/>
          <p:cNvSpPr/>
          <p:nvPr/>
        </p:nvSpPr>
        <p:spPr>
          <a:xfrm>
            <a:off x="475933" y="237049"/>
            <a:ext cx="28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3687" y="237049"/>
            <a:ext cx="1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40740" y="654289"/>
            <a:ext cx="184912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r>
              <a:rPr altLang="zh-CN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3.Gson框架解析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19735" y="950595"/>
            <a:ext cx="9133840" cy="41503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06400" algn="l">
              <a:lnSpc>
                <a:spcPct val="110000"/>
              </a:lnSpc>
            </a:pP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Gson是Google开发的一个轻量级的解析框架，它主要有两个方法fromJson()和toJson()，fromJson()方法用来实现将Json数据转换为相应的Java对象，toJson()方法则用来实现将Java对象转换为相应的Json数据。同时每个方法都提供了重载方法。</a:t>
            </a:r>
          </a:p>
          <a:p>
            <a:pPr indent="406400" algn="l">
              <a:lnSpc>
                <a:spcPct val="110000"/>
              </a:lnSpc>
            </a:pPr>
            <a:r>
              <a:rPr lang="zh-CN" altLang="en-US" sz="1600" b="0">
                <a:solidFill>
                  <a:srgbClr val="5AC4F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（1）Gson框架的优点</a:t>
            </a:r>
          </a:p>
          <a:p>
            <a:pPr indent="406400" algn="l">
              <a:lnSpc>
                <a:spcPct val="110000"/>
              </a:lnSpc>
            </a:pPr>
            <a:r>
              <a:rPr lang="zh-CN" altLang="en-US" sz="1600" b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①　实现Java对象和Json之间的互相转换。</a:t>
            </a:r>
          </a:p>
          <a:p>
            <a:pPr indent="406400" algn="l">
              <a:lnSpc>
                <a:spcPct val="110000"/>
              </a:lnSpc>
            </a:pPr>
            <a:r>
              <a:rPr lang="zh-CN" altLang="en-US" sz="1600" b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②　允许已经存在的无法改变的对象，转换成Json，或者Json转换成已存在的对象。</a:t>
            </a:r>
          </a:p>
          <a:p>
            <a:pPr indent="406400" algn="l">
              <a:lnSpc>
                <a:spcPct val="110000"/>
              </a:lnSpc>
            </a:pPr>
            <a:r>
              <a:rPr lang="zh-CN" altLang="en-US" sz="1600" b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③　允许自定义对象的表现形式</a:t>
            </a:r>
          </a:p>
          <a:p>
            <a:pPr indent="406400" algn="l">
              <a:lnSpc>
                <a:spcPct val="110000"/>
              </a:lnSpc>
            </a:pPr>
            <a:r>
              <a:rPr lang="zh-CN" altLang="en-US" sz="1600" b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④　支持任意的复杂对象</a:t>
            </a:r>
          </a:p>
          <a:p>
            <a:pPr indent="406400" algn="l">
              <a:lnSpc>
                <a:spcPct val="110000"/>
              </a:lnSpc>
            </a:pPr>
            <a:r>
              <a:rPr lang="zh-CN" altLang="en-US" sz="1600" b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⑤　能够生成可压缩和可读的Json的字符串输出。</a:t>
            </a:r>
          </a:p>
          <a:p>
            <a:pPr indent="406400" algn="l">
              <a:lnSpc>
                <a:spcPct val="110000"/>
              </a:lnSpc>
            </a:pPr>
            <a:r>
              <a:rPr lang="zh-CN" altLang="en-US" sz="1600" b="0">
                <a:solidFill>
                  <a:srgbClr val="5AC4F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（2）Gson框架使用关键</a:t>
            </a:r>
          </a:p>
          <a:p>
            <a:pPr indent="406400" algn="l">
              <a:lnSpc>
                <a:spcPct val="110000"/>
              </a:lnSpc>
            </a:pPr>
            <a:r>
              <a:rPr lang="zh-CN" altLang="en-US" sz="1600" b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①　推荐把成员变量都声明成private修饰。</a:t>
            </a:r>
          </a:p>
          <a:p>
            <a:pPr indent="406400" algn="l">
              <a:lnSpc>
                <a:spcPct val="110000"/>
              </a:lnSpc>
            </a:pPr>
            <a:r>
              <a:rPr lang="zh-CN" altLang="en-US" sz="1600" b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②　如果某个字段被 transient 关键词修饰，就不会被序列化或者反序列化</a:t>
            </a:r>
          </a:p>
          <a:p>
            <a:pPr indent="406400" algn="l">
              <a:lnSpc>
                <a:spcPct val="110000"/>
              </a:lnSpc>
            </a:pPr>
            <a:r>
              <a:rPr lang="zh-CN" altLang="en-US" sz="1600" b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③　当序列化的时候，如果对象的某个字段为null，是不会输出到Json字符串中的。</a:t>
            </a:r>
          </a:p>
          <a:p>
            <a:pPr indent="406400" algn="l">
              <a:lnSpc>
                <a:spcPct val="110000"/>
              </a:lnSpc>
            </a:pPr>
            <a:r>
              <a:rPr lang="zh-CN" altLang="en-US" sz="1600" b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④　当反序列化的时候，某个字段在Json字符串中找不到对应的值，就会被赋值为null。</a:t>
            </a:r>
          </a:p>
          <a:p>
            <a:pPr indent="406400" algn="l">
              <a:lnSpc>
                <a:spcPct val="110000"/>
              </a:lnSpc>
            </a:pPr>
            <a:r>
              <a:rPr lang="zh-CN" altLang="en-US" sz="1600" b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⑤　内部类的某个字段和外部类的某个字段一样的话，就会被忽视，不会被序列化或者反序列化。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直接连接符 77"/>
          <p:cNvCxnSpPr/>
          <p:nvPr/>
        </p:nvCxnSpPr>
        <p:spPr>
          <a:xfrm>
            <a:off x="840740" y="668655"/>
            <a:ext cx="5895975" cy="0"/>
          </a:xfrm>
          <a:prstGeom prst="line">
            <a:avLst/>
          </a:prstGeom>
          <a:ln w="12700" cmpd="sng">
            <a:solidFill>
              <a:srgbClr val="7DCD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 txBox="1"/>
          <p:nvPr/>
        </p:nvSpPr>
        <p:spPr>
          <a:xfrm>
            <a:off x="840740" y="181610"/>
            <a:ext cx="6137275" cy="33655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8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数据解析</a:t>
            </a:r>
          </a:p>
        </p:txBody>
      </p:sp>
      <p:sp>
        <p:nvSpPr>
          <p:cNvPr id="7" name="矩形 6"/>
          <p:cNvSpPr/>
          <p:nvPr/>
        </p:nvSpPr>
        <p:spPr>
          <a:xfrm>
            <a:off x="475933" y="237049"/>
            <a:ext cx="28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3687" y="237049"/>
            <a:ext cx="1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87020" y="955675"/>
            <a:ext cx="9133840" cy="17145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06400" algn="l">
              <a:lnSpc>
                <a:spcPct val="110000"/>
              </a:lnSpc>
            </a:pPr>
            <a:r>
              <a:rPr lang="zh-CN" altLang="en-US" sz="1600" b="0">
                <a:solidFill>
                  <a:srgbClr val="5AC4F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（3）Gson框架使用</a:t>
            </a:r>
          </a:p>
          <a:p>
            <a:pPr indent="406400" algn="l">
              <a:lnSpc>
                <a:spcPct val="110000"/>
              </a:lnSpc>
            </a:pPr>
            <a:r>
              <a:rPr lang="zh-CN" sz="1600" b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示例代码见【代码3-1-12】至【代码3-1-16】。</a:t>
            </a:r>
          </a:p>
          <a:p>
            <a:pPr indent="406400" algn="l">
              <a:lnSpc>
                <a:spcPct val="110000"/>
              </a:lnSpc>
            </a:pPr>
            <a:r>
              <a:rPr lang="zh-CN" sz="1600" b="0">
                <a:solidFill>
                  <a:srgbClr val="5AC4F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（4）Gson框架常用注解</a:t>
            </a:r>
          </a:p>
          <a:p>
            <a:pPr indent="406400" algn="l">
              <a:lnSpc>
                <a:spcPct val="110000"/>
              </a:lnSpc>
            </a:pPr>
            <a:r>
              <a:rPr lang="zh-CN" sz="1600" b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①　@SerializedName注解，示例参见【代码3-1-17】@SerializedName注解使用</a:t>
            </a:r>
          </a:p>
          <a:p>
            <a:pPr indent="406400" algn="l">
              <a:lnSpc>
                <a:spcPct val="110000"/>
              </a:lnSpc>
            </a:pPr>
            <a:r>
              <a:rPr lang="zh-CN" sz="1600" b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②　@Expose注解：该注解能够指定该字段是否能够序列化或者反序列化，默认的是都支持（true）。示例参见【代码3-1-18】@Expose注解使用、【代码3-1-19】</a:t>
            </a:r>
            <a:endParaRPr lang="zh-CN" sz="1600" b="0">
              <a:solidFill>
                <a:srgbClr val="5AC4F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内容占位符 2"/>
          <p:cNvSpPr txBox="1"/>
          <p:nvPr/>
        </p:nvSpPr>
        <p:spPr>
          <a:xfrm>
            <a:off x="2234489" y="1218371"/>
            <a:ext cx="6137275" cy="33655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8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了解HttpURLConnection联网请求的过程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827780" y="261620"/>
            <a:ext cx="2305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课程小结</a:t>
            </a:r>
          </a:p>
        </p:txBody>
      </p:sp>
      <p:sp>
        <p:nvSpPr>
          <p:cNvPr id="6" name="Freeform 12"/>
          <p:cNvSpPr/>
          <p:nvPr/>
        </p:nvSpPr>
        <p:spPr bwMode="auto">
          <a:xfrm>
            <a:off x="1097827" y="890770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9BD9FF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Freeform 12"/>
          <p:cNvSpPr/>
          <p:nvPr/>
        </p:nvSpPr>
        <p:spPr bwMode="auto">
          <a:xfrm flipH="1" flipV="1">
            <a:off x="8514382" y="3871620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9BD9FF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64665" y="1253673"/>
            <a:ext cx="341630" cy="348615"/>
          </a:xfrm>
          <a:prstGeom prst="rect">
            <a:avLst/>
          </a:prstGeom>
          <a:solidFill>
            <a:srgbClr val="9B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</a:t>
            </a:r>
          </a:p>
        </p:txBody>
      </p:sp>
      <p:sp>
        <p:nvSpPr>
          <p:cNvPr id="13" name="矩形 12"/>
          <p:cNvSpPr/>
          <p:nvPr/>
        </p:nvSpPr>
        <p:spPr>
          <a:xfrm>
            <a:off x="1764665" y="2373982"/>
            <a:ext cx="341630" cy="348615"/>
          </a:xfrm>
          <a:prstGeom prst="rect">
            <a:avLst/>
          </a:prstGeom>
          <a:solidFill>
            <a:srgbClr val="9B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2</a:t>
            </a:r>
          </a:p>
        </p:txBody>
      </p:sp>
      <p:sp>
        <p:nvSpPr>
          <p:cNvPr id="20" name="内容占位符 2"/>
          <p:cNvSpPr txBox="1"/>
          <p:nvPr/>
        </p:nvSpPr>
        <p:spPr>
          <a:xfrm>
            <a:off x="2234565" y="2292985"/>
            <a:ext cx="6137275" cy="51054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8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网络框架okhttp的基本使用</a:t>
            </a:r>
          </a:p>
        </p:txBody>
      </p:sp>
      <p:sp>
        <p:nvSpPr>
          <p:cNvPr id="11" name="矩形 10"/>
          <p:cNvSpPr/>
          <p:nvPr/>
        </p:nvSpPr>
        <p:spPr>
          <a:xfrm>
            <a:off x="1764665" y="3495497"/>
            <a:ext cx="341630" cy="348615"/>
          </a:xfrm>
          <a:prstGeom prst="rect">
            <a:avLst/>
          </a:prstGeom>
          <a:solidFill>
            <a:srgbClr val="9B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</a:p>
        </p:txBody>
      </p:sp>
      <p:sp>
        <p:nvSpPr>
          <p:cNvPr id="3" name="内容占位符 2"/>
          <p:cNvSpPr txBox="1"/>
          <p:nvPr/>
        </p:nvSpPr>
        <p:spPr>
          <a:xfrm>
            <a:off x="2234565" y="3414395"/>
            <a:ext cx="6137275" cy="51054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8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分别使用传统方式和Gson框架解析JSON数据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27780" y="261620"/>
            <a:ext cx="2305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课堂作业</a:t>
            </a:r>
          </a:p>
        </p:txBody>
      </p:sp>
      <p:sp>
        <p:nvSpPr>
          <p:cNvPr id="83" name="Freeform 12"/>
          <p:cNvSpPr/>
          <p:nvPr/>
        </p:nvSpPr>
        <p:spPr bwMode="auto">
          <a:xfrm>
            <a:off x="3467645" y="1248251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7DCDFF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Freeform 12"/>
          <p:cNvSpPr/>
          <p:nvPr/>
        </p:nvSpPr>
        <p:spPr bwMode="auto">
          <a:xfrm flipH="1" flipV="1">
            <a:off x="8731938" y="3941565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7DCDFF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786648" y="1144057"/>
            <a:ext cx="2448272" cy="2448272"/>
          </a:xfrm>
          <a:prstGeom prst="ellipse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标题 4"/>
          <p:cNvSpPr txBox="1"/>
          <p:nvPr/>
        </p:nvSpPr>
        <p:spPr>
          <a:xfrm>
            <a:off x="839549" y="2952378"/>
            <a:ext cx="2376264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907549" y="1248448"/>
            <a:ext cx="2240761" cy="2240761"/>
          </a:xfrm>
          <a:prstGeom prst="ellipse">
            <a:avLst/>
          </a:prstGeom>
          <a:noFill/>
          <a:ln w="31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KSO_Shape"/>
          <p:cNvSpPr/>
          <p:nvPr/>
        </p:nvSpPr>
        <p:spPr bwMode="auto">
          <a:xfrm>
            <a:off x="1287105" y="1841903"/>
            <a:ext cx="1481536" cy="1261770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55060" y="1450340"/>
            <a:ext cx="5534025" cy="2832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0" fontAlgn="auto">
              <a:lnSpc>
                <a:spcPct val="110000"/>
              </a:lnSpc>
            </a:pPr>
            <a:r>
              <a:rPr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Okhttp框架有哪些功能，又是如何使用该框架去执行一个http post请求。</a:t>
            </a:r>
          </a:p>
          <a:p>
            <a:pPr lvl="0" defTabSz="0" fontAlgn="auto">
              <a:lnSpc>
                <a:spcPct val="110000"/>
              </a:lnSpc>
            </a:pPr>
            <a:r>
              <a:rPr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请使用Gson框架来解析下面接口的数据。</a:t>
            </a:r>
          </a:p>
          <a:p>
            <a:pPr lvl="0" defTabSz="0" fontAlgn="auto">
              <a:lnSpc>
                <a:spcPct val="110000"/>
              </a:lnSpc>
            </a:pPr>
            <a:r>
              <a:rPr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①http://japi.juhe.cn/joke/content/list.from?key=c037fdc5bbb9e640d6b5a701dcb11441&amp;page=1	&amp;pageSize=10&amp;sort=asc&amp;time=1418745237</a:t>
            </a:r>
          </a:p>
          <a:p>
            <a:pPr lvl="0" defTabSz="0" fontAlgn="auto">
              <a:lnSpc>
                <a:spcPct val="110000"/>
              </a:lnSpc>
            </a:pPr>
            <a:r>
              <a:rPr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②http://japi.juhe.cn/joke/content/list.from?key=c037fdc5bbb9e640d6b5a701dcb11441&amp;page=2	&amp;pagesize=10&amp;sort=asc&amp;time=1418745237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圆角矩形 20"/>
          <p:cNvSpPr/>
          <p:nvPr/>
        </p:nvSpPr>
        <p:spPr>
          <a:xfrm>
            <a:off x="2450013" y="1761728"/>
            <a:ext cx="5488305" cy="1996395"/>
          </a:xfrm>
          <a:prstGeom prst="roundRect">
            <a:avLst>
              <a:gd name="adj" fmla="val 6740"/>
            </a:avLst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2998018" y="1545828"/>
            <a:ext cx="4392295" cy="432435"/>
          </a:xfrm>
          <a:prstGeom prst="round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147878" y="1593453"/>
            <a:ext cx="39154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Android</a:t>
            </a:r>
            <a:r>
              <a:rPr kumimoji="1"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应</a:t>
            </a:r>
            <a:r>
              <a:rPr kumimoji="1"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用</a:t>
            </a:r>
            <a:r>
              <a:rPr kumimoji="1"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设</a:t>
            </a:r>
            <a:r>
              <a:rPr kumimoji="1"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计</a:t>
            </a:r>
            <a:r>
              <a:rPr kumimoji="1"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与</a:t>
            </a:r>
            <a:r>
              <a:rPr kumimoji="1"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开</a:t>
            </a:r>
            <a:r>
              <a:rPr kumimoji="1"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发</a:t>
            </a:r>
            <a:endParaRPr kumimoji="1"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36495" y="2098675"/>
            <a:ext cx="5390515" cy="1512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10000"/>
              </a:lnSpc>
            </a:pPr>
            <a:r>
              <a:rPr kumimoji="1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项目3：网络层和数据模型的封装</a:t>
            </a:r>
            <a:endParaRPr kumimoji="1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dist">
              <a:lnSpc>
                <a:spcPct val="110000"/>
              </a:lnSpc>
            </a:pPr>
            <a:endParaRPr kumimoji="1"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dist">
              <a:lnSpc>
                <a:spcPct val="110000"/>
              </a:lnSpc>
            </a:pP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任务二：</a:t>
            </a:r>
            <a:r>
              <a:rPr kumimoji="1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数据模型的封装</a:t>
            </a:r>
          </a:p>
        </p:txBody>
      </p:sp>
      <p:pic>
        <p:nvPicPr>
          <p:cNvPr id="4" name="图片 3" descr="水印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318" y="537716"/>
            <a:ext cx="1942465" cy="454025"/>
          </a:xfrm>
          <a:prstGeom prst="rect">
            <a:avLst/>
          </a:prstGeom>
        </p:spPr>
      </p:pic>
      <p:sp>
        <p:nvSpPr>
          <p:cNvPr id="22" name="椭圆 21"/>
          <p:cNvSpPr/>
          <p:nvPr/>
        </p:nvSpPr>
        <p:spPr>
          <a:xfrm>
            <a:off x="5924733" y="3726736"/>
            <a:ext cx="75565" cy="7556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400733" y="3726736"/>
            <a:ext cx="75565" cy="7556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475888" y="3595608"/>
            <a:ext cx="1440160" cy="33718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讲师：  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27780" y="261620"/>
            <a:ext cx="2305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教学目标</a:t>
            </a:r>
          </a:p>
        </p:txBody>
      </p:sp>
      <p:sp>
        <p:nvSpPr>
          <p:cNvPr id="7" name="Freeform 12"/>
          <p:cNvSpPr/>
          <p:nvPr/>
        </p:nvSpPr>
        <p:spPr bwMode="auto">
          <a:xfrm>
            <a:off x="809526" y="968375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9BD9FF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Freeform 12"/>
          <p:cNvSpPr/>
          <p:nvPr/>
        </p:nvSpPr>
        <p:spPr bwMode="auto">
          <a:xfrm flipH="1" flipV="1">
            <a:off x="8226350" y="4426148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9BD9FF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72130" y="1777365"/>
            <a:ext cx="4754880" cy="87312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1" name="图片 141" descr="项目三任务二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2367" y="996950"/>
            <a:ext cx="5394960" cy="340169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27780" y="261620"/>
            <a:ext cx="2305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任务描述</a:t>
            </a:r>
          </a:p>
        </p:txBody>
      </p:sp>
      <p:sp>
        <p:nvSpPr>
          <p:cNvPr id="7" name="矩形 6"/>
          <p:cNvSpPr/>
          <p:nvPr/>
        </p:nvSpPr>
        <p:spPr>
          <a:xfrm>
            <a:off x="882015" y="968375"/>
            <a:ext cx="8412480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  <a:spcAft>
                <a:spcPts val="0"/>
              </a:spcAft>
            </a:pPr>
            <a:r>
              <a:rPr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在上一个任务中，我们了解了Android中的网络请求和数据解析。在项目开发中，我们希望分类列表的数据以及收藏的产品数据是可以离线查看的。实现策略主要是缓存数据到本地数据库，在没有网络的情况下，我们将优先从本地数据库读取数据。本次任务的主要目的就是基于面向对象的编程思想，结合greenDao数据库框架来实现数据库的快速开发。在这之前，先让我们先了解一下MVP架构模式，它是我们进行代码封装的指导思想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水印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318" y="537716"/>
            <a:ext cx="1942465" cy="454025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2450013" y="1761728"/>
            <a:ext cx="5488305" cy="1996395"/>
          </a:xfrm>
          <a:prstGeom prst="roundRect">
            <a:avLst>
              <a:gd name="adj" fmla="val 6740"/>
            </a:avLst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998018" y="1545828"/>
            <a:ext cx="4392295" cy="432435"/>
          </a:xfrm>
          <a:prstGeom prst="round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147878" y="1593453"/>
            <a:ext cx="39154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Android</a:t>
            </a:r>
            <a:r>
              <a:rPr kumimoji="1"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应</a:t>
            </a:r>
            <a:r>
              <a:rPr kumimoji="1"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用</a:t>
            </a:r>
            <a:r>
              <a:rPr kumimoji="1"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设</a:t>
            </a:r>
            <a:r>
              <a:rPr kumimoji="1"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计</a:t>
            </a:r>
            <a:r>
              <a:rPr kumimoji="1"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与</a:t>
            </a:r>
            <a:r>
              <a:rPr kumimoji="1"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开</a:t>
            </a:r>
            <a:r>
              <a:rPr kumimoji="1"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发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399030" y="2456180"/>
            <a:ext cx="554291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kumimoji="1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项目3：网络层和数据模型的封装</a:t>
            </a:r>
          </a:p>
        </p:txBody>
      </p:sp>
      <p:sp>
        <p:nvSpPr>
          <p:cNvPr id="9" name="椭圆 8"/>
          <p:cNvSpPr/>
          <p:nvPr/>
        </p:nvSpPr>
        <p:spPr>
          <a:xfrm>
            <a:off x="5924733" y="3726736"/>
            <a:ext cx="75565" cy="7556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400733" y="3726736"/>
            <a:ext cx="75565" cy="7556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75888" y="3595608"/>
            <a:ext cx="1440160" cy="33718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讲师：  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直接连接符 77"/>
          <p:cNvCxnSpPr/>
          <p:nvPr/>
        </p:nvCxnSpPr>
        <p:spPr>
          <a:xfrm>
            <a:off x="840740" y="668655"/>
            <a:ext cx="5895975" cy="0"/>
          </a:xfrm>
          <a:prstGeom prst="line">
            <a:avLst/>
          </a:prstGeom>
          <a:ln w="12700" cmpd="sng">
            <a:solidFill>
              <a:srgbClr val="7DCD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 txBox="1"/>
          <p:nvPr/>
        </p:nvSpPr>
        <p:spPr>
          <a:xfrm>
            <a:off x="840740" y="181610"/>
            <a:ext cx="6137275" cy="33655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8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理解 MVP架构模式</a:t>
            </a:r>
          </a:p>
        </p:txBody>
      </p:sp>
      <p:sp>
        <p:nvSpPr>
          <p:cNvPr id="7" name="矩形 6"/>
          <p:cNvSpPr/>
          <p:nvPr/>
        </p:nvSpPr>
        <p:spPr>
          <a:xfrm>
            <a:off x="475933" y="237049"/>
            <a:ext cx="28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3687" y="237049"/>
            <a:ext cx="1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41375" y="906145"/>
            <a:ext cx="8428990" cy="1123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40000"/>
              </a:lnSpc>
              <a:buFont typeface="Wingdings" panose="05000000000000000000" charset="0"/>
              <a:buNone/>
            </a:pP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</a:t>
            </a: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MVP（Model-View-Presenter）模式，它是由MVC（Model-View-Controller）模式演变而来的。它们的基本思想有相通的地方：Model负责提供数据，View负责显示，Controller/Presenter负责业务逻辑的处理。</a:t>
            </a:r>
          </a:p>
        </p:txBody>
      </p:sp>
      <p:pic>
        <p:nvPicPr>
          <p:cNvPr id="27" name="图片 27" descr="MVP和MVC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71650" y="2173922"/>
            <a:ext cx="5206365" cy="237109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直接连接符 77"/>
          <p:cNvCxnSpPr/>
          <p:nvPr/>
        </p:nvCxnSpPr>
        <p:spPr>
          <a:xfrm>
            <a:off x="840740" y="668655"/>
            <a:ext cx="5895975" cy="0"/>
          </a:xfrm>
          <a:prstGeom prst="line">
            <a:avLst/>
          </a:prstGeom>
          <a:ln w="12700" cmpd="sng">
            <a:solidFill>
              <a:srgbClr val="7DCD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 txBox="1"/>
          <p:nvPr/>
        </p:nvSpPr>
        <p:spPr>
          <a:xfrm>
            <a:off x="840740" y="181610"/>
            <a:ext cx="6137275" cy="33655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8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数据模型的封装</a:t>
            </a:r>
          </a:p>
        </p:txBody>
      </p:sp>
      <p:sp>
        <p:nvSpPr>
          <p:cNvPr id="7" name="矩形 6"/>
          <p:cNvSpPr/>
          <p:nvPr/>
        </p:nvSpPr>
        <p:spPr>
          <a:xfrm>
            <a:off x="475933" y="237049"/>
            <a:ext cx="28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3687" y="237049"/>
            <a:ext cx="1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41375" y="834390"/>
            <a:ext cx="8428990" cy="1123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40000"/>
              </a:lnSpc>
              <a:buFont typeface="Wingdings" panose="05000000000000000000" charset="0"/>
              <a:buNone/>
            </a:pP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</a:t>
            </a: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本次项目开发中，通过API获得的JSON格式数据，我们需要将其序列化成实体类对象或集合，方便Presenter定义适配器将数据定制到UI界面上。如图3-2-2所示，我们简要地分析了本次项目开发所涉及的部分实体类模型，我们可以在获取数据的时候去封装它们。</a:t>
            </a:r>
          </a:p>
        </p:txBody>
      </p:sp>
      <p:pic>
        <p:nvPicPr>
          <p:cNvPr id="33" name="图片 33" descr="数据模型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91372" y="2033587"/>
            <a:ext cx="5400040" cy="132969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3258820" y="3550285"/>
            <a:ext cx="3256280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06400"/>
            <a:r>
              <a:rPr lang="zh-CN" altLang="en-US" sz="1600" b="0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移动电商项目数据简要模型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41375" y="3951605"/>
            <a:ext cx="8428990" cy="730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以Member数据模型的创建为例，简要说明创建数据模型的基本步骤，以【代码3-2-1】至【代码3-2-4】为大家做了详细的讲解。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直接连接符 77"/>
          <p:cNvCxnSpPr/>
          <p:nvPr/>
        </p:nvCxnSpPr>
        <p:spPr>
          <a:xfrm>
            <a:off x="840740" y="668655"/>
            <a:ext cx="5895975" cy="0"/>
          </a:xfrm>
          <a:prstGeom prst="line">
            <a:avLst/>
          </a:prstGeom>
          <a:ln w="12700" cmpd="sng">
            <a:solidFill>
              <a:srgbClr val="7DCD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 txBox="1"/>
          <p:nvPr/>
        </p:nvSpPr>
        <p:spPr>
          <a:xfrm>
            <a:off x="840740" y="181610"/>
            <a:ext cx="6137275" cy="33655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8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引入greenDao数据库框架</a:t>
            </a:r>
          </a:p>
        </p:txBody>
      </p:sp>
      <p:sp>
        <p:nvSpPr>
          <p:cNvPr id="7" name="矩形 6"/>
          <p:cNvSpPr/>
          <p:nvPr/>
        </p:nvSpPr>
        <p:spPr>
          <a:xfrm>
            <a:off x="475933" y="237049"/>
            <a:ext cx="28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3687" y="237049"/>
            <a:ext cx="1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21360" y="690880"/>
            <a:ext cx="9083040" cy="4265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40000"/>
              </a:lnSpc>
              <a:buFont typeface="Wingdings" panose="05000000000000000000" charset="0"/>
              <a:buNone/>
            </a:pPr>
            <a:r>
              <a:rPr lang="en-US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1.greenDao框架的引入   </a:t>
            </a: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</a:p>
          <a:p>
            <a:pPr indent="0">
              <a:lnSpc>
                <a:spcPct val="140000"/>
              </a:lnSpc>
              <a:buFont typeface="Wingdings" panose="05000000000000000000" charset="0"/>
              <a:buNone/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适用于Android的ORM（Object Relation Mapping）框架，比较流行的有greenDao、Realm、OrmLite、SugarORM、ActivteAndroid等。</a:t>
            </a:r>
          </a:p>
          <a:p>
            <a:pPr indent="0">
              <a:lnSpc>
                <a:spcPct val="140000"/>
              </a:lnSpc>
              <a:buFont typeface="Wingdings" panose="05000000000000000000" charset="0"/>
              <a:buNone/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greenDao是一个使用Code generation方式的框架，它的性能优于同类的其它框架。greenDao在版本上有greenDao2.x系列和greenDao3.0系列，最新的greenDao已经发展到v3.1.1。因为3.x是重新构建的项目，所以在使用上和2.x也有很大的区别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本次项目开发中，我们将引入greenDao3.1.1，下面将讲述greenDao3.x的使用步骤。</a:t>
            </a:r>
          </a:p>
          <a:p>
            <a:pPr indent="0">
              <a:lnSpc>
                <a:spcPct val="140000"/>
              </a:lnSpc>
              <a:buFont typeface="Wingdings" panose="05000000000000000000" charset="0"/>
              <a:buNone/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第一步：在module的build.gradle文件中引用该框架。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参见</a:t>
            </a: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【代码3-2-5】greenDao配置</a:t>
            </a:r>
          </a:p>
          <a:p>
            <a:pPr indent="0">
              <a:lnSpc>
                <a:spcPct val="140000"/>
              </a:lnSpc>
              <a:buFont typeface="Wingdings" panose="05000000000000000000" charset="0"/>
              <a:buNone/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第二步：在project的build.gradle文件中配置greenDao服务插件。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参见</a:t>
            </a: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【代码3-2-6】greenDao插件配置</a:t>
            </a:r>
          </a:p>
          <a:p>
            <a:pPr indent="0">
              <a:lnSpc>
                <a:spcPct val="140000"/>
              </a:lnSpc>
              <a:buFont typeface="Wingdings" panose="05000000000000000000" charset="0"/>
              <a:buNone/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第三步：在module的build.gradle文件中应用插件并配置greenDao属性，至此，build.gradle文件的配置就完成了。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参见</a:t>
            </a: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【代码3-2-7】配置greenDao属性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直接连接符 77"/>
          <p:cNvCxnSpPr/>
          <p:nvPr/>
        </p:nvCxnSpPr>
        <p:spPr>
          <a:xfrm>
            <a:off x="840740" y="668655"/>
            <a:ext cx="5895975" cy="0"/>
          </a:xfrm>
          <a:prstGeom prst="line">
            <a:avLst/>
          </a:prstGeom>
          <a:ln w="12700" cmpd="sng">
            <a:solidFill>
              <a:srgbClr val="7DCD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 txBox="1"/>
          <p:nvPr/>
        </p:nvSpPr>
        <p:spPr>
          <a:xfrm>
            <a:off x="840740" y="181610"/>
            <a:ext cx="6137275" cy="33655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8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引入greenDao数据库框架</a:t>
            </a:r>
          </a:p>
        </p:txBody>
      </p:sp>
      <p:sp>
        <p:nvSpPr>
          <p:cNvPr id="7" name="矩形 6"/>
          <p:cNvSpPr/>
          <p:nvPr/>
        </p:nvSpPr>
        <p:spPr>
          <a:xfrm>
            <a:off x="475933" y="237049"/>
            <a:ext cx="28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3687" y="237049"/>
            <a:ext cx="1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21360" y="690880"/>
            <a:ext cx="9083040" cy="4567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06400" fontAlgn="auto">
              <a:lnSpc>
                <a:spcPct val="140000"/>
              </a:lnSpc>
              <a:buFont typeface="Wingdings" panose="05000000000000000000" charset="0"/>
              <a:buNone/>
              <a:extLst>
                <a:ext uri="{35155182-B16C-46BC-9424-99874614C6A1}">
                  <wpsdc:indentchars xmlns:wpsdc="http://www.wps.cn/officeDocument/2017/drawingmlCustomData" xmlns="" val="200" checksum="1740828767"/>
                </a:ext>
              </a:extLst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第四步：创建实体类，并生成与数据库操作相关的代码。</a:t>
            </a:r>
          </a:p>
          <a:p>
            <a:pPr indent="406400" fontAlgn="auto">
              <a:lnSpc>
                <a:spcPct val="140000"/>
              </a:lnSpc>
              <a:buFont typeface="Wingdings" panose="05000000000000000000" charset="0"/>
              <a:buNone/>
              <a:extLst>
                <a:ext uri="{35155182-B16C-46BC-9424-99874614C6A1}">
                  <wpsdc:indentchars xmlns:wpsdc="http://www.wps.cn/officeDocument/2017/drawingmlCustomData" xmlns="" val="200" checksum="1740828767"/>
                </a:ext>
              </a:extLst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因为本次项目需要缓存商品列表数据和收藏的商品，下面以商品列表类Category为例说明如何生成与数据库操作相关的代码。新建Category类如【代码3-2-8】com.huatec.edu.mobileshop.db.Category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所示。</a:t>
            </a:r>
          </a:p>
          <a:p>
            <a:pPr indent="406400" fontAlgn="auto">
              <a:lnSpc>
                <a:spcPct val="140000"/>
              </a:lnSpc>
              <a:buFont typeface="Wingdings" panose="05000000000000000000" charset="0"/>
              <a:buNone/>
              <a:extLst>
                <a:ext uri="{35155182-B16C-46BC-9424-99874614C6A1}">
                  <wpsdc:indentchars xmlns:wpsdc="http://www.wps.cn/officeDocument/2017/drawingmlCustomData" xmlns="" val="200" checksum="1740828767"/>
                </a:ext>
              </a:extLst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我们在该类的名称上使用@Entity进行注解，当我们点击Build--&gt;Make Project功能时，greenDao的服务插件将会扫描整个项目下的所有@Entity注解类，并自动在我们配置的目录和包名下生成代码。</a:t>
            </a:r>
          </a:p>
          <a:p>
            <a:pPr indent="406400" fontAlgn="auto">
              <a:lnSpc>
                <a:spcPct val="140000"/>
              </a:lnSpc>
              <a:buFont typeface="Wingdings" panose="05000000000000000000" charset="0"/>
              <a:buNone/>
              <a:extLst>
                <a:ext uri="{35155182-B16C-46BC-9424-99874614C6A1}">
                  <wpsdc:indentchars xmlns:wpsdc="http://www.wps.cn/officeDocument/2017/drawingmlCustomData" xmlns="" val="200" checksum="1740828767"/>
                </a:ext>
              </a:extLst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第五步：greenDao的全局配置。</a:t>
            </a:r>
          </a:p>
          <a:p>
            <a:pPr indent="406400" fontAlgn="auto">
              <a:lnSpc>
                <a:spcPct val="140000"/>
              </a:lnSpc>
              <a:buFont typeface="Wingdings" panose="05000000000000000000" charset="0"/>
              <a:buNone/>
              <a:extLst>
                <a:ext uri="{35155182-B16C-46BC-9424-99874614C6A1}">
                  <wpsdc:indentchars xmlns:wpsdc="http://www.wps.cn/officeDocument/2017/drawingmlCustomData" xmlns="" val="200" checksum="1740828767"/>
                </a:ext>
              </a:extLst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新建GreenDaoManager类，进行greenDao的基本配置，代码如【代码3-2-9】com.huatec.edu.mobileshop.db.GreenDaoManager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所示。</a:t>
            </a:r>
          </a:p>
          <a:p>
            <a:pPr indent="406400" fontAlgn="auto">
              <a:lnSpc>
                <a:spcPct val="140000"/>
              </a:lnSpc>
              <a:buFont typeface="Wingdings" panose="05000000000000000000" charset="0"/>
              <a:buNone/>
              <a:extLst>
                <a:ext uri="{35155182-B16C-46BC-9424-99874614C6A1}">
                  <wpsdc:indentchars xmlns:wpsdc="http://www.wps.cn/officeDocument/2017/drawingmlCustomData" xmlns="" val="200" checksum="1740828767"/>
                </a:ext>
              </a:extLst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GreenDaoManager类用于对greenDao进行基本配置，我们需要在MyApplication中应用该配置，其代码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参见</a:t>
            </a: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【代码3-2-10】com.huatec.edu.mobileshop.common.MyApplication</a:t>
            </a:r>
          </a:p>
          <a:p>
            <a:pPr indent="406400" fontAlgn="auto">
              <a:lnSpc>
                <a:spcPct val="140000"/>
              </a:lnSpc>
              <a:buFont typeface="Wingdings" panose="05000000000000000000" charset="0"/>
              <a:buNone/>
              <a:extLst>
                <a:ext uri="{35155182-B16C-46BC-9424-99874614C6A1}">
                  <wpsdc:indentchars xmlns:wpsdc="http://www.wps.cn/officeDocument/2017/drawingmlCustomData" xmlns="" val="200" checksum="1740828767"/>
                </a:ext>
              </a:extLst>
            </a:pPr>
            <a:r>
              <a:rPr sz="1600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注意，别忘了在AndroidManifest.xml文件中配置MyApplication。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直接连接符 77"/>
          <p:cNvCxnSpPr/>
          <p:nvPr/>
        </p:nvCxnSpPr>
        <p:spPr>
          <a:xfrm>
            <a:off x="840740" y="668655"/>
            <a:ext cx="5895975" cy="0"/>
          </a:xfrm>
          <a:prstGeom prst="line">
            <a:avLst/>
          </a:prstGeom>
          <a:ln w="12700" cmpd="sng">
            <a:solidFill>
              <a:srgbClr val="7DCD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 txBox="1"/>
          <p:nvPr/>
        </p:nvSpPr>
        <p:spPr>
          <a:xfrm>
            <a:off x="840740" y="181610"/>
            <a:ext cx="6137275" cy="33655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8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引入greenDao数据库框架</a:t>
            </a:r>
          </a:p>
        </p:txBody>
      </p:sp>
      <p:sp>
        <p:nvSpPr>
          <p:cNvPr id="7" name="矩形 6"/>
          <p:cNvSpPr/>
          <p:nvPr/>
        </p:nvSpPr>
        <p:spPr>
          <a:xfrm>
            <a:off x="475933" y="237049"/>
            <a:ext cx="28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3687" y="237049"/>
            <a:ext cx="1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21360" y="977900"/>
            <a:ext cx="8340090" cy="1855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40000"/>
              </a:lnSpc>
              <a:buFont typeface="Wingdings" panose="05000000000000000000" charset="0"/>
              <a:buNone/>
            </a:pPr>
            <a:r>
              <a:rPr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2.使用greenDao进行数据库的增删改查</a:t>
            </a:r>
          </a:p>
          <a:p>
            <a:pPr indent="406400" fontAlgn="auto">
              <a:lnSpc>
                <a:spcPct val="140000"/>
              </a:lnSpc>
              <a:buFont typeface="Wingdings" panose="05000000000000000000" charset="0"/>
              <a:buNone/>
              <a:extLst>
                <a:ext uri="{35155182-B16C-46BC-9424-99874614C6A1}">
                  <wpsdc:indentchars xmlns:wpsdc="http://www.wps.cn/officeDocument/2017/drawingmlCustomData" xmlns="" val="200" checksum="1740828767"/>
                </a:ext>
              </a:extLst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</a:t>
            </a: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面的Category表为实例，对该表执行增删改查操作之前，我们需要获得一个CategoryDao的实例。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参见</a:t>
            </a: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【代码3-2-11】CategoryDao的实例</a:t>
            </a:r>
          </a:p>
          <a:p>
            <a:pPr indent="406400" fontAlgn="auto">
              <a:lnSpc>
                <a:spcPct val="140000"/>
              </a:lnSpc>
              <a:buFont typeface="Wingdings" panose="05000000000000000000" charset="0"/>
              <a:buNone/>
              <a:extLst>
                <a:ext uri="{35155182-B16C-46BC-9424-99874614C6A1}">
                  <wpsdc:indentchars xmlns:wpsdc="http://www.wps.cn/officeDocument/2017/drawingmlCustomData" xmlns="" val="200" checksum="1740828767"/>
                </a:ext>
              </a:extLst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有了categoryDao实例，我们就可以操作该数据表了，下面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这些简单的</a:t>
            </a: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增删改查操作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就交给同学们啦！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内容占位符 2"/>
          <p:cNvSpPr txBox="1"/>
          <p:nvPr/>
        </p:nvSpPr>
        <p:spPr>
          <a:xfrm>
            <a:off x="2234565" y="1218565"/>
            <a:ext cx="6530340" cy="33655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8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MVP架构模式在Android开发中的应用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827780" y="261620"/>
            <a:ext cx="2305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课程小结</a:t>
            </a:r>
          </a:p>
        </p:txBody>
      </p:sp>
      <p:sp>
        <p:nvSpPr>
          <p:cNvPr id="6" name="Freeform 12"/>
          <p:cNvSpPr/>
          <p:nvPr/>
        </p:nvSpPr>
        <p:spPr bwMode="auto">
          <a:xfrm>
            <a:off x="1097827" y="890770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9BD9FF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Freeform 12"/>
          <p:cNvSpPr/>
          <p:nvPr/>
        </p:nvSpPr>
        <p:spPr bwMode="auto">
          <a:xfrm flipH="1" flipV="1">
            <a:off x="8514382" y="3871620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9BD9FF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64665" y="1253673"/>
            <a:ext cx="341630" cy="348615"/>
          </a:xfrm>
          <a:prstGeom prst="rect">
            <a:avLst/>
          </a:prstGeom>
          <a:solidFill>
            <a:srgbClr val="9B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</a:t>
            </a:r>
          </a:p>
        </p:txBody>
      </p:sp>
      <p:sp>
        <p:nvSpPr>
          <p:cNvPr id="13" name="矩形 12"/>
          <p:cNvSpPr/>
          <p:nvPr/>
        </p:nvSpPr>
        <p:spPr>
          <a:xfrm>
            <a:off x="1764665" y="2373982"/>
            <a:ext cx="341630" cy="348615"/>
          </a:xfrm>
          <a:prstGeom prst="rect">
            <a:avLst/>
          </a:prstGeom>
          <a:solidFill>
            <a:srgbClr val="9B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2</a:t>
            </a:r>
          </a:p>
        </p:txBody>
      </p:sp>
      <p:sp>
        <p:nvSpPr>
          <p:cNvPr id="20" name="内容占位符 2"/>
          <p:cNvSpPr txBox="1"/>
          <p:nvPr/>
        </p:nvSpPr>
        <p:spPr>
          <a:xfrm>
            <a:off x="2234565" y="2292985"/>
            <a:ext cx="7070090" cy="51054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8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封装实体类泛型HttpResult&lt;T&gt;</a:t>
            </a:r>
          </a:p>
        </p:txBody>
      </p:sp>
      <p:sp>
        <p:nvSpPr>
          <p:cNvPr id="11" name="矩形 10"/>
          <p:cNvSpPr/>
          <p:nvPr/>
        </p:nvSpPr>
        <p:spPr>
          <a:xfrm>
            <a:off x="1764665" y="3495497"/>
            <a:ext cx="341630" cy="348615"/>
          </a:xfrm>
          <a:prstGeom prst="rect">
            <a:avLst/>
          </a:prstGeom>
          <a:solidFill>
            <a:srgbClr val="9B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</a:p>
        </p:txBody>
      </p:sp>
      <p:sp>
        <p:nvSpPr>
          <p:cNvPr id="3" name="内容占位符 2"/>
          <p:cNvSpPr txBox="1"/>
          <p:nvPr/>
        </p:nvSpPr>
        <p:spPr>
          <a:xfrm>
            <a:off x="2234565" y="3414395"/>
            <a:ext cx="6137275" cy="51054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8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greenDao数据库框架的使用步骤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27780" y="261620"/>
            <a:ext cx="2305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课堂作业</a:t>
            </a:r>
          </a:p>
        </p:txBody>
      </p:sp>
      <p:sp>
        <p:nvSpPr>
          <p:cNvPr id="83" name="Freeform 12"/>
          <p:cNvSpPr/>
          <p:nvPr/>
        </p:nvSpPr>
        <p:spPr bwMode="auto">
          <a:xfrm>
            <a:off x="3827690" y="1248251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7DCDFF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Freeform 12"/>
          <p:cNvSpPr/>
          <p:nvPr/>
        </p:nvSpPr>
        <p:spPr bwMode="auto">
          <a:xfrm flipH="1" flipV="1">
            <a:off x="8571283" y="3735190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7DCDFF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091940" y="1798955"/>
            <a:ext cx="4823460" cy="2059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1.什么是MVP架构模式，它和传统的MVC架构模式有什么区别。</a:t>
            </a:r>
          </a:p>
          <a:p>
            <a:pPr>
              <a:lnSpc>
                <a:spcPct val="160000"/>
              </a:lnSpc>
            </a:pP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2.常见的数据库处理框架有哪些，请至少说出3种。</a:t>
            </a:r>
          </a:p>
          <a:p>
            <a:pPr>
              <a:lnSpc>
                <a:spcPct val="160000"/>
              </a:lnSpc>
            </a:pP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3.请简要说明greenDao数据库框架3.x系列是如何使用的。</a:t>
            </a:r>
          </a:p>
        </p:txBody>
      </p:sp>
      <p:sp>
        <p:nvSpPr>
          <p:cNvPr id="32" name="椭圆 31"/>
          <p:cNvSpPr/>
          <p:nvPr/>
        </p:nvSpPr>
        <p:spPr>
          <a:xfrm>
            <a:off x="786648" y="1144057"/>
            <a:ext cx="2448272" cy="2448272"/>
          </a:xfrm>
          <a:prstGeom prst="ellipse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标题 4"/>
          <p:cNvSpPr txBox="1"/>
          <p:nvPr/>
        </p:nvSpPr>
        <p:spPr>
          <a:xfrm>
            <a:off x="839549" y="2952378"/>
            <a:ext cx="2376264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907549" y="1248448"/>
            <a:ext cx="2240761" cy="2240761"/>
          </a:xfrm>
          <a:prstGeom prst="ellipse">
            <a:avLst/>
          </a:prstGeom>
          <a:noFill/>
          <a:ln w="31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KSO_Shape"/>
          <p:cNvSpPr/>
          <p:nvPr/>
        </p:nvSpPr>
        <p:spPr bwMode="auto">
          <a:xfrm>
            <a:off x="1287105" y="1841903"/>
            <a:ext cx="1481536" cy="1261770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圆角矩形 20"/>
          <p:cNvSpPr/>
          <p:nvPr/>
        </p:nvSpPr>
        <p:spPr>
          <a:xfrm>
            <a:off x="2450013" y="1761728"/>
            <a:ext cx="5488305" cy="1996395"/>
          </a:xfrm>
          <a:prstGeom prst="roundRect">
            <a:avLst>
              <a:gd name="adj" fmla="val 6740"/>
            </a:avLst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2998018" y="1545828"/>
            <a:ext cx="4392295" cy="432435"/>
          </a:xfrm>
          <a:prstGeom prst="round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147878" y="1593453"/>
            <a:ext cx="39154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Android</a:t>
            </a:r>
            <a:r>
              <a:rPr kumimoji="1"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应</a:t>
            </a:r>
            <a:r>
              <a:rPr kumimoji="1"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用</a:t>
            </a:r>
            <a:r>
              <a:rPr kumimoji="1"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设</a:t>
            </a:r>
            <a:r>
              <a:rPr kumimoji="1"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计</a:t>
            </a:r>
            <a:r>
              <a:rPr kumimoji="1"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与</a:t>
            </a:r>
            <a:r>
              <a:rPr kumimoji="1"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开</a:t>
            </a:r>
            <a:r>
              <a:rPr kumimoji="1"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发</a:t>
            </a:r>
            <a:endParaRPr kumimoji="1"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36495" y="2098675"/>
            <a:ext cx="5390515" cy="1512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10000"/>
              </a:lnSpc>
            </a:pPr>
            <a:r>
              <a:rPr kumimoji="1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项目3：网络层和数据模型的封装</a:t>
            </a:r>
            <a:endParaRPr kumimoji="1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dist">
              <a:lnSpc>
                <a:spcPct val="110000"/>
              </a:lnSpc>
            </a:pPr>
            <a:endParaRPr kumimoji="1"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dist">
              <a:lnSpc>
                <a:spcPct val="110000"/>
              </a:lnSpc>
            </a:pP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任务三：</a:t>
            </a:r>
            <a:r>
              <a:rPr kumimoji="1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网络框架的封装</a:t>
            </a:r>
          </a:p>
        </p:txBody>
      </p:sp>
      <p:pic>
        <p:nvPicPr>
          <p:cNvPr id="4" name="图片 3" descr="水印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318" y="537716"/>
            <a:ext cx="1942465" cy="454025"/>
          </a:xfrm>
          <a:prstGeom prst="rect">
            <a:avLst/>
          </a:prstGeom>
        </p:spPr>
      </p:pic>
      <p:sp>
        <p:nvSpPr>
          <p:cNvPr id="22" name="椭圆 21"/>
          <p:cNvSpPr/>
          <p:nvPr/>
        </p:nvSpPr>
        <p:spPr>
          <a:xfrm>
            <a:off x="5924733" y="3726736"/>
            <a:ext cx="75565" cy="7556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400733" y="3726736"/>
            <a:ext cx="75565" cy="7556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475888" y="3595608"/>
            <a:ext cx="1440160" cy="33718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讲师：  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图片 142" descr="项目三任务三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2367" y="996950"/>
            <a:ext cx="5394960" cy="34016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827780" y="261620"/>
            <a:ext cx="2305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教学目标</a:t>
            </a:r>
          </a:p>
        </p:txBody>
      </p:sp>
      <p:sp>
        <p:nvSpPr>
          <p:cNvPr id="7" name="Freeform 12"/>
          <p:cNvSpPr/>
          <p:nvPr/>
        </p:nvSpPr>
        <p:spPr bwMode="auto">
          <a:xfrm>
            <a:off x="809526" y="968375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9BD9FF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Freeform 12"/>
          <p:cNvSpPr/>
          <p:nvPr/>
        </p:nvSpPr>
        <p:spPr bwMode="auto">
          <a:xfrm flipH="1" flipV="1">
            <a:off x="8226350" y="4426148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9BD9FF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43885" y="2710180"/>
            <a:ext cx="4754880" cy="87312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27780" y="261620"/>
            <a:ext cx="2305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任务描述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589280" y="1054735"/>
            <a:ext cx="8781415" cy="32410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06400">
              <a:lnSpc>
                <a:spcPct val="160000"/>
              </a:lnSpc>
            </a:pP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在前面的任务一种，我们讲述过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OkHttp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网络框架的基本使用，它基本上可以处理我们常见的网络请求业务。在本次项目开发中，因为所有的接口形式都是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RestFul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风格的（把请求参数变成请求路径的一种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API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风格，可以提高网络请求的效率），直接使用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Okhttp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框架来进行网络请求并不恰当，所以，我们将会采用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Retrofit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框架来处理网络请求的业务逻辑。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Retrofit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框架是在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Okhttp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框架的基础上进行封装的，底层的网络请求还是由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Okhttp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去完成，所以熟悉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Okhttp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框架的使用也是非常有必要的。而在实际开发中，我们往往习惯于将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Retrofit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框架与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RxJava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框架一起使用，从而使整个网络请求变得更加简单。在本次的任务中，我们将学习如何使用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Retrofit+RxJava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的形式去执行网络请求。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27780" y="261620"/>
            <a:ext cx="2305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项目引入</a:t>
            </a:r>
          </a:p>
        </p:txBody>
      </p:sp>
      <p:sp>
        <p:nvSpPr>
          <p:cNvPr id="5" name="矩形 4"/>
          <p:cNvSpPr/>
          <p:nvPr/>
        </p:nvSpPr>
        <p:spPr>
          <a:xfrm>
            <a:off x="521494" y="956028"/>
            <a:ext cx="9433048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  <a:spcAft>
                <a:spcPts val="0"/>
              </a:spcAft>
            </a:pPr>
            <a:r>
              <a:rPr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今天的讨论会上，大家采用头脑风暴的方式，集思广益，思考如何在Android开发上很好地使用MVP架构模式进行开发。比如执行一个网络请求，会涉及到网络请求的业务处理、数据的序列化以及UI更新。它们分别对应着Presenter、Model和View，我们的目的是将这些业务都独立出来并以模型的方式去进行处理。如果这些内容，我们使用Android原生代码去实现，将会是一件非常头疼的事情，而且在项目开发中，很多模块没必要自己去写，我们可以引进一些优秀的开源框架来简化我们的整个开发流程，并基于MVP架构模式进行封装，从而提高整个项目的开发效率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04190" y="3208655"/>
            <a:ext cx="5330190" cy="1468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        </a:t>
            </a:r>
            <a:r>
              <a:rPr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最终决定针对这次项目开发中的一些常用的基本业务需求，如网络请求、图片处理、数据库处理等，采用一些流行框架来处理，进行基本的封装和配置，方便后面的开发工作。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140" name="图片 140" descr="clean_architecture_mv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10300" y="2972752"/>
            <a:ext cx="3409315" cy="199898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132195" y="2888615"/>
            <a:ext cx="3534410" cy="211328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直接连接符 77"/>
          <p:cNvCxnSpPr/>
          <p:nvPr/>
        </p:nvCxnSpPr>
        <p:spPr>
          <a:xfrm>
            <a:off x="840740" y="668655"/>
            <a:ext cx="5895975" cy="0"/>
          </a:xfrm>
          <a:prstGeom prst="line">
            <a:avLst/>
          </a:prstGeom>
          <a:ln w="12700" cmpd="sng">
            <a:solidFill>
              <a:srgbClr val="7DCD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 txBox="1"/>
          <p:nvPr/>
        </p:nvSpPr>
        <p:spPr>
          <a:xfrm>
            <a:off x="840740" y="181610"/>
            <a:ext cx="6137275" cy="33655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8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Retrofit概述</a:t>
            </a:r>
          </a:p>
        </p:txBody>
      </p:sp>
      <p:sp>
        <p:nvSpPr>
          <p:cNvPr id="7" name="矩形 6"/>
          <p:cNvSpPr/>
          <p:nvPr/>
        </p:nvSpPr>
        <p:spPr>
          <a:xfrm>
            <a:off x="475933" y="237049"/>
            <a:ext cx="28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3687" y="237049"/>
            <a:ext cx="1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21360" y="977900"/>
            <a:ext cx="8340090" cy="357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40000"/>
              </a:lnSpc>
              <a:buFont typeface="Wingdings" panose="05000000000000000000" charset="0"/>
              <a:buNone/>
            </a:pPr>
            <a:r>
              <a:rPr 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</a:t>
            </a:r>
            <a:r>
              <a: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trofit是Square公司出品的一个非常严格的RestFul客户端库，它使用注解来描述HTTP请求，默认会集成URL参数替换。还提供了自定义头信息，多请求体，文件上传下载，模拟响应等功能。Retrofit默认使用OkHttp作为网络层，并在其之上建立。封装后的框架具有很强的扩展性，相比于其他库而言，它更容易让人掌握，它可以很好的处理GET、POST、PUT、DELETE等RestFul风格的Http请求，以及Https加密请求。</a:t>
            </a:r>
          </a:p>
          <a:p>
            <a:pPr indent="0" fontAlgn="auto">
              <a:lnSpc>
                <a:spcPct val="140000"/>
              </a:lnSpc>
              <a:buFont typeface="Wingdings" panose="05000000000000000000" charset="0"/>
              <a:buNone/>
            </a:pPr>
            <a:r>
              <a:rPr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引入</a:t>
            </a:r>
          </a:p>
          <a:p>
            <a:pPr indent="0" fontAlgn="auto">
              <a:lnSpc>
                <a:spcPct val="140000"/>
              </a:lnSpc>
              <a:buFont typeface="Wingdings" panose="05000000000000000000" charset="0"/>
              <a:buNone/>
            </a:pPr>
            <a:r>
              <a: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在使用前，我们在app module下的build.gradle文件中添加如下代码，即可引入Retrofit框架</a:t>
            </a:r>
            <a:r>
              <a:rPr 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。参见【</a:t>
            </a:r>
            <a:r>
              <a: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代码3-3-1】Retrofit配置</a:t>
            </a:r>
          </a:p>
          <a:p>
            <a:pPr indent="0" fontAlgn="auto">
              <a:lnSpc>
                <a:spcPct val="140000"/>
              </a:lnSpc>
              <a:buFont typeface="Wingdings" panose="05000000000000000000" charset="0"/>
              <a:buNone/>
            </a:pPr>
            <a:r>
              <a: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注意网络请求是需要权限的，请在AndroidManifest.xml文件中配置</a:t>
            </a:r>
            <a:r>
              <a:rPr 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如下</a:t>
            </a:r>
            <a:r>
              <a: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权限：</a:t>
            </a:r>
          </a:p>
          <a:p>
            <a:pPr indent="0" fontAlgn="auto">
              <a:lnSpc>
                <a:spcPct val="140000"/>
              </a:lnSpc>
              <a:buFont typeface="Wingdings" panose="05000000000000000000" charset="0"/>
              <a:buNone/>
            </a:pPr>
            <a:r>
              <a: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&lt;uses-permission android:name="android.permission.INTERNET"/&gt;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直接连接符 77"/>
          <p:cNvCxnSpPr/>
          <p:nvPr/>
        </p:nvCxnSpPr>
        <p:spPr>
          <a:xfrm>
            <a:off x="840740" y="668655"/>
            <a:ext cx="5895975" cy="0"/>
          </a:xfrm>
          <a:prstGeom prst="line">
            <a:avLst/>
          </a:prstGeom>
          <a:ln w="12700" cmpd="sng">
            <a:solidFill>
              <a:srgbClr val="7DCD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 txBox="1"/>
          <p:nvPr/>
        </p:nvSpPr>
        <p:spPr>
          <a:xfrm>
            <a:off x="840740" y="181610"/>
            <a:ext cx="6137275" cy="33655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8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Retrofit概述</a:t>
            </a:r>
          </a:p>
        </p:txBody>
      </p:sp>
      <p:sp>
        <p:nvSpPr>
          <p:cNvPr id="7" name="矩形 6"/>
          <p:cNvSpPr/>
          <p:nvPr/>
        </p:nvSpPr>
        <p:spPr>
          <a:xfrm>
            <a:off x="475933" y="237049"/>
            <a:ext cx="28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3687" y="237049"/>
            <a:ext cx="1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21360" y="977900"/>
            <a:ext cx="3960495" cy="116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40000"/>
              </a:lnSpc>
              <a:buFont typeface="Wingdings" panose="05000000000000000000" charset="0"/>
              <a:buNone/>
            </a:pPr>
            <a:r>
              <a:rPr b="1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使用说明</a:t>
            </a:r>
          </a:p>
          <a:p>
            <a:pPr indent="0" fontAlgn="auto">
              <a:lnSpc>
                <a:spcPct val="140000"/>
              </a:lnSpc>
              <a:buFont typeface="Wingdings" panose="05000000000000000000" charset="0"/>
              <a:buNone/>
            </a:pPr>
            <a:r>
              <a:rPr sz="1600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（1）GET请求</a:t>
            </a: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</a:p>
          <a:p>
            <a:pPr indent="0" fontAlgn="auto">
              <a:lnSpc>
                <a:spcPct val="140000"/>
              </a:lnSpc>
              <a:buFont typeface="Wingdings" panose="05000000000000000000" charset="0"/>
              <a:buNone/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如下代码块教你如何声明一个GET请求。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4375" y="3375025"/>
            <a:ext cx="3081020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/>
            <a:r>
              <a:rPr lang="zh-CN" altLang="en-US" sz="1600" b="0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【代码</a:t>
            </a:r>
            <a:r>
              <a:rPr lang="en-US" altLang="zh-CN" sz="1600" b="0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3-3-3</a:t>
            </a:r>
            <a:r>
              <a:rPr lang="zh-CN" altLang="en-US" sz="1600" b="0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】</a:t>
            </a:r>
            <a:r>
              <a:rPr lang="en-US" altLang="zh-CN" sz="1600" b="0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Get</a:t>
            </a:r>
            <a:r>
              <a:rPr lang="zh-CN" altLang="en-US" sz="1600" b="0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请求方式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10210" y="3783965"/>
            <a:ext cx="384175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在调用上述声明的网络请求时， 我们需要创建一个Retrofit的实例，并完成相应的配置，示例代码如</a:t>
            </a:r>
            <a:r>
              <a:rPr lang="zh-CN" altLang="en-US" sz="1600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【代码3-3-4】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所示。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4681855" y="1163955"/>
          <a:ext cx="5480050" cy="4131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313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private void getGoodsDetail (){</a:t>
                      </a:r>
                    </a:p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//新建一个Retrofit实例，建议进行封装，在App中只存在一个实例</a:t>
                      </a:r>
                    </a:p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Retrofit retrofit = new Retrofit.Builder()</a:t>
                      </a:r>
                    </a:p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.baseUrl("http://192.168.8.8:8080/MobileShop/")</a:t>
                      </a:r>
                    </a:p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.addConverterFactory(GsonConverterFactory.create())//使用Gson框架去解析</a:t>
                      </a:r>
                    </a:p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.build();</a:t>
                      </a:r>
                    </a:p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GoodsService service = retrofit.create(GoodsService.class);</a:t>
                      </a:r>
                    </a:p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Call&lt; List&lt;GoodsEntity&gt;&gt; call = service. getGoodsList(3,10);//调用API</a:t>
                      </a:r>
                    </a:p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call.enqueue(new Callback&lt; List&lt;GoodsEntity&gt;&gt;() {</a:t>
                      </a:r>
                    </a:p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@Override</a:t>
                      </a:r>
                    </a:p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public void onResponse(Call&lt; List&lt;GoodsEntity&gt;&gt; call, Response&lt; List&lt;GoodsEntity&gt;&gt; response) {</a:t>
                      </a:r>
                    </a:p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String title = response.body().get(0).toString();</a:t>
                      </a:r>
                    </a:p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Toast.makeText(MainActivity.this, title, Toast.LENGTH_SHORT).show();</a:t>
                      </a:r>
                    </a:p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}</a:t>
                      </a:r>
                    </a:p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@Override</a:t>
                      </a:r>
                    </a:p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public void onFailure(Call&lt; List&lt;GoodsEntity&gt;&gt; call, Throwable t) {</a:t>
                      </a:r>
                    </a:p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}</a:t>
                      </a:r>
                    </a:p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});</a:t>
                      </a:r>
                    </a:p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}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892800" y="826770"/>
            <a:ext cx="305816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1600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【代码3-3-4】创建Retrofit实例</a:t>
            </a:r>
          </a:p>
        </p:txBody>
      </p:sp>
      <p:graphicFrame>
        <p:nvGraphicFramePr>
          <p:cNvPr id="9" name="表格 8"/>
          <p:cNvGraphicFramePr/>
          <p:nvPr/>
        </p:nvGraphicFramePr>
        <p:xfrm>
          <a:off x="714375" y="2216785"/>
          <a:ext cx="3683000" cy="1165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6459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410" b="0">
                          <a:solidFill>
                            <a:srgbClr val="808080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   </a:t>
                      </a:r>
                      <a:r>
                        <a:rPr lang="zh-CN" altLang="en-US" sz="141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 @GET("goods")</a:t>
                      </a:r>
                    </a:p>
                    <a:p>
                      <a:pPr indent="0">
                        <a:buNone/>
                      </a:pPr>
                      <a:r>
                        <a:rPr lang="zh-CN" altLang="en-US" sz="141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    Call&lt;List&lt;GoodsEntity&gt;&gt; getGoodsList(</a:t>
                      </a:r>
                    </a:p>
                    <a:p>
                      <a:pPr indent="0">
                        <a:buNone/>
                      </a:pPr>
                      <a:r>
                        <a:rPr lang="zh-CN" altLang="en-US" sz="141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            @Query("page") int page,</a:t>
                      </a:r>
                    </a:p>
                    <a:p>
                      <a:pPr indent="0">
                        <a:buNone/>
                      </a:pPr>
                      <a:r>
                        <a:rPr lang="zh-CN" altLang="en-US" sz="141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           @Query("count ") int count</a:t>
                      </a:r>
                    </a:p>
                    <a:p>
                      <a:pPr indent="0">
                        <a:buNone/>
                      </a:pPr>
                      <a:r>
                        <a:rPr lang="zh-CN" altLang="en-US" sz="141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    );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直接连接符 77"/>
          <p:cNvCxnSpPr/>
          <p:nvPr/>
        </p:nvCxnSpPr>
        <p:spPr>
          <a:xfrm>
            <a:off x="840740" y="668655"/>
            <a:ext cx="5895975" cy="0"/>
          </a:xfrm>
          <a:prstGeom prst="line">
            <a:avLst/>
          </a:prstGeom>
          <a:ln w="12700" cmpd="sng">
            <a:solidFill>
              <a:srgbClr val="7DCD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 txBox="1"/>
          <p:nvPr/>
        </p:nvSpPr>
        <p:spPr>
          <a:xfrm>
            <a:off x="840740" y="181610"/>
            <a:ext cx="6137275" cy="33655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8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Retrofit概述</a:t>
            </a:r>
          </a:p>
        </p:txBody>
      </p:sp>
      <p:sp>
        <p:nvSpPr>
          <p:cNvPr id="7" name="矩形 6"/>
          <p:cNvSpPr/>
          <p:nvPr/>
        </p:nvSpPr>
        <p:spPr>
          <a:xfrm>
            <a:off x="475933" y="237049"/>
            <a:ext cx="28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3687" y="237049"/>
            <a:ext cx="1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21360" y="834390"/>
            <a:ext cx="8877300" cy="1511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40000"/>
              </a:lnSpc>
              <a:buFont typeface="Wingdings" panose="05000000000000000000" charset="0"/>
              <a:buNone/>
            </a:pPr>
            <a:r>
              <a:rPr b="1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使用说明</a:t>
            </a:r>
          </a:p>
          <a:p>
            <a:pPr indent="0" fontAlgn="auto">
              <a:lnSpc>
                <a:spcPct val="140000"/>
              </a:lnSpc>
              <a:buFont typeface="Wingdings" panose="05000000000000000000" charset="0"/>
              <a:buNone/>
            </a:pPr>
            <a:r>
              <a:rPr sz="1600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（2）POST请求  </a:t>
            </a: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</a:p>
          <a:p>
            <a:pPr indent="0" fontAlgn="auto">
              <a:lnSpc>
                <a:spcPct val="140000"/>
              </a:lnSpc>
              <a:buFont typeface="Wingdings" panose="05000000000000000000" charset="0"/>
              <a:buNone/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如下是执行POST请求的实例，使用@POST注解来指明请求方式和接口，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需要</a:t>
            </a: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使用@Field来传递参数。如果想要form-encode格式数据，我们可以添加@FormUrlEncode注解。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4534535" y="2844165"/>
            <a:ext cx="5067935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/>
            <a:r>
              <a:rPr sz="1600" b="0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【代码3-3-5】POST请求@FormUrlEncode注解</a:t>
            </a:r>
          </a:p>
        </p:txBody>
      </p:sp>
      <p:graphicFrame>
        <p:nvGraphicFramePr>
          <p:cNvPr id="5" name="表格 4"/>
          <p:cNvGraphicFramePr/>
          <p:nvPr/>
        </p:nvGraphicFramePr>
        <p:xfrm>
          <a:off x="840740" y="2489200"/>
          <a:ext cx="4060825" cy="1029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0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293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@FormUrlEncoded</a:t>
                      </a:r>
                    </a:p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@POST("goods/find")</a:t>
                      </a:r>
                    </a:p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Call&lt;List&lt;GoodsEntity&gt;&gt; addReviews(</a:t>
                      </a:r>
                    </a:p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@Field("input") String keywords</a:t>
                      </a:r>
                    </a:p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);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763270" y="3672205"/>
            <a:ext cx="8728075" cy="975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如果请求的参数过多，我们可以将其装到一个Map&lt;String&gt;集合中，然后使用@FiledMap来传递参数；或者将其转换成一个实体类对象，使用@Body进行传递。参见【代码3-3-6】POST请求@Body注解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直接连接符 77"/>
          <p:cNvCxnSpPr/>
          <p:nvPr/>
        </p:nvCxnSpPr>
        <p:spPr>
          <a:xfrm>
            <a:off x="840740" y="668655"/>
            <a:ext cx="5895975" cy="0"/>
          </a:xfrm>
          <a:prstGeom prst="line">
            <a:avLst/>
          </a:prstGeom>
          <a:ln w="12700" cmpd="sng">
            <a:solidFill>
              <a:srgbClr val="7DCD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 txBox="1"/>
          <p:nvPr/>
        </p:nvSpPr>
        <p:spPr>
          <a:xfrm>
            <a:off x="840740" y="181610"/>
            <a:ext cx="6137275" cy="33655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8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Retrofit概述</a:t>
            </a:r>
          </a:p>
        </p:txBody>
      </p:sp>
      <p:sp>
        <p:nvSpPr>
          <p:cNvPr id="7" name="矩形 6"/>
          <p:cNvSpPr/>
          <p:nvPr/>
        </p:nvSpPr>
        <p:spPr>
          <a:xfrm>
            <a:off x="475933" y="237049"/>
            <a:ext cx="28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3687" y="237049"/>
            <a:ext cx="1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21360" y="834390"/>
            <a:ext cx="8877300" cy="1511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40000"/>
              </a:lnSpc>
              <a:buFont typeface="Wingdings" panose="05000000000000000000" charset="0"/>
              <a:buNone/>
            </a:pPr>
            <a:r>
              <a:rPr b="1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使用说明</a:t>
            </a:r>
          </a:p>
          <a:p>
            <a:pPr indent="0" fontAlgn="auto">
              <a:lnSpc>
                <a:spcPct val="140000"/>
              </a:lnSpc>
              <a:buFont typeface="Wingdings" panose="05000000000000000000" charset="0"/>
              <a:buNone/>
            </a:pPr>
            <a:r>
              <a:rPr sz="1600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（3）@Path注解Url </a:t>
            </a: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</a:p>
          <a:p>
            <a:pPr indent="0" fontAlgn="auto">
              <a:lnSpc>
                <a:spcPct val="140000"/>
              </a:lnSpc>
              <a:buFont typeface="Wingdings" panose="05000000000000000000" charset="0"/>
              <a:buNone/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如果在执行网络请求时，请求的url也需要调用方传递的话，我们可以使用@Path注解，如下是@Path的使用实例。</a:t>
            </a:r>
          </a:p>
        </p:txBody>
      </p:sp>
      <p:graphicFrame>
        <p:nvGraphicFramePr>
          <p:cNvPr id="5" name="表格 4"/>
          <p:cNvGraphicFramePr/>
          <p:nvPr/>
        </p:nvGraphicFramePr>
        <p:xfrm>
          <a:off x="2282825" y="2345690"/>
          <a:ext cx="4060825" cy="712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0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24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@GET("goods/{id}")</a:t>
                      </a:r>
                    </a:p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Call&lt;BookResponse&gt; getGoodsDetail(@Path("id") String id);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91515" y="3169920"/>
            <a:ext cx="8728075" cy="1691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（4）@Header添加请求头</a:t>
            </a:r>
          </a:p>
          <a:p>
            <a:pPr>
              <a:lnSpc>
                <a:spcPct val="13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    Retrofit提供了两个方式定义Http请求头参数：静态方法和动态方法，静态方法不能随不同的请求进行变化，头部信息在初始化的时候就固定了，而动态方法则必须为每个请求都要单独设置。在有些场合下，我们是需要为特殊的请求传递请求头信息，如下是使用@Header注解来添加请求头的实例。参见【代码3-3-8】@Header头使用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直接连接符 77"/>
          <p:cNvCxnSpPr/>
          <p:nvPr/>
        </p:nvCxnSpPr>
        <p:spPr>
          <a:xfrm>
            <a:off x="840740" y="668655"/>
            <a:ext cx="5895975" cy="0"/>
          </a:xfrm>
          <a:prstGeom prst="line">
            <a:avLst/>
          </a:prstGeom>
          <a:ln w="12700" cmpd="sng">
            <a:solidFill>
              <a:srgbClr val="7DCD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 txBox="1"/>
          <p:nvPr/>
        </p:nvSpPr>
        <p:spPr>
          <a:xfrm>
            <a:off x="840740" y="181610"/>
            <a:ext cx="6137275" cy="33655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8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Retrofit概述</a:t>
            </a:r>
          </a:p>
        </p:txBody>
      </p:sp>
      <p:sp>
        <p:nvSpPr>
          <p:cNvPr id="7" name="矩形 6"/>
          <p:cNvSpPr/>
          <p:nvPr/>
        </p:nvSpPr>
        <p:spPr>
          <a:xfrm>
            <a:off x="475933" y="237049"/>
            <a:ext cx="28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3687" y="237049"/>
            <a:ext cx="1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21360" y="834390"/>
            <a:ext cx="4300855" cy="2888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40000"/>
              </a:lnSpc>
              <a:buFont typeface="Wingdings" panose="05000000000000000000" charset="0"/>
              <a:buNone/>
            </a:pPr>
            <a:r>
              <a:rPr b="1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使用说明</a:t>
            </a:r>
          </a:p>
          <a:p>
            <a:pPr indent="0" fontAlgn="auto">
              <a:lnSpc>
                <a:spcPct val="140000"/>
              </a:lnSpc>
              <a:buFont typeface="Wingdings" panose="05000000000000000000" charset="0"/>
              <a:buNone/>
            </a:pPr>
            <a:r>
              <a:rPr sz="1600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（5）@PUT请求   </a:t>
            </a:r>
          </a:p>
          <a:p>
            <a:pPr indent="0" fontAlgn="auto">
              <a:lnSpc>
                <a:spcPct val="140000"/>
              </a:lnSpc>
              <a:buFont typeface="Wingdings" panose="05000000000000000000" charset="0"/>
              <a:buNone/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把消息本体中的消息发送到一个URL，向指定资源位置上传其最新内容，跟POST类似，例如 WebDAV ( 日历卡服务 ), 就很多时会用到 PUT, 但如果没有相关的需要时, 一般在考虑到安全问题的方向下,都会从服务器内关掉接收这种请求。</a:t>
            </a:r>
          </a:p>
        </p:txBody>
      </p:sp>
      <p:graphicFrame>
        <p:nvGraphicFramePr>
          <p:cNvPr id="5" name="表格 4"/>
          <p:cNvGraphicFramePr/>
          <p:nvPr/>
        </p:nvGraphicFramePr>
        <p:xfrm>
          <a:off x="721360" y="3828415"/>
          <a:ext cx="4060825" cy="591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0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11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@PUT("good/reviews")</a:t>
                      </a:r>
                    </a:p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Call&lt;String&gt; addReviews( @Body Reviews reviews);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5278120" y="1240155"/>
            <a:ext cx="4447540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（6）@DELETE请求</a:t>
            </a:r>
          </a:p>
          <a:p>
            <a:pPr>
              <a:lnSpc>
                <a:spcPct val="13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    请求服务器删除Request-URI所标识的资源。</a:t>
            </a:r>
          </a:p>
        </p:txBody>
      </p:sp>
      <p:graphicFrame>
        <p:nvGraphicFramePr>
          <p:cNvPr id="4" name="表格 3"/>
          <p:cNvGraphicFramePr/>
          <p:nvPr/>
        </p:nvGraphicFramePr>
        <p:xfrm>
          <a:off x="5471160" y="2359660"/>
          <a:ext cx="4060825" cy="647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0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70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@DELETE("/book")</a:t>
                      </a:r>
                    </a:p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Call&lt;Void&gt; deleteReviews();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直接连接符 77"/>
          <p:cNvCxnSpPr/>
          <p:nvPr/>
        </p:nvCxnSpPr>
        <p:spPr>
          <a:xfrm>
            <a:off x="840740" y="668655"/>
            <a:ext cx="5895975" cy="0"/>
          </a:xfrm>
          <a:prstGeom prst="line">
            <a:avLst/>
          </a:prstGeom>
          <a:ln w="12700" cmpd="sng">
            <a:solidFill>
              <a:srgbClr val="7DCD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 txBox="1"/>
          <p:nvPr/>
        </p:nvSpPr>
        <p:spPr>
          <a:xfrm>
            <a:off x="840740" y="181610"/>
            <a:ext cx="6137275" cy="33655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8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RxJava概述</a:t>
            </a:r>
          </a:p>
        </p:txBody>
      </p:sp>
      <p:sp>
        <p:nvSpPr>
          <p:cNvPr id="7" name="矩形 6"/>
          <p:cNvSpPr/>
          <p:nvPr/>
        </p:nvSpPr>
        <p:spPr>
          <a:xfrm>
            <a:off x="475933" y="237049"/>
            <a:ext cx="28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3687" y="237049"/>
            <a:ext cx="1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21360" y="690880"/>
            <a:ext cx="8766810" cy="319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40000"/>
              </a:lnSpc>
              <a:buFont typeface="Wingdings" panose="05000000000000000000" charset="0"/>
              <a:buNone/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RxJava是一个在Java VM上使用可观测的序列来组成异步的、基于事件的程序的库。它的本质就是一个实现异步操作的库，它的异步操作的实现，是通过一种可扩展的观察者模式来实现的。它最大的特点就是程序的简洁性，即使在逻辑十分复杂的情况下，它依然可以让代码看起来很简洁，逻辑清晰流畅。RxJava的观察者模式主要有四个概念：</a:t>
            </a:r>
          </a:p>
          <a:p>
            <a:pPr marL="285750" indent="-285750" fontAlgn="auto">
              <a:lnSpc>
                <a:spcPct val="140000"/>
              </a:lnSpc>
              <a:buFont typeface="Wingdings" panose="05000000000000000000" charset="0"/>
              <a:buChar char=""/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被观察者：Observable，相当于Button。</a:t>
            </a:r>
          </a:p>
          <a:p>
            <a:pPr marL="285750" indent="-285750" fontAlgn="auto">
              <a:lnSpc>
                <a:spcPct val="140000"/>
              </a:lnSpc>
              <a:buFont typeface="Wingdings" panose="05000000000000000000" charset="0"/>
              <a:buChar char=""/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观察者：Observer，相当于onClickListener。</a:t>
            </a:r>
          </a:p>
          <a:p>
            <a:pPr marL="285750" indent="-285750" fontAlgn="auto">
              <a:lnSpc>
                <a:spcPct val="140000"/>
              </a:lnSpc>
              <a:buFont typeface="Wingdings" panose="05000000000000000000" charset="0"/>
              <a:buChar char=""/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订阅：subscribe，相当于setOnClickListener。</a:t>
            </a:r>
          </a:p>
          <a:p>
            <a:pPr marL="285750" indent="-285750" fontAlgn="auto">
              <a:lnSpc>
                <a:spcPct val="140000"/>
              </a:lnSpc>
              <a:buFont typeface="Wingdings" panose="05000000000000000000" charset="0"/>
              <a:buChar char=""/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事件：普通事件onNext()，相当于onClick；它还有其它的一些事件：onCompleted()/onError()/onStart()。</a:t>
            </a:r>
          </a:p>
        </p:txBody>
      </p:sp>
      <p:pic>
        <p:nvPicPr>
          <p:cNvPr id="4" name="图片 3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910" y="3880803"/>
            <a:ext cx="4650105" cy="13195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3332480" y="4947920"/>
            <a:ext cx="2600960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sz="1600" b="0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RxJava</a:t>
            </a:r>
            <a:r>
              <a:rPr lang="zh-CN" altLang="en-US" sz="1600" b="0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观察者模式示意图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直接连接符 77"/>
          <p:cNvCxnSpPr/>
          <p:nvPr/>
        </p:nvCxnSpPr>
        <p:spPr>
          <a:xfrm>
            <a:off x="840740" y="668655"/>
            <a:ext cx="5895975" cy="0"/>
          </a:xfrm>
          <a:prstGeom prst="line">
            <a:avLst/>
          </a:prstGeom>
          <a:ln w="12700" cmpd="sng">
            <a:solidFill>
              <a:srgbClr val="7DCD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 txBox="1"/>
          <p:nvPr/>
        </p:nvSpPr>
        <p:spPr>
          <a:xfrm>
            <a:off x="840740" y="181610"/>
            <a:ext cx="6137275" cy="33655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8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RxJava概述</a:t>
            </a:r>
          </a:p>
        </p:txBody>
      </p:sp>
      <p:sp>
        <p:nvSpPr>
          <p:cNvPr id="7" name="矩形 6"/>
          <p:cNvSpPr/>
          <p:nvPr/>
        </p:nvSpPr>
        <p:spPr>
          <a:xfrm>
            <a:off x="475933" y="237049"/>
            <a:ext cx="28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3687" y="237049"/>
            <a:ext cx="1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93115" y="690880"/>
            <a:ext cx="8766810" cy="865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40000"/>
              </a:lnSpc>
              <a:buFont typeface="Wingdings" panose="05000000000000000000" charset="0"/>
              <a:buNone/>
            </a:pPr>
            <a:r>
              <a:rPr b="1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引入</a:t>
            </a:r>
          </a:p>
          <a:p>
            <a:pPr indent="0" fontAlgn="auto">
              <a:lnSpc>
                <a:spcPct val="140000"/>
              </a:lnSpc>
              <a:buFont typeface="Wingdings" panose="05000000000000000000" charset="0"/>
              <a:buNone/>
            </a:pPr>
            <a:r>
              <a:rPr lang="en-US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在使用前，我们在app module下的build.gradle文件中添加如下代码，即可引入RxJava框架。</a:t>
            </a:r>
          </a:p>
        </p:txBody>
      </p:sp>
      <p:graphicFrame>
        <p:nvGraphicFramePr>
          <p:cNvPr id="6" name="表格 5"/>
          <p:cNvGraphicFramePr/>
          <p:nvPr/>
        </p:nvGraphicFramePr>
        <p:xfrm>
          <a:off x="1234440" y="1621790"/>
          <a:ext cx="4060825" cy="591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0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11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compile 'io.reactivex:rxandroid:1.2.1'</a:t>
                      </a:r>
                    </a:p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compile 'io.reactivex:rxjava:1.1.6'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879475" y="2190115"/>
            <a:ext cx="8681085" cy="3077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使用说明</a:t>
            </a:r>
          </a:p>
          <a:p>
            <a:pPr indent="457200" fontAlgn="auto">
              <a:lnSpc>
                <a:spcPct val="120000"/>
              </a:lnSpc>
            </a:pP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RxJava的使用步骤主要是，创建观察者Observer和被观察者Observable，然后通过事件订阅的形式，也就是subscribe()函数将它们关联起来。</a:t>
            </a:r>
          </a:p>
          <a:p>
            <a:pPr indent="457200" fontAlgn="auto">
              <a:lnSpc>
                <a:spcPct val="120000"/>
              </a:lnSpc>
            </a:pPr>
            <a:r>
              <a:rPr lang="zh-CN" altLang="en-US" sz="1600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（1）创建观察者</a:t>
            </a:r>
          </a:p>
          <a:p>
            <a:pPr indent="457200" fontAlgn="auto">
              <a:lnSpc>
                <a:spcPct val="120000"/>
              </a:lnSpc>
            </a:pP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创建观察者有两种方式：一种是通过Observer接口，一种是该接口的一个抽象实现类Subscriber。观察者有些类似回调，比如一个按钮被点击触发了点击事件，在onClickListener的onClick()回调方法中去做一些事情。</a:t>
            </a:r>
          </a:p>
          <a:p>
            <a:pPr indent="457200" fontAlgn="auto">
              <a:lnSpc>
                <a:spcPct val="12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使用Observer接口创建观察者的示例代码参见【代码3-3-12】Observer接口创建观察者。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fontAlgn="auto">
              <a:lnSpc>
                <a:spcPct val="12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使用接口的实现类Subscriber创建观察者的示例代码参见【代码3-3-13】Subscriber创建观察者。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直接连接符 77"/>
          <p:cNvCxnSpPr/>
          <p:nvPr/>
        </p:nvCxnSpPr>
        <p:spPr>
          <a:xfrm>
            <a:off x="840740" y="668655"/>
            <a:ext cx="5895975" cy="0"/>
          </a:xfrm>
          <a:prstGeom prst="line">
            <a:avLst/>
          </a:prstGeom>
          <a:ln w="12700" cmpd="sng">
            <a:solidFill>
              <a:srgbClr val="7DCD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 txBox="1"/>
          <p:nvPr/>
        </p:nvSpPr>
        <p:spPr>
          <a:xfrm>
            <a:off x="840740" y="181610"/>
            <a:ext cx="6137275" cy="33655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8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RxJava概述</a:t>
            </a:r>
          </a:p>
        </p:txBody>
      </p:sp>
      <p:sp>
        <p:nvSpPr>
          <p:cNvPr id="7" name="矩形 6"/>
          <p:cNvSpPr/>
          <p:nvPr/>
        </p:nvSpPr>
        <p:spPr>
          <a:xfrm>
            <a:off x="475933" y="237049"/>
            <a:ext cx="28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3687" y="237049"/>
            <a:ext cx="1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07720" y="898525"/>
            <a:ext cx="8681085" cy="278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使用说明</a:t>
            </a:r>
          </a:p>
          <a:p>
            <a:pPr indent="457200" fontAlgn="auto">
              <a:lnSpc>
                <a:spcPct val="120000"/>
              </a:lnSpc>
            </a:pPr>
            <a:r>
              <a:rPr lang="zh-CN" altLang="en-US" sz="1600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（2）创建被观察者</a:t>
            </a:r>
          </a:p>
          <a:p>
            <a:pPr indent="457200" fontAlgn="auto">
              <a:lnSpc>
                <a:spcPct val="120000"/>
              </a:lnSpc>
            </a:pP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观察者主要是用于定义一些列的事件，并以序列的形式去执行。RxJava中的事件主要是onNext()，然后是onStart()、onComplete()、onError()。下面以示例代码的形式说明如何去创建一个被观察者的事件序列。参见【代码3-3-14】至【代码3-3-16】。</a:t>
            </a:r>
          </a:p>
          <a:p>
            <a:pPr indent="457200" fontAlgn="auto">
              <a:lnSpc>
                <a:spcPct val="120000"/>
              </a:lnSpc>
            </a:pPr>
            <a:r>
              <a:rPr lang="zh-CN" altLang="en-US" sz="1600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（3）事件订阅</a:t>
            </a:r>
          </a:p>
          <a:p>
            <a:pPr indent="457200" fontAlgn="auto">
              <a:lnSpc>
                <a:spcPct val="120000"/>
              </a:lnSpc>
            </a:pP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观察者和被观察者两个对象之间是通过事件订阅的形式去关联的，如果不订阅的话，它们是不会去工作的。订阅的形式非常简单，RxJava为我们提供了一个subscribe()函数，可以快速实现事件的订阅。</a:t>
            </a:r>
          </a:p>
        </p:txBody>
      </p:sp>
      <p:graphicFrame>
        <p:nvGraphicFramePr>
          <p:cNvPr id="5" name="表格 4"/>
          <p:cNvGraphicFramePr/>
          <p:nvPr/>
        </p:nvGraphicFramePr>
        <p:xfrm>
          <a:off x="1220470" y="3681730"/>
          <a:ext cx="718121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1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observable.subscribe(observer);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直接连接符 77"/>
          <p:cNvCxnSpPr/>
          <p:nvPr/>
        </p:nvCxnSpPr>
        <p:spPr>
          <a:xfrm>
            <a:off x="840740" y="668655"/>
            <a:ext cx="5895975" cy="0"/>
          </a:xfrm>
          <a:prstGeom prst="line">
            <a:avLst/>
          </a:prstGeom>
          <a:ln w="12700" cmpd="sng">
            <a:solidFill>
              <a:srgbClr val="7DCD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 txBox="1"/>
          <p:nvPr/>
        </p:nvSpPr>
        <p:spPr>
          <a:xfrm>
            <a:off x="840740" y="181610"/>
            <a:ext cx="6137275" cy="33655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8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RxJava概述</a:t>
            </a:r>
          </a:p>
        </p:txBody>
      </p:sp>
      <p:sp>
        <p:nvSpPr>
          <p:cNvPr id="7" name="矩形 6"/>
          <p:cNvSpPr/>
          <p:nvPr/>
        </p:nvSpPr>
        <p:spPr>
          <a:xfrm>
            <a:off x="475933" y="237049"/>
            <a:ext cx="28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3687" y="237049"/>
            <a:ext cx="1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07720" y="755015"/>
            <a:ext cx="8681085" cy="1013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线程控制</a:t>
            </a:r>
          </a:p>
          <a:p>
            <a:pPr indent="457200" fontAlgn="auto">
              <a:lnSpc>
                <a:spcPct val="120000"/>
              </a:lnSpc>
            </a:pP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RxJava是一个非常强大的框架，我们可以把一件事的不同步骤分别在不同的线程中去执行。下面的代码指定subscribe()在io线程中去执行，而回调的observer在主线程中去执行。</a:t>
            </a:r>
          </a:p>
        </p:txBody>
      </p:sp>
      <p:graphicFrame>
        <p:nvGraphicFramePr>
          <p:cNvPr id="5" name="表格 4"/>
          <p:cNvGraphicFramePr/>
          <p:nvPr/>
        </p:nvGraphicFramePr>
        <p:xfrm>
          <a:off x="840740" y="1866900"/>
          <a:ext cx="4832985" cy="738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2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observable.subscribeOn(Schedulers.io()) </a:t>
                      </a:r>
                    </a:p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.observeOn(AndroidSchedulers.mainThread()) </a:t>
                      </a:r>
                    </a:p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.subscribe(observer);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768350" y="2634615"/>
            <a:ext cx="8789670" cy="2451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fontAlgn="auto">
              <a:lnSpc>
                <a:spcPct val="12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RxJava默认的情况中，事件的发出和消费是在同一个线程中执行的，这并不符合异步机制，要想实现“后台处理，前台回调的”的异步机制，我们需要借助RxJava的另外一个非常重要的概念Schedulers，它是一个线程调度器，可以指定事件是在io线程中、子线程还是UI线程中执行。</a:t>
            </a:r>
          </a:p>
          <a:p>
            <a:pPr indent="457200" fontAlgn="auto">
              <a:lnSpc>
                <a:spcPct val="12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Schedulers.newThread()：总是创建一个新的线程，并在新的线程中去执行。</a:t>
            </a:r>
          </a:p>
          <a:p>
            <a:pPr indent="457200" fontAlgn="auto">
              <a:lnSpc>
                <a:spcPct val="12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Schedulers.io()：指定事件在io线程中去执行，适用于有I/O操作的场景，比如：文件读写、数据库操作、网络请求等。</a:t>
            </a:r>
          </a:p>
          <a:p>
            <a:pPr indent="457200" fontAlgn="auto">
              <a:lnSpc>
                <a:spcPct val="12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AndroidSchedulers.mainThread()：回到主线程中去执行事件，比如在执行I/O操作后回调到主线程中执行UI更新。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直接连接符 77"/>
          <p:cNvCxnSpPr/>
          <p:nvPr/>
        </p:nvCxnSpPr>
        <p:spPr>
          <a:xfrm>
            <a:off x="840740" y="668655"/>
            <a:ext cx="5895975" cy="0"/>
          </a:xfrm>
          <a:prstGeom prst="line">
            <a:avLst/>
          </a:prstGeom>
          <a:ln w="12700" cmpd="sng">
            <a:solidFill>
              <a:srgbClr val="7DCD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 txBox="1"/>
          <p:nvPr/>
        </p:nvSpPr>
        <p:spPr>
          <a:xfrm>
            <a:off x="840740" y="181610"/>
            <a:ext cx="6137275" cy="33655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8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RxJava概述</a:t>
            </a:r>
          </a:p>
        </p:txBody>
      </p:sp>
      <p:sp>
        <p:nvSpPr>
          <p:cNvPr id="7" name="矩形 6"/>
          <p:cNvSpPr/>
          <p:nvPr/>
        </p:nvSpPr>
        <p:spPr>
          <a:xfrm>
            <a:off x="475933" y="237049"/>
            <a:ext cx="28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3687" y="237049"/>
            <a:ext cx="1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07720" y="755015"/>
            <a:ext cx="8681085" cy="357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b="1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变换</a:t>
            </a:r>
          </a:p>
          <a:p>
            <a:pPr>
              <a:lnSpc>
                <a:spcPct val="140000"/>
              </a:lnSpc>
            </a:pP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RxJava 提供了对事件序列进行变换的支持，这是它的核心功能之一。所谓变换，就是将事件序列中的对象或整个序列进行加工处理，转换成不同的事件或事件序列。</a:t>
            </a:r>
          </a:p>
          <a:p>
            <a:pPr>
              <a:lnSpc>
                <a:spcPct val="140000"/>
              </a:lnSpc>
            </a:pP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（1）Map 事件对象的直接变换（一对一），参见【代码3-3-19】</a:t>
            </a:r>
          </a:p>
          <a:p>
            <a:pPr>
              <a:lnSpc>
                <a:spcPct val="140000"/>
              </a:lnSpc>
            </a:pP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（2）flatMap()一对多事件对象变换，参见【代码3-3-21】flatMap()一对多事件对象变换</a:t>
            </a:r>
          </a:p>
          <a:p>
            <a:pPr indent="457200" fontAlgn="auto">
              <a:lnSpc>
                <a:spcPct val="140000"/>
              </a:lnSpc>
            </a:pP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indent="457200" fontAlgn="auto">
              <a:lnSpc>
                <a:spcPct val="140000"/>
              </a:lnSpc>
            </a:pP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flatMap()和map()比较：</a:t>
            </a:r>
          </a:p>
          <a:p>
            <a:pPr indent="457200" fontAlgn="auto">
              <a:lnSpc>
                <a:spcPct val="140000"/>
              </a:lnSpc>
            </a:pP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相同点：把传入的参数转化之后返回另一个对象。</a:t>
            </a:r>
          </a:p>
          <a:p>
            <a:pPr indent="457200" fontAlgn="auto">
              <a:lnSpc>
                <a:spcPct val="140000"/>
              </a:lnSpc>
            </a:pP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不同点：map是把发射对象转成另外一个对象发射出去。flatMap是把发射对象转成另外一个Observable，进而把这个Observable发射的对象发射出去。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圆角矩形 20"/>
          <p:cNvSpPr/>
          <p:nvPr/>
        </p:nvSpPr>
        <p:spPr>
          <a:xfrm>
            <a:off x="2450013" y="1761728"/>
            <a:ext cx="5488305" cy="1996395"/>
          </a:xfrm>
          <a:prstGeom prst="roundRect">
            <a:avLst>
              <a:gd name="adj" fmla="val 6740"/>
            </a:avLst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2998018" y="1545828"/>
            <a:ext cx="4392295" cy="432435"/>
          </a:xfrm>
          <a:prstGeom prst="round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147878" y="1593453"/>
            <a:ext cx="39154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Android</a:t>
            </a:r>
            <a:r>
              <a:rPr kumimoji="1"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应</a:t>
            </a:r>
            <a:r>
              <a:rPr kumimoji="1"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用</a:t>
            </a:r>
            <a:r>
              <a:rPr kumimoji="1"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设</a:t>
            </a:r>
            <a:r>
              <a:rPr kumimoji="1"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计</a:t>
            </a:r>
            <a:r>
              <a:rPr kumimoji="1"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与</a:t>
            </a:r>
            <a:r>
              <a:rPr kumimoji="1"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开</a:t>
            </a:r>
            <a:r>
              <a:rPr kumimoji="1"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发</a:t>
            </a:r>
            <a:endParaRPr kumimoji="1"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78075" y="2098675"/>
            <a:ext cx="5567045" cy="1494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kumimoji="1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项目3：网络层和数据模型的封装</a:t>
            </a:r>
          </a:p>
          <a:p>
            <a:pPr algn="dist">
              <a:lnSpc>
                <a:spcPct val="120000"/>
              </a:lnSpc>
            </a:pPr>
            <a:endParaRPr kumimoji="1"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dist">
              <a:lnSpc>
                <a:spcPct val="120000"/>
              </a:lnSpc>
            </a:pP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任务一：</a:t>
            </a:r>
            <a:r>
              <a:rPr kumimoji="1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网络请求与数据解析</a:t>
            </a:r>
          </a:p>
        </p:txBody>
      </p:sp>
      <p:pic>
        <p:nvPicPr>
          <p:cNvPr id="4" name="图片 3" descr="水印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318" y="537716"/>
            <a:ext cx="1942465" cy="454025"/>
          </a:xfrm>
          <a:prstGeom prst="rect">
            <a:avLst/>
          </a:prstGeom>
        </p:spPr>
      </p:pic>
      <p:sp>
        <p:nvSpPr>
          <p:cNvPr id="22" name="椭圆 21"/>
          <p:cNvSpPr/>
          <p:nvPr/>
        </p:nvSpPr>
        <p:spPr>
          <a:xfrm>
            <a:off x="5924733" y="3726736"/>
            <a:ext cx="75565" cy="7556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400733" y="3726736"/>
            <a:ext cx="75565" cy="7556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475888" y="3595608"/>
            <a:ext cx="1440160" cy="33718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讲师：  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直接连接符 77"/>
          <p:cNvCxnSpPr/>
          <p:nvPr/>
        </p:nvCxnSpPr>
        <p:spPr>
          <a:xfrm>
            <a:off x="840740" y="668655"/>
            <a:ext cx="5895975" cy="0"/>
          </a:xfrm>
          <a:prstGeom prst="line">
            <a:avLst/>
          </a:prstGeom>
          <a:ln w="12700" cmpd="sng">
            <a:solidFill>
              <a:srgbClr val="7DCD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 txBox="1"/>
          <p:nvPr/>
        </p:nvSpPr>
        <p:spPr>
          <a:xfrm>
            <a:off x="840740" y="181610"/>
            <a:ext cx="6137275" cy="33655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8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Retrofit与RxJava的联合封装</a:t>
            </a:r>
          </a:p>
        </p:txBody>
      </p:sp>
      <p:sp>
        <p:nvSpPr>
          <p:cNvPr id="7" name="矩形 6"/>
          <p:cNvSpPr/>
          <p:nvPr/>
        </p:nvSpPr>
        <p:spPr>
          <a:xfrm>
            <a:off x="475933" y="237049"/>
            <a:ext cx="28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3687" y="237049"/>
            <a:ext cx="1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21510" y="758825"/>
            <a:ext cx="6611620" cy="36791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3321685" y="4297045"/>
            <a:ext cx="3387725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06400"/>
            <a:r>
              <a:rPr lang="en-US" altLang="zh-CN" sz="1600" b="0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Retrofit+RxJava</a:t>
            </a:r>
            <a:r>
              <a:rPr lang="zh-CN" altLang="en-US" sz="1600" b="0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封装示意图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直接连接符 77"/>
          <p:cNvCxnSpPr/>
          <p:nvPr/>
        </p:nvCxnSpPr>
        <p:spPr>
          <a:xfrm>
            <a:off x="840740" y="668655"/>
            <a:ext cx="5895975" cy="0"/>
          </a:xfrm>
          <a:prstGeom prst="line">
            <a:avLst/>
          </a:prstGeom>
          <a:ln w="12700" cmpd="sng">
            <a:solidFill>
              <a:srgbClr val="7DCD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 txBox="1"/>
          <p:nvPr/>
        </p:nvSpPr>
        <p:spPr>
          <a:xfrm>
            <a:off x="840740" y="181610"/>
            <a:ext cx="6137275" cy="33655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8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zh-CN" sz="2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Retrofit与RxJava的联合封装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5933" y="237049"/>
            <a:ext cx="28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3687" y="237049"/>
            <a:ext cx="1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07720" y="755015"/>
            <a:ext cx="8681085" cy="4309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b="1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</a:p>
          <a:p>
            <a:pPr>
              <a:lnSpc>
                <a:spcPct val="140000"/>
              </a:lnSpc>
            </a:pP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在使用前，我们在app module下的build.gradle文件中添加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【代码3-3-22】的内容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，即可引入Retrofit和RxJava框架以及与之相关的框架。</a:t>
            </a:r>
          </a:p>
          <a:p>
            <a:pPr>
              <a:lnSpc>
                <a:spcPct val="140000"/>
              </a:lnSpc>
            </a:pPr>
            <a:r>
              <a:rPr lang="zh-CN" altLang="en-US" b="1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封装公共部分</a:t>
            </a:r>
          </a:p>
          <a:p>
            <a:pPr indent="457200" fontAlgn="auto">
              <a:lnSpc>
                <a:spcPct val="140000"/>
              </a:lnSpc>
            </a:pP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在使用Retrofit进行网络请求时，对于一个项目而言，BASE_URL一般都是固定的，我们没必要每次请求的时候都去创建一个Retrofit对象。</a:t>
            </a:r>
          </a:p>
          <a:p>
            <a:pPr indent="457200" fontAlgn="auto">
              <a:lnSpc>
                <a:spcPct val="14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因此需要封装了一个HttpMethods类，将网络请求中的公共的一些代码进行了封装。该类创建了单例模式，以便在MyApplication中进行全局配置，保证在整个App中只存在一个该类的实例。MemberService是一个与用户操作相关的网络接口，在里面定义了用户注册、登录、修改密码等API，在这里，我将其初始化，后面需要增加其它与网络请求相关的Service的话，也需要在这里进行初始化。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fontAlgn="auto">
              <a:lnSpc>
                <a:spcPct val="140000"/>
              </a:lnSpc>
            </a:pP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参见【代码3-3-23】com.huatec.edu.mobileshop.http.HttpMethods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直接连接符 77"/>
          <p:cNvCxnSpPr/>
          <p:nvPr/>
        </p:nvCxnSpPr>
        <p:spPr>
          <a:xfrm>
            <a:off x="840740" y="668655"/>
            <a:ext cx="5895975" cy="0"/>
          </a:xfrm>
          <a:prstGeom prst="line">
            <a:avLst/>
          </a:prstGeom>
          <a:ln w="12700" cmpd="sng">
            <a:solidFill>
              <a:srgbClr val="7DCD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 txBox="1"/>
          <p:nvPr/>
        </p:nvSpPr>
        <p:spPr>
          <a:xfrm>
            <a:off x="840740" y="181610"/>
            <a:ext cx="6137275" cy="33655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8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zh-CN" sz="2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Retrofit与RxJava的联合封装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5933" y="237049"/>
            <a:ext cx="28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3687" y="237049"/>
            <a:ext cx="1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07720" y="755015"/>
            <a:ext cx="8800465" cy="1123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fontAlgn="auto">
              <a:lnSpc>
                <a:spcPct val="14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在HttpMethods类中，我还定义了一个内部类，用来统一处理Http请求返回的JSON数据。因为我们请求的所有的接口返回的数据格式都是统一的，参见【代码3-3-24】Json返回的数据格式</a:t>
            </a:r>
          </a:p>
          <a:p>
            <a:pPr indent="457200" fontAlgn="auto">
              <a:lnSpc>
                <a:spcPct val="14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应用全局配置时，我们只需要在MyApplication类的onCreate()中添加如下的一行代码即可。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004570" y="2261235"/>
          <a:ext cx="718121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1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HttpMethods.getInstance();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763905" y="2618740"/>
            <a:ext cx="8844280" cy="248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创建Service接口和Presenter业务类</a:t>
            </a:r>
          </a:p>
          <a:p>
            <a:pPr indent="457200" fontAlgn="auto">
              <a:lnSpc>
                <a:spcPct val="120000"/>
              </a:lnSpc>
            </a:pP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在http包下，我们新建一个子包service，并新建MemberService接口，用于处理与用户操作相关的网络请求。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参见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【代码3-3-26】com.huatec.edu.mobileshop.http.service.MemberService</a:t>
            </a:r>
          </a:p>
          <a:p>
            <a:pPr indent="457200" fontAlgn="auto">
              <a:lnSpc>
                <a:spcPct val="120000"/>
              </a:lnSpc>
            </a:pP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接下来，我们创建业务类MemberPresenter继承HttpMethods类，使用Rxtrofit+RxJava的形式去进行网络请求，该类的代码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参见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【代码3-3-27】com.huatec.edu.mobileshop.http.presenter.MemberPresenter</a:t>
            </a:r>
          </a:p>
          <a:p>
            <a:pPr indent="457200" fontAlgn="auto">
              <a:lnSpc>
                <a:spcPct val="120000"/>
              </a:lnSpc>
            </a:pP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用户注册时，调用接口的实例代码。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参见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【代码3-3-28】注册接口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直接连接符 77"/>
          <p:cNvCxnSpPr/>
          <p:nvPr/>
        </p:nvCxnSpPr>
        <p:spPr>
          <a:xfrm>
            <a:off x="840740" y="668655"/>
            <a:ext cx="5895975" cy="0"/>
          </a:xfrm>
          <a:prstGeom prst="line">
            <a:avLst/>
          </a:prstGeom>
          <a:ln w="12700" cmpd="sng">
            <a:solidFill>
              <a:srgbClr val="7DCD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 txBox="1"/>
          <p:nvPr/>
        </p:nvSpPr>
        <p:spPr>
          <a:xfrm>
            <a:off x="840740" y="181610"/>
            <a:ext cx="6137275" cy="33655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8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zh-CN" sz="2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Retrofit与RxJava的联合封装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5933" y="237049"/>
            <a:ext cx="28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3687" y="237049"/>
            <a:ext cx="1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07720" y="898525"/>
            <a:ext cx="8800465" cy="392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40000"/>
              </a:lnSpc>
            </a:pPr>
            <a:r>
              <a:rPr lang="zh-CN" altLang="en-US" b="1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封装一个有加载进度的Subscriber</a:t>
            </a:r>
          </a:p>
          <a:p>
            <a:pPr indent="457200" fontAlgn="auto">
              <a:lnSpc>
                <a:spcPct val="14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执行网络请求时，我们希望有一个加载的进度提示框，表明正在获取数据。如果你对Subscriber接口的方法非常熟悉的话，你自己就可以实现这样的效果。在Subscriber接口中，主要有onStart()、onNext()、onComplete()与onError()几个事件，其中onStart()事件在执行事件序列时最先调用，我们可以在该方法中显示一个加载进度对话框，onNext()可以获取请求成功后的数据回调，而onComplete()与onError()是一对互斥事件，有且只有一个被执行，这很好理解，执行网络请求的结果要么成功要么失败，我们可以在两个方法中，取消进度对话框。</a:t>
            </a:r>
          </a:p>
          <a:p>
            <a:pPr indent="457200" fontAlgn="auto">
              <a:lnSpc>
                <a:spcPct val="14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遵循上面的原理，我封装了一个用于处理这种业务逻辑的类ProgressDialogSubscriber，代码参见【代码3-3-29】com.huatec.edu.mobileshop.http.ProgressDialogSubscriber。</a:t>
            </a:r>
          </a:p>
          <a:p>
            <a:pPr indent="457200" fontAlgn="auto">
              <a:lnSpc>
                <a:spcPct val="14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使用有进度对话框的Subscriber去请求网路的示例代码参见【代码3-3-30】进度条网络请求。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内容占位符 2"/>
          <p:cNvSpPr txBox="1"/>
          <p:nvPr/>
        </p:nvSpPr>
        <p:spPr>
          <a:xfrm>
            <a:off x="2234489" y="1218371"/>
            <a:ext cx="6137275" cy="33655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8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网络框架Retrofit的概述与使用说明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827780" y="261620"/>
            <a:ext cx="2305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课程小结</a:t>
            </a:r>
          </a:p>
        </p:txBody>
      </p:sp>
      <p:sp>
        <p:nvSpPr>
          <p:cNvPr id="6" name="Freeform 12"/>
          <p:cNvSpPr/>
          <p:nvPr/>
        </p:nvSpPr>
        <p:spPr bwMode="auto">
          <a:xfrm>
            <a:off x="1097827" y="890770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9BD9FF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Freeform 12"/>
          <p:cNvSpPr/>
          <p:nvPr/>
        </p:nvSpPr>
        <p:spPr bwMode="auto">
          <a:xfrm flipH="1" flipV="1">
            <a:off x="8514382" y="3871620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9BD9FF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64665" y="1253673"/>
            <a:ext cx="341630" cy="348615"/>
          </a:xfrm>
          <a:prstGeom prst="rect">
            <a:avLst/>
          </a:prstGeom>
          <a:solidFill>
            <a:srgbClr val="9B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</a:t>
            </a:r>
          </a:p>
        </p:txBody>
      </p:sp>
      <p:sp>
        <p:nvSpPr>
          <p:cNvPr id="13" name="矩形 12"/>
          <p:cNvSpPr/>
          <p:nvPr/>
        </p:nvSpPr>
        <p:spPr>
          <a:xfrm>
            <a:off x="1764665" y="2373982"/>
            <a:ext cx="341630" cy="348615"/>
          </a:xfrm>
          <a:prstGeom prst="rect">
            <a:avLst/>
          </a:prstGeom>
          <a:solidFill>
            <a:srgbClr val="9B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2</a:t>
            </a:r>
          </a:p>
        </p:txBody>
      </p:sp>
      <p:sp>
        <p:nvSpPr>
          <p:cNvPr id="20" name="内容占位符 2"/>
          <p:cNvSpPr txBox="1"/>
          <p:nvPr/>
        </p:nvSpPr>
        <p:spPr>
          <a:xfrm>
            <a:off x="2234565" y="2292985"/>
            <a:ext cx="7070090" cy="51054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8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异步框架RxJava的概述与使用说明</a:t>
            </a:r>
          </a:p>
        </p:txBody>
      </p:sp>
      <p:sp>
        <p:nvSpPr>
          <p:cNvPr id="11" name="矩形 10"/>
          <p:cNvSpPr/>
          <p:nvPr/>
        </p:nvSpPr>
        <p:spPr>
          <a:xfrm>
            <a:off x="1764665" y="3495497"/>
            <a:ext cx="341630" cy="348615"/>
          </a:xfrm>
          <a:prstGeom prst="rect">
            <a:avLst/>
          </a:prstGeom>
          <a:solidFill>
            <a:srgbClr val="9B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</a:p>
        </p:txBody>
      </p:sp>
      <p:sp>
        <p:nvSpPr>
          <p:cNvPr id="3" name="内容占位符 2"/>
          <p:cNvSpPr txBox="1"/>
          <p:nvPr/>
        </p:nvSpPr>
        <p:spPr>
          <a:xfrm>
            <a:off x="2234565" y="3414395"/>
            <a:ext cx="7070090" cy="51054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8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联合封装Retrofit与RxJava来执行网络请求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27780" y="261620"/>
            <a:ext cx="2305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课堂作业</a:t>
            </a:r>
          </a:p>
        </p:txBody>
      </p:sp>
      <p:sp>
        <p:nvSpPr>
          <p:cNvPr id="83" name="Freeform 12"/>
          <p:cNvSpPr/>
          <p:nvPr/>
        </p:nvSpPr>
        <p:spPr bwMode="auto">
          <a:xfrm>
            <a:off x="3827690" y="1248251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7DCDFF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Freeform 12"/>
          <p:cNvSpPr/>
          <p:nvPr/>
        </p:nvSpPr>
        <p:spPr bwMode="auto">
          <a:xfrm flipH="1" flipV="1">
            <a:off x="8571283" y="3735190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7DCDFF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091940" y="1798955"/>
            <a:ext cx="4823460" cy="878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请仿照示例封装一个通用回调类，用于返回List&lt;Map&lt;String,String&gt;&gt;类型的数据</a:t>
            </a:r>
          </a:p>
        </p:txBody>
      </p:sp>
      <p:sp>
        <p:nvSpPr>
          <p:cNvPr id="32" name="椭圆 31"/>
          <p:cNvSpPr/>
          <p:nvPr/>
        </p:nvSpPr>
        <p:spPr>
          <a:xfrm>
            <a:off x="786648" y="1144057"/>
            <a:ext cx="2448272" cy="2448272"/>
          </a:xfrm>
          <a:prstGeom prst="ellipse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标题 4"/>
          <p:cNvSpPr txBox="1"/>
          <p:nvPr/>
        </p:nvSpPr>
        <p:spPr>
          <a:xfrm>
            <a:off x="839549" y="2952378"/>
            <a:ext cx="2376264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907549" y="1248448"/>
            <a:ext cx="2240761" cy="2240761"/>
          </a:xfrm>
          <a:prstGeom prst="ellipse">
            <a:avLst/>
          </a:prstGeom>
          <a:noFill/>
          <a:ln w="31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KSO_Shape"/>
          <p:cNvSpPr/>
          <p:nvPr/>
        </p:nvSpPr>
        <p:spPr bwMode="auto">
          <a:xfrm>
            <a:off x="1287105" y="1841903"/>
            <a:ext cx="1481536" cy="1261770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圆角矩形 20"/>
          <p:cNvSpPr/>
          <p:nvPr/>
        </p:nvSpPr>
        <p:spPr>
          <a:xfrm>
            <a:off x="2450013" y="1761728"/>
            <a:ext cx="5488305" cy="1996395"/>
          </a:xfrm>
          <a:prstGeom prst="roundRect">
            <a:avLst>
              <a:gd name="adj" fmla="val 6740"/>
            </a:avLst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2998018" y="1545828"/>
            <a:ext cx="4392295" cy="432435"/>
          </a:xfrm>
          <a:prstGeom prst="round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147878" y="1593453"/>
            <a:ext cx="39154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Android</a:t>
            </a:r>
            <a:r>
              <a:rPr kumimoji="1"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应</a:t>
            </a:r>
            <a:r>
              <a:rPr kumimoji="1"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用</a:t>
            </a:r>
            <a:r>
              <a:rPr kumimoji="1"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设</a:t>
            </a:r>
            <a:r>
              <a:rPr kumimoji="1"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计</a:t>
            </a:r>
            <a:r>
              <a:rPr kumimoji="1"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与</a:t>
            </a:r>
            <a:r>
              <a:rPr kumimoji="1"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开</a:t>
            </a:r>
            <a:r>
              <a:rPr kumimoji="1"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发</a:t>
            </a:r>
            <a:endParaRPr kumimoji="1"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36495" y="2098675"/>
            <a:ext cx="5390515" cy="1512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10000"/>
              </a:lnSpc>
            </a:pPr>
            <a:r>
              <a:rPr kumimoji="1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项目3：网络层和数据模型的封装</a:t>
            </a:r>
            <a:endParaRPr kumimoji="1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r">
              <a:lnSpc>
                <a:spcPct val="110000"/>
              </a:lnSpc>
            </a:pP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任务四：</a:t>
            </a:r>
            <a:r>
              <a:rPr kumimoji="1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图片处理框架的引入和 配置说明</a:t>
            </a:r>
          </a:p>
        </p:txBody>
      </p:sp>
      <p:pic>
        <p:nvPicPr>
          <p:cNvPr id="4" name="图片 3" descr="水印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318" y="537716"/>
            <a:ext cx="1942465" cy="454025"/>
          </a:xfrm>
          <a:prstGeom prst="rect">
            <a:avLst/>
          </a:prstGeom>
        </p:spPr>
      </p:pic>
      <p:sp>
        <p:nvSpPr>
          <p:cNvPr id="22" name="椭圆 21"/>
          <p:cNvSpPr/>
          <p:nvPr/>
        </p:nvSpPr>
        <p:spPr>
          <a:xfrm>
            <a:off x="5924733" y="3726736"/>
            <a:ext cx="75565" cy="7556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400733" y="3726736"/>
            <a:ext cx="75565" cy="7556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475888" y="3595608"/>
            <a:ext cx="1440160" cy="33718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讲师：  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图片 143" descr="项目三任务四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2367" y="996950"/>
            <a:ext cx="5394960" cy="34016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827780" y="261620"/>
            <a:ext cx="2305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教学目标</a:t>
            </a:r>
          </a:p>
        </p:txBody>
      </p:sp>
      <p:sp>
        <p:nvSpPr>
          <p:cNvPr id="7" name="Freeform 12"/>
          <p:cNvSpPr/>
          <p:nvPr/>
        </p:nvSpPr>
        <p:spPr bwMode="auto">
          <a:xfrm>
            <a:off x="809526" y="968375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9BD9FF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Freeform 12"/>
          <p:cNvSpPr/>
          <p:nvPr/>
        </p:nvSpPr>
        <p:spPr bwMode="auto">
          <a:xfrm flipH="1" flipV="1">
            <a:off x="8226350" y="4426148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9BD9FF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72130" y="3571240"/>
            <a:ext cx="4754880" cy="87312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27780" y="261620"/>
            <a:ext cx="2305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任务描述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589280" y="1054735"/>
            <a:ext cx="8781415" cy="2453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06400">
              <a:lnSpc>
                <a:spcPct val="160000"/>
              </a:lnSpc>
            </a:pP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</a:rPr>
              <a:t>在上一个任务中，我们学习了Retrofit框架与RxJava框架的联合使用，来简化整个网络请求的过程，相信在以后的开发过程中，你将会越来越喜欢这个组合。本次项目涉及到商品，必然会存在很多图片，而图片是非常消耗资源的，直接进行图片的展示肯定是不行的。为了解决这一问题，我们将引入一个非常流行的图片处理框架Universal-image-loader（简称“UIL”），它的内部封装了各种缓存策略、缓存算法以及图片显示算法等，让图片的处理难题变得so easy，本次任务将讲围绕该框架详细说明如何使用该框架去处理图片。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直接连接符 77"/>
          <p:cNvCxnSpPr/>
          <p:nvPr/>
        </p:nvCxnSpPr>
        <p:spPr>
          <a:xfrm>
            <a:off x="840740" y="668655"/>
            <a:ext cx="5895975" cy="0"/>
          </a:xfrm>
          <a:prstGeom prst="line">
            <a:avLst/>
          </a:prstGeom>
          <a:ln w="12700" cmpd="sng">
            <a:solidFill>
              <a:srgbClr val="7DCD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 txBox="1"/>
          <p:nvPr/>
        </p:nvSpPr>
        <p:spPr>
          <a:xfrm>
            <a:off x="840740" y="181610"/>
            <a:ext cx="6137275" cy="33655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8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UIL框架概述</a:t>
            </a:r>
          </a:p>
        </p:txBody>
      </p:sp>
      <p:sp>
        <p:nvSpPr>
          <p:cNvPr id="7" name="矩形 6"/>
          <p:cNvSpPr/>
          <p:nvPr/>
        </p:nvSpPr>
        <p:spPr>
          <a:xfrm>
            <a:off x="475933" y="237049"/>
            <a:ext cx="28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3687" y="237049"/>
            <a:ext cx="1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40740" y="1672590"/>
            <a:ext cx="8156575" cy="2501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fontAlgn="auto">
              <a:lnSpc>
                <a:spcPct val="14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Universal-image-loader是专门为客户端图片加载而设计的开源框架，对各类图片资源都支持，而且框架的各个模块之间都是通过接口来进行定义的，所以耦合非常低，整体来说是一款非常优秀的图片加载框架；Picasso、Glide、Fresco、Volley等都是优秀的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图片加载和处理框架。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本次项目开发中，我们将使用其中的Universal-image-loader作为图片加载和处理框架，后面我们将该框架简称为“UIL”。</a:t>
            </a:r>
          </a:p>
          <a:p>
            <a:pPr indent="457200" fontAlgn="auto">
              <a:lnSpc>
                <a:spcPct val="14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UIL框架是非常强大的，它可以加载的图片资源有很多种，参见【代码3-4-1】UIL加载多种资源图片。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27780" y="261620"/>
            <a:ext cx="2305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教学目标</a:t>
            </a:r>
          </a:p>
        </p:txBody>
      </p:sp>
      <p:sp>
        <p:nvSpPr>
          <p:cNvPr id="7" name="Freeform 12"/>
          <p:cNvSpPr/>
          <p:nvPr/>
        </p:nvSpPr>
        <p:spPr bwMode="auto">
          <a:xfrm>
            <a:off x="809526" y="968375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9BD9FF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Freeform 12"/>
          <p:cNvSpPr/>
          <p:nvPr/>
        </p:nvSpPr>
        <p:spPr bwMode="auto">
          <a:xfrm flipH="1" flipV="1">
            <a:off x="8298358" y="3996956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9BD9FF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56255" y="941070"/>
            <a:ext cx="4771390" cy="82867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4" name="图片 134" descr="项目三任务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2367" y="996950"/>
            <a:ext cx="5394960" cy="3401695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直接连接符 77"/>
          <p:cNvCxnSpPr/>
          <p:nvPr/>
        </p:nvCxnSpPr>
        <p:spPr>
          <a:xfrm>
            <a:off x="840740" y="668655"/>
            <a:ext cx="5895975" cy="0"/>
          </a:xfrm>
          <a:prstGeom prst="line">
            <a:avLst/>
          </a:prstGeom>
          <a:ln w="12700" cmpd="sng">
            <a:solidFill>
              <a:srgbClr val="7DCD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 txBox="1"/>
          <p:nvPr/>
        </p:nvSpPr>
        <p:spPr>
          <a:xfrm>
            <a:off x="840740" y="181610"/>
            <a:ext cx="6137275" cy="33655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8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UIL框架概述</a:t>
            </a:r>
          </a:p>
        </p:txBody>
      </p:sp>
      <p:sp>
        <p:nvSpPr>
          <p:cNvPr id="7" name="矩形 6"/>
          <p:cNvSpPr/>
          <p:nvPr/>
        </p:nvSpPr>
        <p:spPr>
          <a:xfrm>
            <a:off x="475933" y="237049"/>
            <a:ext cx="28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3687" y="237049"/>
            <a:ext cx="1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6930" y="733425"/>
            <a:ext cx="5142865" cy="45713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1296670" y="5049520"/>
            <a:ext cx="3689350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06400"/>
            <a:r>
              <a:rPr lang="en-US" altLang="zh-CN" sz="1600" b="0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UIL</a:t>
            </a:r>
            <a:r>
              <a:rPr lang="zh-CN" altLang="en-US" sz="1600" b="0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框架加载一张图片的流程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171565" y="1085850"/>
            <a:ext cx="3781425" cy="39255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>
              <a:lnSpc>
                <a:spcPct val="120000"/>
              </a:lnSpc>
            </a:pP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当我们调用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ImageLoader.displayImage() API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来加载一张图片时，它的策略如下：</a:t>
            </a:r>
          </a:p>
          <a:p>
            <a:pPr indent="266700">
              <a:lnSpc>
                <a:spcPct val="120000"/>
              </a:lnSpc>
            </a:pP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）判断图片是否在内存中缓存，如果有的话，直接显示缓存中的图片。</a:t>
            </a:r>
          </a:p>
          <a:p>
            <a:pPr indent="266700">
              <a:lnSpc>
                <a:spcPct val="120000"/>
              </a:lnSpc>
            </a:pP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）如果内存中没有缓存，继续判断是否在磁盘中有缓存。如果磁盘中有缓存，就将该图片解析为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Bitmap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，并决定是否缓存到内存中，然后显示该图片。</a:t>
            </a:r>
          </a:p>
          <a:p>
            <a:pPr indent="266700">
              <a:lnSpc>
                <a:spcPct val="120000"/>
              </a:lnSpc>
            </a:pP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）如果在内存和磁盘中都没有缓存，那么我们就根据图片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url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从网络上下载该图片，并决定是否缓存到磁盘和内存中，然后显示该图片。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直接连接符 77"/>
          <p:cNvCxnSpPr/>
          <p:nvPr/>
        </p:nvCxnSpPr>
        <p:spPr>
          <a:xfrm>
            <a:off x="840740" y="668655"/>
            <a:ext cx="5895975" cy="0"/>
          </a:xfrm>
          <a:prstGeom prst="line">
            <a:avLst/>
          </a:prstGeom>
          <a:ln w="12700" cmpd="sng">
            <a:solidFill>
              <a:srgbClr val="7DCD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 txBox="1"/>
          <p:nvPr/>
        </p:nvSpPr>
        <p:spPr>
          <a:xfrm>
            <a:off x="840740" y="181610"/>
            <a:ext cx="6137275" cy="33655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8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UIL框架的缓存策略</a:t>
            </a:r>
          </a:p>
        </p:txBody>
      </p:sp>
      <p:sp>
        <p:nvSpPr>
          <p:cNvPr id="7" name="矩形 6"/>
          <p:cNvSpPr/>
          <p:nvPr/>
        </p:nvSpPr>
        <p:spPr>
          <a:xfrm>
            <a:off x="475933" y="237049"/>
            <a:ext cx="28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3687" y="237049"/>
            <a:ext cx="1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43890" y="1042035"/>
            <a:ext cx="8549640" cy="357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fontAlgn="auto">
              <a:lnSpc>
                <a:spcPct val="140000"/>
              </a:lnSpc>
            </a:pPr>
            <a:r>
              <a:rPr lang="zh-CN" altLang="en-US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1.什么是强引用和弱引用？</a:t>
            </a:r>
          </a:p>
          <a:p>
            <a:pPr indent="457200" fontAlgn="auto">
              <a:lnSpc>
                <a:spcPct val="14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强引用是最常见的引用，比如StringBuilder sBuilder = new StringBuilder()，我们创建了一个对象，并用变量sBuilder来存储该对象的引用，这个就是强引用。只要一个对象有强引用存在，它就不会被销毁，如果内存不足，JVM宁愿抛出OOM异常使程序异常终止，也不会靠回收强引用对象来解决内存不足的问题。只有当该对象所有的强引用都已经去除，它才会被系统垃圾回收机制回收。</a:t>
            </a:r>
          </a:p>
          <a:p>
            <a:pPr indent="457200" fontAlgn="auto">
              <a:lnSpc>
                <a:spcPct val="14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如果一个对象具有只具有弱引用，那么它的生命周期将会很短暂。当系统的垃圾回收器线程扫描到它所管辖的内存区域时，一旦发现了只具有弱引用的对象，不管当前内存空间是否足够，该对象都会被回收。不过，由于垃圾回收器是一个优先级很低的线程，因此不一定很快就能发现那些只具有弱引用的对象。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直接连接符 77"/>
          <p:cNvCxnSpPr/>
          <p:nvPr/>
        </p:nvCxnSpPr>
        <p:spPr>
          <a:xfrm>
            <a:off x="840740" y="668655"/>
            <a:ext cx="5895975" cy="0"/>
          </a:xfrm>
          <a:prstGeom prst="line">
            <a:avLst/>
          </a:prstGeom>
          <a:ln w="12700" cmpd="sng">
            <a:solidFill>
              <a:srgbClr val="7DCD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 txBox="1"/>
          <p:nvPr/>
        </p:nvSpPr>
        <p:spPr>
          <a:xfrm>
            <a:off x="840740" y="181610"/>
            <a:ext cx="6137275" cy="33655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8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UIL框架的缓存策略</a:t>
            </a:r>
          </a:p>
        </p:txBody>
      </p:sp>
      <p:sp>
        <p:nvSpPr>
          <p:cNvPr id="7" name="矩形 6"/>
          <p:cNvSpPr/>
          <p:nvPr/>
        </p:nvSpPr>
        <p:spPr>
          <a:xfrm>
            <a:off x="475933" y="237049"/>
            <a:ext cx="28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3687" y="237049"/>
            <a:ext cx="1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72135" y="611505"/>
            <a:ext cx="8866505" cy="4610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fontAlgn="auto">
              <a:lnSpc>
                <a:spcPct val="140000"/>
              </a:lnSpc>
            </a:pPr>
            <a:r>
              <a:rPr lang="zh-CN" altLang="en-US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2.UIL框架提供的缓存策略有哪些？</a:t>
            </a:r>
          </a:p>
          <a:p>
            <a:pPr indent="457200" fontAlgn="auto">
              <a:lnSpc>
                <a:spcPct val="140000"/>
              </a:lnSpc>
            </a:pPr>
            <a:r>
              <a:rPr lang="zh-CN" altLang="en-US" sz="1600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（1）内存缓存策略</a:t>
            </a:r>
          </a:p>
          <a:p>
            <a:pPr indent="457200" fontAlgn="auto">
              <a:lnSpc>
                <a:spcPct val="14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LruMemoryCache：当缓存大小超过指定值时，删除最近最少使用的bitmap，默认情况下使用的就是该缓存策略，缓存使用强引用。</a:t>
            </a:r>
          </a:p>
          <a:p>
            <a:pPr indent="457200" fontAlgn="auto">
              <a:lnSpc>
                <a:spcPct val="14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WeakMemoryCache：没有限制缓存，缓存使用弱引用。</a:t>
            </a:r>
          </a:p>
          <a:p>
            <a:pPr indent="457200" fontAlgn="auto">
              <a:lnSpc>
                <a:spcPct val="140000"/>
              </a:lnSpc>
            </a:pPr>
            <a:r>
              <a:rPr lang="zh-CN" altLang="en-US" sz="1600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下面几种都是强引用和弱引用相结合的缓存策略：</a:t>
            </a:r>
          </a:p>
          <a:p>
            <a:pPr indent="457200" fontAlgn="auto">
              <a:lnSpc>
                <a:spcPct val="14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UsingFreqLimitedMemoryCache：当缓存大小超过指定值时，删除最少使用的bitmap。</a:t>
            </a:r>
          </a:p>
          <a:p>
            <a:pPr indent="457200" fontAlgn="auto">
              <a:lnSpc>
                <a:spcPct val="14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LRULimitedMemoryCache：当缓存大小超过指定值时，删除最近最少使用的bitmap，是默认值。</a:t>
            </a:r>
          </a:p>
          <a:p>
            <a:pPr indent="457200" fontAlgn="auto">
              <a:lnSpc>
                <a:spcPct val="14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FIFOLimitedMemoryCache：当缓存大小超过指定值时，按“先进先出”额规则删除bitmap。</a:t>
            </a:r>
          </a:p>
          <a:p>
            <a:pPr indent="457200" fontAlgn="auto">
              <a:lnSpc>
                <a:spcPct val="14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LargestLimitedMemoryCache：当缓存大小超过指定值时，删除最大的bitmap。</a:t>
            </a:r>
          </a:p>
          <a:p>
            <a:pPr indent="457200" fontAlgn="auto">
              <a:lnSpc>
                <a:spcPct val="14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LimitedAgeMemoryCache：缓存对象超过定义的时间后删除。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直接连接符 77"/>
          <p:cNvCxnSpPr/>
          <p:nvPr/>
        </p:nvCxnSpPr>
        <p:spPr>
          <a:xfrm>
            <a:off x="840740" y="668655"/>
            <a:ext cx="5895975" cy="0"/>
          </a:xfrm>
          <a:prstGeom prst="line">
            <a:avLst/>
          </a:prstGeom>
          <a:ln w="12700" cmpd="sng">
            <a:solidFill>
              <a:srgbClr val="7DCD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 txBox="1"/>
          <p:nvPr/>
        </p:nvSpPr>
        <p:spPr>
          <a:xfrm>
            <a:off x="840740" y="181610"/>
            <a:ext cx="6137275" cy="33655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8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UIL框架的缓存策略</a:t>
            </a:r>
          </a:p>
        </p:txBody>
      </p:sp>
      <p:sp>
        <p:nvSpPr>
          <p:cNvPr id="7" name="矩形 6"/>
          <p:cNvSpPr/>
          <p:nvPr/>
        </p:nvSpPr>
        <p:spPr>
          <a:xfrm>
            <a:off x="475933" y="237049"/>
            <a:ext cx="28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3687" y="237049"/>
            <a:ext cx="1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72135" y="970280"/>
            <a:ext cx="8866505" cy="215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fontAlgn="auto">
              <a:lnSpc>
                <a:spcPct val="140000"/>
              </a:lnSpc>
            </a:pPr>
            <a:r>
              <a:rPr lang="zh-CN" altLang="en-US" sz="1600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（2）磁盘缓存策略</a:t>
            </a:r>
          </a:p>
          <a:p>
            <a:pPr indent="457200" fontAlgn="auto">
              <a:lnSpc>
                <a:spcPct val="14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UnlimitedDiskCache：不限制缓存大小，默认使用。</a:t>
            </a:r>
          </a:p>
          <a:p>
            <a:pPr indent="457200" fontAlgn="auto">
              <a:lnSpc>
                <a:spcPct val="14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TotalSizeLimitedDiskCache：设置总缓存大小，超过时删除最久之前的缓存。</a:t>
            </a:r>
          </a:p>
          <a:p>
            <a:pPr indent="457200" fontAlgn="auto">
              <a:lnSpc>
                <a:spcPct val="14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FileCountLimitedDiskCache：设置总缓存文件数量，当到达警戒值时，删除最久之前的缓存。如果文件的大小都一样的时候，可以使用该模式。</a:t>
            </a:r>
          </a:p>
          <a:p>
            <a:pPr indent="457200" fontAlgn="auto">
              <a:lnSpc>
                <a:spcPct val="14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LimitedAgeDiskCache：不限制缓存大小，但是设置缓存时间，到期后删除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直接连接符 77"/>
          <p:cNvCxnSpPr/>
          <p:nvPr/>
        </p:nvCxnSpPr>
        <p:spPr>
          <a:xfrm>
            <a:off x="840740" y="668655"/>
            <a:ext cx="5895975" cy="0"/>
          </a:xfrm>
          <a:prstGeom prst="line">
            <a:avLst/>
          </a:prstGeom>
          <a:ln w="12700" cmpd="sng">
            <a:solidFill>
              <a:srgbClr val="7DCD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 txBox="1"/>
          <p:nvPr/>
        </p:nvSpPr>
        <p:spPr>
          <a:xfrm>
            <a:off x="840740" y="181610"/>
            <a:ext cx="6137275" cy="33655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8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UIL框架的引入和配置</a:t>
            </a:r>
          </a:p>
        </p:txBody>
      </p:sp>
      <p:sp>
        <p:nvSpPr>
          <p:cNvPr id="7" name="矩形 6"/>
          <p:cNvSpPr/>
          <p:nvPr/>
        </p:nvSpPr>
        <p:spPr>
          <a:xfrm>
            <a:off x="475933" y="237049"/>
            <a:ext cx="28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3687" y="237049"/>
            <a:ext cx="1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00380" y="1329055"/>
            <a:ext cx="8866505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fontAlgn="auto">
              <a:lnSpc>
                <a:spcPct val="140000"/>
              </a:lnSpc>
            </a:pPr>
            <a:r>
              <a:rPr lang="zh-CN" altLang="en-US" b="1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</a:p>
          <a:p>
            <a:pPr indent="457200" fontAlgn="auto">
              <a:lnSpc>
                <a:spcPct val="14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我们只需要在build.gradle文件的&lt;dependencies&gt;节点下添加下面的内容：</a:t>
            </a:r>
          </a:p>
        </p:txBody>
      </p:sp>
      <p:graphicFrame>
        <p:nvGraphicFramePr>
          <p:cNvPr id="2" name="表格 1"/>
          <p:cNvGraphicFramePr/>
          <p:nvPr/>
        </p:nvGraphicFramePr>
        <p:xfrm>
          <a:off x="1003935" y="2152015"/>
          <a:ext cx="718121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1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compile 'com.nostra13.universalimageloader:universal-image-loader:1.9.5'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76250" y="2461260"/>
            <a:ext cx="8866505" cy="77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fontAlgn="auto">
              <a:lnSpc>
                <a:spcPct val="14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因为获取图片的过程中，需要网络，并且需要缓存图片到内存和磁盘中。所以，我们需要添加联网和读写外部存储设备的权限。配置说明</a:t>
            </a:r>
          </a:p>
        </p:txBody>
      </p:sp>
      <p:graphicFrame>
        <p:nvGraphicFramePr>
          <p:cNvPr id="5" name="表格 4"/>
          <p:cNvGraphicFramePr/>
          <p:nvPr/>
        </p:nvGraphicFramePr>
        <p:xfrm>
          <a:off x="1003935" y="3241040"/>
          <a:ext cx="8141970" cy="528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1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89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&lt;uses-permission android:name="android.permission.INTERNET" /&gt;</a:t>
                      </a:r>
                    </a:p>
                    <a:p>
                      <a:pPr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&lt;uses-permission android:name="android.permission.WRITE_EXTERNAL_STORAGE" /&gt;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直接连接符 77"/>
          <p:cNvCxnSpPr/>
          <p:nvPr/>
        </p:nvCxnSpPr>
        <p:spPr>
          <a:xfrm>
            <a:off x="840740" y="668655"/>
            <a:ext cx="5895975" cy="0"/>
          </a:xfrm>
          <a:prstGeom prst="line">
            <a:avLst/>
          </a:prstGeom>
          <a:ln w="12700" cmpd="sng">
            <a:solidFill>
              <a:srgbClr val="7DCD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 txBox="1"/>
          <p:nvPr/>
        </p:nvSpPr>
        <p:spPr>
          <a:xfrm>
            <a:off x="840740" y="181610"/>
            <a:ext cx="6137275" cy="33655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8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UIL框架的引入和配置</a:t>
            </a:r>
          </a:p>
        </p:txBody>
      </p:sp>
      <p:sp>
        <p:nvSpPr>
          <p:cNvPr id="7" name="矩形 6"/>
          <p:cNvSpPr/>
          <p:nvPr/>
        </p:nvSpPr>
        <p:spPr>
          <a:xfrm>
            <a:off x="475933" y="237049"/>
            <a:ext cx="28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3687" y="237049"/>
            <a:ext cx="1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72135" y="3409950"/>
            <a:ext cx="8866505" cy="77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fontAlgn="auto">
              <a:lnSpc>
                <a:spcPct val="14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接下来，我们在MyApplication的onCreate()中调用下面的一行代码即可，至此我们完成了自定义的相关配置。</a:t>
            </a:r>
          </a:p>
        </p:txBody>
      </p:sp>
      <p:graphicFrame>
        <p:nvGraphicFramePr>
          <p:cNvPr id="2" name="表格 1"/>
          <p:cNvGraphicFramePr/>
          <p:nvPr/>
        </p:nvGraphicFramePr>
        <p:xfrm>
          <a:off x="1075690" y="4232910"/>
          <a:ext cx="718121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1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ImageLoaderManager.getInstance();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565785" y="977265"/>
            <a:ext cx="8976360" cy="2544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fontAlgn="auto">
              <a:lnSpc>
                <a:spcPct val="140000"/>
              </a:lnSpc>
            </a:pPr>
            <a:r>
              <a:rPr lang="zh-CN" altLang="en-US" b="1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配置说明</a:t>
            </a:r>
          </a:p>
          <a:p>
            <a:pPr indent="457200" fontAlgn="auto">
              <a:lnSpc>
                <a:spcPct val="14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新建了一个类ImageLoaderManager用于配置该框架，然后在MyApplication中使用该配置即可。我们先要配置ImageLoaderConfiguration，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通过从该类名我们也知道它是用于对ImageLoader进行全局配置的，参见【代码3-4-4】com.huatec.edu.mobileshop.common.ImageLoaderManager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fontAlgn="auto">
              <a:lnSpc>
                <a:spcPct val="14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配置ImageLoader的配置参见【代码3-4-5】com.huatec.edu.mobileshop.common.ImageLoaderManager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直接连接符 77"/>
          <p:cNvCxnSpPr/>
          <p:nvPr/>
        </p:nvCxnSpPr>
        <p:spPr>
          <a:xfrm>
            <a:off x="840740" y="668655"/>
            <a:ext cx="5895975" cy="0"/>
          </a:xfrm>
          <a:prstGeom prst="line">
            <a:avLst/>
          </a:prstGeom>
          <a:ln w="12700" cmpd="sng">
            <a:solidFill>
              <a:srgbClr val="7DCD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 txBox="1"/>
          <p:nvPr/>
        </p:nvSpPr>
        <p:spPr>
          <a:xfrm>
            <a:off x="840740" y="181610"/>
            <a:ext cx="6137275" cy="33655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8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UIL框架的API使用</a:t>
            </a:r>
          </a:p>
        </p:txBody>
      </p:sp>
      <p:sp>
        <p:nvSpPr>
          <p:cNvPr id="7" name="矩形 6"/>
          <p:cNvSpPr/>
          <p:nvPr/>
        </p:nvSpPr>
        <p:spPr>
          <a:xfrm>
            <a:off x="475933" y="237049"/>
            <a:ext cx="28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3687" y="237049"/>
            <a:ext cx="1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65785" y="618490"/>
            <a:ext cx="9368790" cy="4610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30000"/>
              </a:lnSpc>
            </a:pPr>
            <a:r>
              <a:rPr lang="zh-CN" altLang="en-US" b="1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1.加载图片的常见API</a:t>
            </a:r>
          </a:p>
          <a:p>
            <a:pPr indent="0" fontAlgn="auto">
              <a:lnSpc>
                <a:spcPct val="13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（1）public void displayImage(String uri, ImageView imageView)</a:t>
            </a:r>
          </a:p>
          <a:p>
            <a:pPr indent="0" fontAlgn="auto">
              <a:lnSpc>
                <a:spcPct val="13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（2）public void displayImage(</a:t>
            </a:r>
          </a:p>
          <a:p>
            <a:pPr indent="0" fontAlgn="auto">
              <a:lnSpc>
                <a:spcPct val="13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String uri, ImageView imageView, DisplayImageOptions options) </a:t>
            </a:r>
          </a:p>
          <a:p>
            <a:pPr indent="0" fontAlgn="auto">
              <a:lnSpc>
                <a:spcPct val="13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    示例代码参见【代码3-4-8】DisplayImageOptions配置</a:t>
            </a:r>
          </a:p>
          <a:p>
            <a:pPr indent="0" fontAlgn="auto">
              <a:lnSpc>
                <a:spcPct val="13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（3）public void displayImage(String uri, ImageView imageView, </a:t>
            </a:r>
          </a:p>
          <a:p>
            <a:pPr indent="0" fontAlgn="auto">
              <a:lnSpc>
                <a:spcPct val="13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DisplayImageOptions options,ImageLoadingListener listener)</a:t>
            </a:r>
          </a:p>
          <a:p>
            <a:pPr indent="0" fontAlgn="auto">
              <a:lnSpc>
                <a:spcPct val="13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示例代码参见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【代码3-4-10】ImageLoadingListener监听器，【代码3-4-11】匿名内部类传参</a:t>
            </a:r>
          </a:p>
          <a:p>
            <a:pPr indent="0" fontAlgn="auto">
              <a:lnSpc>
                <a:spcPct val="13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（4）public void loadImage(String uri, ImageView imageView,</a:t>
            </a:r>
          </a:p>
          <a:p>
            <a:pPr indent="0" fontAlgn="auto">
              <a:lnSpc>
                <a:spcPct val="13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DisplayImageOptions options,ImageLoadingListener listener, </a:t>
            </a:r>
          </a:p>
          <a:p>
            <a:pPr indent="0" fontAlgn="auto">
              <a:lnSpc>
                <a:spcPct val="13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ImageLoadingProgressListener progressListener) </a:t>
            </a:r>
          </a:p>
          <a:p>
            <a:pPr indent="0" fontAlgn="auto">
              <a:lnSpc>
                <a:spcPct val="13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示例代码参见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【代码3-4-12】图片的加载进度</a:t>
            </a:r>
          </a:p>
          <a:p>
            <a:pPr indent="0" fontAlgn="auto">
              <a:lnSpc>
                <a:spcPct val="13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）其他API，例如代码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【代码3-4-13】列举的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是用来清除缓存数据的，如果我们设置了内存缓存和SDCard缓存，可以调用这两个API可以定期清理缓存数据。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内容占位符 2"/>
          <p:cNvSpPr txBox="1"/>
          <p:nvPr/>
        </p:nvSpPr>
        <p:spPr>
          <a:xfrm>
            <a:off x="2234489" y="1218371"/>
            <a:ext cx="6137275" cy="33655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8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UIL框架的流程设计说明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827780" y="261620"/>
            <a:ext cx="2305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课程小结</a:t>
            </a:r>
          </a:p>
        </p:txBody>
      </p:sp>
      <p:sp>
        <p:nvSpPr>
          <p:cNvPr id="6" name="Freeform 12"/>
          <p:cNvSpPr/>
          <p:nvPr/>
        </p:nvSpPr>
        <p:spPr bwMode="auto">
          <a:xfrm>
            <a:off x="1097827" y="890770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9BD9FF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Freeform 12"/>
          <p:cNvSpPr/>
          <p:nvPr/>
        </p:nvSpPr>
        <p:spPr bwMode="auto">
          <a:xfrm flipH="1" flipV="1">
            <a:off x="8514382" y="3871620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9BD9FF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64665" y="1253673"/>
            <a:ext cx="341630" cy="348615"/>
          </a:xfrm>
          <a:prstGeom prst="rect">
            <a:avLst/>
          </a:prstGeom>
          <a:solidFill>
            <a:srgbClr val="9B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</a:t>
            </a:r>
          </a:p>
        </p:txBody>
      </p:sp>
      <p:sp>
        <p:nvSpPr>
          <p:cNvPr id="13" name="矩形 12"/>
          <p:cNvSpPr/>
          <p:nvPr/>
        </p:nvSpPr>
        <p:spPr>
          <a:xfrm>
            <a:off x="1764665" y="2373982"/>
            <a:ext cx="341630" cy="348615"/>
          </a:xfrm>
          <a:prstGeom prst="rect">
            <a:avLst/>
          </a:prstGeom>
          <a:solidFill>
            <a:srgbClr val="9B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2</a:t>
            </a:r>
          </a:p>
        </p:txBody>
      </p:sp>
      <p:sp>
        <p:nvSpPr>
          <p:cNvPr id="20" name="内容占位符 2"/>
          <p:cNvSpPr txBox="1"/>
          <p:nvPr/>
        </p:nvSpPr>
        <p:spPr>
          <a:xfrm>
            <a:off x="2234565" y="2292985"/>
            <a:ext cx="7070090" cy="51054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8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UIL框架封装的缓存策略有哪些</a:t>
            </a:r>
          </a:p>
        </p:txBody>
      </p:sp>
      <p:sp>
        <p:nvSpPr>
          <p:cNvPr id="11" name="矩形 10"/>
          <p:cNvSpPr/>
          <p:nvPr/>
        </p:nvSpPr>
        <p:spPr>
          <a:xfrm>
            <a:off x="1764665" y="3495497"/>
            <a:ext cx="341630" cy="348615"/>
          </a:xfrm>
          <a:prstGeom prst="rect">
            <a:avLst/>
          </a:prstGeom>
          <a:solidFill>
            <a:srgbClr val="9B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</a:t>
            </a:r>
          </a:p>
        </p:txBody>
      </p:sp>
      <p:sp>
        <p:nvSpPr>
          <p:cNvPr id="3" name="内容占位符 2"/>
          <p:cNvSpPr txBox="1"/>
          <p:nvPr/>
        </p:nvSpPr>
        <p:spPr>
          <a:xfrm>
            <a:off x="2234565" y="3414395"/>
            <a:ext cx="6137275" cy="51054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8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UIL框架在项目中的引入、配置和API使用说明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27780" y="261620"/>
            <a:ext cx="2305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课堂作业</a:t>
            </a:r>
          </a:p>
        </p:txBody>
      </p:sp>
      <p:sp>
        <p:nvSpPr>
          <p:cNvPr id="83" name="Freeform 12"/>
          <p:cNvSpPr/>
          <p:nvPr/>
        </p:nvSpPr>
        <p:spPr bwMode="auto">
          <a:xfrm>
            <a:off x="3827690" y="1248251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7DCDFF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Freeform 12"/>
          <p:cNvSpPr/>
          <p:nvPr/>
        </p:nvSpPr>
        <p:spPr bwMode="auto">
          <a:xfrm flipH="1" flipV="1">
            <a:off x="8571283" y="3735190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7DCDFF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091940" y="1798955"/>
            <a:ext cx="4823460" cy="166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1.如何在项目中引入和配置UIL框架，有哪几种方式。</a:t>
            </a:r>
          </a:p>
          <a:p>
            <a:pPr>
              <a:lnSpc>
                <a:spcPct val="160000"/>
              </a:lnSpc>
            </a:pP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2.强引用和弱引用的本质区别是什么？</a:t>
            </a:r>
          </a:p>
          <a:p>
            <a:pPr>
              <a:lnSpc>
                <a:spcPct val="160000"/>
              </a:lnSpc>
            </a:pP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3.根据一个url，如何使用UIL框架去加载它并显示到ImageView控件上。</a:t>
            </a:r>
          </a:p>
        </p:txBody>
      </p:sp>
      <p:sp>
        <p:nvSpPr>
          <p:cNvPr id="32" name="椭圆 31"/>
          <p:cNvSpPr/>
          <p:nvPr/>
        </p:nvSpPr>
        <p:spPr>
          <a:xfrm>
            <a:off x="786648" y="1144057"/>
            <a:ext cx="2448272" cy="2448272"/>
          </a:xfrm>
          <a:prstGeom prst="ellipse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标题 4"/>
          <p:cNvSpPr txBox="1"/>
          <p:nvPr/>
        </p:nvSpPr>
        <p:spPr>
          <a:xfrm>
            <a:off x="839549" y="2952378"/>
            <a:ext cx="2376264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907549" y="1248448"/>
            <a:ext cx="2240761" cy="2240761"/>
          </a:xfrm>
          <a:prstGeom prst="ellipse">
            <a:avLst/>
          </a:prstGeom>
          <a:noFill/>
          <a:ln w="31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KSO_Shape"/>
          <p:cNvSpPr/>
          <p:nvPr/>
        </p:nvSpPr>
        <p:spPr bwMode="auto">
          <a:xfrm>
            <a:off x="1287105" y="1841903"/>
            <a:ext cx="1481536" cy="1261770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27780" y="261620"/>
            <a:ext cx="2305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项目小结</a:t>
            </a:r>
          </a:p>
        </p:txBody>
      </p:sp>
      <p:sp>
        <p:nvSpPr>
          <p:cNvPr id="6" name="Freeform 12"/>
          <p:cNvSpPr/>
          <p:nvPr/>
        </p:nvSpPr>
        <p:spPr bwMode="auto">
          <a:xfrm>
            <a:off x="957634" y="1348465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9BD9FF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Freeform 12"/>
          <p:cNvSpPr/>
          <p:nvPr/>
        </p:nvSpPr>
        <p:spPr bwMode="auto">
          <a:xfrm flipH="1" flipV="1">
            <a:off x="8384474" y="3715736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9BD9FF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56" name="图片 156" descr="项目三任务总结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03400" y="1348740"/>
            <a:ext cx="6739255" cy="24491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27780" y="261620"/>
            <a:ext cx="2305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任务描述</a:t>
            </a:r>
          </a:p>
        </p:txBody>
      </p:sp>
      <p:sp>
        <p:nvSpPr>
          <p:cNvPr id="7" name="矩形 6"/>
          <p:cNvSpPr/>
          <p:nvPr/>
        </p:nvSpPr>
        <p:spPr>
          <a:xfrm>
            <a:off x="881534" y="1185788"/>
            <a:ext cx="8784976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  <a:spcAft>
                <a:spcPts val="0"/>
              </a:spcAft>
            </a:pPr>
            <a:r>
              <a:rPr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开发一个项目，我们都需要后台服务器的支撑，通过HTTP/HTTPS请求与服务器进行数据交互，数据的呈现格式往往都是JSON格式，此次项目开发也不例外。本次任务就让我们了解一下在Android开发中是如何进行网络请求的，又是如何与服务器进行数据交互的。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27780" y="261620"/>
            <a:ext cx="2305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拓展训练</a:t>
            </a:r>
          </a:p>
        </p:txBody>
      </p:sp>
      <p:sp>
        <p:nvSpPr>
          <p:cNvPr id="83" name="Freeform 12"/>
          <p:cNvSpPr/>
          <p:nvPr/>
        </p:nvSpPr>
        <p:spPr bwMode="auto">
          <a:xfrm>
            <a:off x="3417480" y="1248251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7DCDFF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Freeform 12"/>
          <p:cNvSpPr/>
          <p:nvPr/>
        </p:nvSpPr>
        <p:spPr bwMode="auto">
          <a:xfrm flipH="1" flipV="1">
            <a:off x="8792051" y="4077232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7DCDFF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714115" y="1483360"/>
            <a:ext cx="5385435" cy="304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在上面的内容中，我们讲解了Universal-image-loader图片处理框架的使用。其实除了UIL框架之外，还有其它的一些优秀的图片处理框架，在实际开发中也会经常被使用到。请通过查找资料的方式，学习使用Picasso和Fresco两个图片处理框架中一种的基本使用。</a:t>
            </a:r>
          </a:p>
          <a:p>
            <a:pPr>
              <a:lnSpc>
                <a:spcPct val="120000"/>
              </a:lnSpc>
            </a:pPr>
            <a:r>
              <a:rPr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Fresco框架学习：http://frescolib.org/index.html</a:t>
            </a:r>
          </a:p>
          <a:p>
            <a:pPr>
              <a:lnSpc>
                <a:spcPct val="120000"/>
              </a:lnSpc>
            </a:pPr>
            <a:r>
              <a:rPr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Picasso框架学习：https://square.github.io/picasso/</a:t>
            </a:r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"/>
            </a:pPr>
            <a:r>
              <a:rPr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拓展训练要求：</a:t>
            </a:r>
          </a:p>
          <a:p>
            <a:pPr>
              <a:lnSpc>
                <a:spcPct val="120000"/>
              </a:lnSpc>
            </a:pP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能够完成图片处理框架的引入和配置。</a:t>
            </a:r>
          </a:p>
          <a:p>
            <a:pPr>
              <a:lnSpc>
                <a:spcPct val="120000"/>
              </a:lnSpc>
            </a:pP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掌握常见的几种API的使用。</a:t>
            </a:r>
          </a:p>
        </p:txBody>
      </p:sp>
      <p:sp>
        <p:nvSpPr>
          <p:cNvPr id="32" name="椭圆 31"/>
          <p:cNvSpPr/>
          <p:nvPr/>
        </p:nvSpPr>
        <p:spPr>
          <a:xfrm>
            <a:off x="786648" y="1144057"/>
            <a:ext cx="2448272" cy="2448272"/>
          </a:xfrm>
          <a:prstGeom prst="ellipse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标题 4"/>
          <p:cNvSpPr txBox="1"/>
          <p:nvPr/>
        </p:nvSpPr>
        <p:spPr>
          <a:xfrm>
            <a:off x="839549" y="2952378"/>
            <a:ext cx="2376264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907549" y="1248448"/>
            <a:ext cx="2240761" cy="2240761"/>
          </a:xfrm>
          <a:prstGeom prst="ellipse">
            <a:avLst/>
          </a:prstGeom>
          <a:noFill/>
          <a:ln w="31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KSO_Shape"/>
          <p:cNvSpPr/>
          <p:nvPr/>
        </p:nvSpPr>
        <p:spPr bwMode="auto">
          <a:xfrm>
            <a:off x="1287105" y="1841903"/>
            <a:ext cx="1481536" cy="1261770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直接连接符 77"/>
          <p:cNvCxnSpPr/>
          <p:nvPr/>
        </p:nvCxnSpPr>
        <p:spPr>
          <a:xfrm>
            <a:off x="840740" y="668655"/>
            <a:ext cx="5895975" cy="0"/>
          </a:xfrm>
          <a:prstGeom prst="line">
            <a:avLst/>
          </a:prstGeom>
          <a:ln w="12700" cmpd="sng">
            <a:solidFill>
              <a:srgbClr val="7DCD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 txBox="1"/>
          <p:nvPr/>
        </p:nvSpPr>
        <p:spPr>
          <a:xfrm>
            <a:off x="840740" y="181610"/>
            <a:ext cx="6137275" cy="33655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8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网络请求</a:t>
            </a:r>
          </a:p>
        </p:txBody>
      </p:sp>
      <p:sp>
        <p:nvSpPr>
          <p:cNvPr id="7" name="矩形 6"/>
          <p:cNvSpPr/>
          <p:nvPr/>
        </p:nvSpPr>
        <p:spPr>
          <a:xfrm>
            <a:off x="475933" y="237049"/>
            <a:ext cx="28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3687" y="237049"/>
            <a:ext cx="1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40740" y="726044"/>
            <a:ext cx="82931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dirty="0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1.概述</a:t>
            </a:r>
          </a:p>
        </p:txBody>
      </p:sp>
      <p:sp>
        <p:nvSpPr>
          <p:cNvPr id="4" name="矩形 3"/>
          <p:cNvSpPr/>
          <p:nvPr/>
        </p:nvSpPr>
        <p:spPr>
          <a:xfrm>
            <a:off x="514350" y="1062355"/>
            <a:ext cx="9276080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  <a:spcAft>
                <a:spcPts val="0"/>
              </a:spcAft>
            </a:pPr>
            <a:r>
              <a:rPr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Android中的网络存储主要是使用HTTP/HTTPS协议访问服务器，与服务器发生数据交互。Android为我们提供了两种执行HTTP请求的方式：HttpClient和HttpURLConnection，二者均支持HTTPS、流媒体上传和下载、超时、iPV6与连接池等，不过前者在API 23中已经被弃用，Google也建议我们使用HttpURLConnection来代替HttpClient。至于HttpClient被弃用的原因，官方给出的解释如下：</a:t>
            </a:r>
          </a:p>
          <a:p>
            <a:pPr indent="266700">
              <a:lnSpc>
                <a:spcPct val="150000"/>
              </a:lnSpc>
              <a:spcAft>
                <a:spcPts val="0"/>
              </a:spcAft>
            </a:pPr>
            <a:r>
              <a:rPr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“DefaultHttpClient and its sibling AndroidHttpClient are extensible HTTP clients suitable for web browsers. They have large and flexible APIs. Their implementation is stable and they have few bugs.”</a:t>
            </a:r>
          </a:p>
          <a:p>
            <a:pPr indent="266700">
              <a:lnSpc>
                <a:spcPct val="150000"/>
              </a:lnSpc>
              <a:spcAft>
                <a:spcPts val="0"/>
              </a:spcAft>
            </a:pPr>
            <a:r>
              <a:rPr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使用HttpUrlConnection执行HTTP Get请求的实例代码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参见【代码3-1-1】HttpUrlConnection执行HTTP Get请求。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直接连接符 77"/>
          <p:cNvCxnSpPr/>
          <p:nvPr/>
        </p:nvCxnSpPr>
        <p:spPr>
          <a:xfrm>
            <a:off x="840740" y="668655"/>
            <a:ext cx="5895975" cy="0"/>
          </a:xfrm>
          <a:prstGeom prst="line">
            <a:avLst/>
          </a:prstGeom>
          <a:ln w="12700" cmpd="sng">
            <a:solidFill>
              <a:srgbClr val="7DCD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 txBox="1"/>
          <p:nvPr/>
        </p:nvSpPr>
        <p:spPr>
          <a:xfrm>
            <a:off x="840740" y="181610"/>
            <a:ext cx="6137275" cy="33655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8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网络请求</a:t>
            </a:r>
            <a:endParaRPr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5933" y="237049"/>
            <a:ext cx="28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3687" y="237049"/>
            <a:ext cx="1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01370" y="715249"/>
            <a:ext cx="34258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2.使用Okhttp框架进行网络请求</a:t>
            </a:r>
          </a:p>
        </p:txBody>
      </p:sp>
      <p:sp>
        <p:nvSpPr>
          <p:cNvPr id="102" name="文本框 101"/>
          <p:cNvSpPr txBox="1"/>
          <p:nvPr/>
        </p:nvSpPr>
        <p:spPr>
          <a:xfrm>
            <a:off x="591185" y="1019810"/>
            <a:ext cx="8345805" cy="42767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06400"/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在实际开发中，我们不建议直接使用HttpUrlConnection去进行网络请求，而是通过集成优秀的网络开源框架来处理这个过程。</a:t>
            </a:r>
          </a:p>
          <a:p>
            <a:pPr indent="406400"/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目前，比较流行的网络开源框架有：Volley，Okhttp，Retrofit等等。</a:t>
            </a:r>
          </a:p>
          <a:p>
            <a:pPr indent="0" fontAlgn="auto"/>
            <a:r>
              <a:rPr lang="zh-CN" altLang="en-US" sz="1600" b="0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（1）Okhttp可以实现哪些功能？</a:t>
            </a:r>
          </a:p>
          <a:p>
            <a:pPr marL="742950" lvl="1" indent="-285750" fontAlgn="auto">
              <a:buFont typeface="Wingdings" panose="05000000000000000000" charset="0"/>
              <a:buChar char=""/>
            </a:pP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get/post同步、异步请求</a:t>
            </a:r>
          </a:p>
          <a:p>
            <a:pPr marL="742950" lvl="1" indent="-285750" fontAlgn="auto">
              <a:buFont typeface="Wingdings" panose="05000000000000000000" charset="0"/>
              <a:buChar char=""/>
            </a:pP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HTTPS安全证书形式的网络请求</a:t>
            </a:r>
          </a:p>
          <a:p>
            <a:pPr marL="742950" lvl="1" indent="-285750" fontAlgn="auto">
              <a:buFont typeface="Wingdings" panose="05000000000000000000" charset="0"/>
              <a:buChar char=""/>
            </a:pP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文件上传和下载</a:t>
            </a:r>
          </a:p>
          <a:p>
            <a:pPr marL="742950" lvl="1" indent="-285750" fontAlgn="auto">
              <a:buFont typeface="Wingdings" panose="05000000000000000000" charset="0"/>
              <a:buChar char=""/>
            </a:pP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图片加载</a:t>
            </a:r>
          </a:p>
          <a:p>
            <a:pPr marL="742950" lvl="1" indent="-285750" fontAlgn="auto">
              <a:buFont typeface="Wingdings" panose="05000000000000000000" charset="0"/>
              <a:buChar char=""/>
            </a:pP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支持请求回调，直接返回对象或对象的集合</a:t>
            </a:r>
          </a:p>
          <a:p>
            <a:pPr marL="742950" lvl="1" indent="-285750" fontAlgn="auto">
              <a:buFont typeface="Wingdings" panose="05000000000000000000" charset="0"/>
              <a:buChar char=""/>
            </a:pP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支持session的保存</a:t>
            </a:r>
          </a:p>
          <a:p>
            <a:pPr indent="0" fontAlgn="auto">
              <a:buFont typeface="Wingdings" panose="05000000000000000000" charset="0"/>
              <a:buNone/>
            </a:pPr>
            <a:r>
              <a:rPr lang="zh-CN" altLang="en-US" sz="1600" b="0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（2）Okhttp的特点</a:t>
            </a:r>
          </a:p>
          <a:p>
            <a:pPr lvl="1" indent="0" fontAlgn="auto">
              <a:buFont typeface="Wingdings" panose="05000000000000000000" charset="0"/>
              <a:buNone/>
            </a:pP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①　Http/2支持多路复用</a:t>
            </a:r>
          </a:p>
          <a:p>
            <a:pPr lvl="1" indent="0" fontAlgn="auto">
              <a:buFont typeface="Wingdings" panose="05000000000000000000" charset="0"/>
              <a:buNone/>
            </a:pP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②　采用连接池减少请求延时</a:t>
            </a:r>
          </a:p>
          <a:p>
            <a:pPr lvl="1" indent="0" fontAlgn="auto">
              <a:buFont typeface="Wingdings" panose="05000000000000000000" charset="0"/>
              <a:buNone/>
            </a:pP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③　支持GZIP压缩 </a:t>
            </a:r>
          </a:p>
          <a:p>
            <a:pPr lvl="1" indent="0" fontAlgn="auto">
              <a:buFont typeface="Wingdings" panose="05000000000000000000" charset="0"/>
              <a:buNone/>
            </a:pP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④　响应缓存</a:t>
            </a:r>
          </a:p>
          <a:p>
            <a:pPr lvl="1" indent="0" fontAlgn="auto">
              <a:buFont typeface="Wingdings" panose="05000000000000000000" charset="0"/>
              <a:buNone/>
            </a:pP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⑤　支持websocket</a:t>
            </a:r>
          </a:p>
          <a:p>
            <a:pPr lvl="1" indent="0" fontAlgn="auto">
              <a:buFont typeface="Wingdings" panose="05000000000000000000" charset="0"/>
              <a:buNone/>
            </a:pP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⑥　多ip切换（连接失败并且服务器有多ip）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直接连接符 77"/>
          <p:cNvCxnSpPr/>
          <p:nvPr/>
        </p:nvCxnSpPr>
        <p:spPr>
          <a:xfrm>
            <a:off x="840740" y="668655"/>
            <a:ext cx="5895975" cy="0"/>
          </a:xfrm>
          <a:prstGeom prst="line">
            <a:avLst/>
          </a:prstGeom>
          <a:ln w="12700" cmpd="sng">
            <a:solidFill>
              <a:srgbClr val="7DCD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 txBox="1"/>
          <p:nvPr/>
        </p:nvSpPr>
        <p:spPr>
          <a:xfrm>
            <a:off x="840740" y="181610"/>
            <a:ext cx="6137275" cy="33655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8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网络请求</a:t>
            </a:r>
            <a:endParaRPr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5933" y="237049"/>
            <a:ext cx="28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3687" y="237049"/>
            <a:ext cx="1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40740" y="742215"/>
            <a:ext cx="172466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altLang="zh-CN" sz="1600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（3）框架的引入</a:t>
            </a:r>
          </a:p>
        </p:txBody>
      </p:sp>
      <p:sp>
        <p:nvSpPr>
          <p:cNvPr id="4" name="矩形 3"/>
          <p:cNvSpPr/>
          <p:nvPr/>
        </p:nvSpPr>
        <p:spPr>
          <a:xfrm>
            <a:off x="765175" y="990600"/>
            <a:ext cx="8632190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  <a:spcAft>
                <a:spcPts val="0"/>
              </a:spcAft>
            </a:pP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</a:t>
            </a:r>
            <a:r>
              <a:rPr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在module级别的build.gralde中的dependencies下添加如下代码，然后按照提示执行“Sync Now”操作。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参见【代码3-1-2】build.gralde中配置okhttp框架。或者也可以使用Android Studio自带的Maven仓库，在仓库中搜索该框架，然后自动引入。</a:t>
            </a:r>
          </a:p>
          <a:p>
            <a:pPr indent="266700">
              <a:lnSpc>
                <a:spcPct val="150000"/>
              </a:lnSpc>
              <a:spcAft>
                <a:spcPts val="0"/>
              </a:spcAft>
            </a:pP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执行网络请求是需要在AndroidManifest.xml文件中配置联网权限的，添加了3个与网络有关的权限，分别表示：联网权限、获取网络状态权限和获取wifi状态权限。配置代码见【代码3-1-3】AndroidManifest.xml配置权限。</a:t>
            </a:r>
          </a:p>
        </p:txBody>
      </p:sp>
      <p:sp>
        <p:nvSpPr>
          <p:cNvPr id="5" name="矩形 4"/>
          <p:cNvSpPr/>
          <p:nvPr/>
        </p:nvSpPr>
        <p:spPr>
          <a:xfrm>
            <a:off x="854075" y="3272394"/>
            <a:ext cx="450342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sz="1600" dirty="0">
                <a:solidFill>
                  <a:srgbClr val="5AC4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（4）使用Okhttp执行Http GET请求的使用步骤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11505" y="3609340"/>
            <a:ext cx="9481820" cy="16910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06400">
              <a:lnSpc>
                <a:spcPct val="13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第一步：新建一个OkhttpClient对象，这个对象最好在整个App中只有一个实例存在。</a:t>
            </a:r>
          </a:p>
          <a:p>
            <a:pPr indent="406400">
              <a:lnSpc>
                <a:spcPct val="13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第二步：新建一个Request请求对象，它使用Builder的方式进行创建，需要包含请求的接口的url。</a:t>
            </a:r>
          </a:p>
          <a:p>
            <a:pPr indent="406400">
              <a:lnSpc>
                <a:spcPct val="13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第三步：使用OkhttpClient对象去新建一个Call请求，并传入Request对象。</a:t>
            </a:r>
          </a:p>
          <a:p>
            <a:pPr indent="406400">
              <a:lnSpc>
                <a:spcPct val="13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第四步：将Call加入请求队列中，执行该请求。</a:t>
            </a:r>
          </a:p>
          <a:p>
            <a:pPr indent="406400">
              <a:lnSpc>
                <a:spcPct val="13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示例代码参见【代码3-1-4】Okhttp的GET异步请求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5586</Words>
  <Application>Microsoft Macintosh PowerPoint</Application>
  <PresentationFormat>自定义</PresentationFormat>
  <Paragraphs>405</Paragraphs>
  <Slides>61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61</vt:i4>
      </vt:variant>
    </vt:vector>
  </HeadingPairs>
  <TitlesOfParts>
    <vt:vector size="71" baseType="lpstr">
      <vt:lpstr>楷体</vt:lpstr>
      <vt:lpstr>宋体</vt:lpstr>
      <vt:lpstr>微软雅黑</vt:lpstr>
      <vt:lpstr>微软雅黑 Light</vt:lpstr>
      <vt:lpstr>新宋体</vt:lpstr>
      <vt:lpstr>Arial</vt:lpstr>
      <vt:lpstr>Calibri</vt:lpstr>
      <vt:lpstr>Wingdings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Sheng Zhu</cp:lastModifiedBy>
  <cp:revision>422</cp:revision>
  <dcterms:created xsi:type="dcterms:W3CDTF">2016-04-25T01:13:00Z</dcterms:created>
  <dcterms:modified xsi:type="dcterms:W3CDTF">2018-04-19T09:50:32Z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