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64" r:id="rId3"/>
    <p:sldId id="355" r:id="rId4"/>
    <p:sldId id="356" r:id="rId5"/>
    <p:sldId id="359" r:id="rId6"/>
    <p:sldId id="479" r:id="rId7"/>
    <p:sldId id="363" r:id="rId8"/>
    <p:sldId id="373" r:id="rId9"/>
    <p:sldId id="365" r:id="rId10"/>
    <p:sldId id="262" r:id="rId11"/>
  </p:sldIdLst>
  <p:sldSz cx="9593263" cy="5395913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0">
          <p15:clr>
            <a:srgbClr val="A4A3A4"/>
          </p15:clr>
        </p15:guide>
        <p15:guide id="2" pos="3021">
          <p15:clr>
            <a:srgbClr val="A4A3A4"/>
          </p15:clr>
        </p15:guide>
        <p15:guide id="3" pos="302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未知用户1" initials="未知用户1" lastIdx="1" clrIdx="0"/>
  <p:cmAuthor id="1" name="z00226971" initials="zoe" lastIdx="2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F02"/>
    <a:srgbClr val="70AE47"/>
    <a:srgbClr val="60C088"/>
    <a:srgbClr val="FFC001"/>
    <a:srgbClr val="A5A5A5"/>
    <a:srgbClr val="EE7D31"/>
    <a:srgbClr val="4372C4"/>
    <a:srgbClr val="01B0F0"/>
    <a:srgbClr val="5AC5F2"/>
    <a:srgbClr val="54C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1"/>
    <p:restoredTop sz="70713"/>
  </p:normalViewPr>
  <p:slideViewPr>
    <p:cSldViewPr>
      <p:cViewPr varScale="1">
        <p:scale>
          <a:sx n="123" d="100"/>
          <a:sy n="123" d="100"/>
        </p:scale>
        <p:origin x="2088" y="184"/>
      </p:cViewPr>
      <p:guideLst>
        <p:guide orient="horz" pos="1700"/>
        <p:guide pos="3021"/>
        <p:guide pos="3022"/>
      </p:guideLst>
    </p:cSldViewPr>
  </p:slid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265" d="100"/>
        <a:sy n="26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EC91-376F-4B3F-A168-65C97BFAF66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8F52-921D-4B5E-90E1-89DF6F6F5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3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7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12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开篇引入“共享单车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（上下班）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”、“酒店管理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（万达酒店）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”、“餐饮行业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（点餐机器人）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”的示例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（使用自己切身体会的示例）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，说明物联网的发展已经发展到各行各业。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而且随着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4G+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的部署和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网络的即将商用，越来越多的设备开始接入网络来实现设备的智能控制，物联网正在进入快速发展的阶段，它对整个世界的影响不亚于一次工业工业。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endParaRPr kumimoji="1"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物联网对于国家和个人都是一次机遇和挑战，为了迎接物联网时代的到来，“十三五”时期，工信部提出了物联网发展规划，也准备逐步制定物联网行业标准，各地政府页纷纷响应国家政策，增加对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物联网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企业的扶持力度，物联网正进入跨界融合、集成创新和规模化发展的新阶段。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endParaRPr kumimoji="1" lang="en-US" altLang="zh-CN" dirty="0">
              <a:effectLst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effectLst/>
              </a:rPr>
              <a:t>3</a:t>
            </a:r>
            <a:r>
              <a:rPr kumimoji="1" lang="zh-CN" altLang="en-US" dirty="0">
                <a:effectLst/>
              </a:rPr>
              <a:t>、</a:t>
            </a:r>
            <a:endParaRPr kumimoji="1" lang="en-US" altLang="zh-CN" dirty="0">
              <a:effectLst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effectLst/>
              </a:rPr>
              <a:t>那么，我国的物联网你形势究竟怎样呢？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据相关权威机构预测，截止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年，中国物联网市场规模约为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6100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亿元，按照预测，到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年则有望突破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15000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亿元。由此可见，我国的物联网市场也在进入持续快速发展的阶段，这将会形成覆盖物联网芯片、智能硬件、网络、系统集成、平台服务、软件等比较完整的产业链。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endParaRPr kumimoji="1" lang="en-US" altLang="zh-CN" dirty="0"/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完整的物联网生态体系，必将吸引更多的设备接入网络，实现智能控制，据权威报告显示，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年全球已经有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亿设备入网，而这个数据将不断剧增，到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年，全球有望超过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亿设备入网，同时在线用户可达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亿人次，差不多每个人持有智能设备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台。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那么设备一多，设备的管理和控制就是一个大问题，所以我们亟需一个稳定的物联网管理平台。</a:t>
            </a:r>
            <a:r>
              <a:rPr lang="zh-CN" altLang="zh-CN" dirty="0">
                <a:effectLst/>
              </a:rPr>
              <a:t> 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230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物联网管理平台，说的专业点、正式点就是物联网云平台，它在物联网中的核心地位不可忽视。</a:t>
            </a:r>
            <a:r>
              <a:rPr lang="zh-CN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endParaRPr kumimoji="1" lang="en-US" altLang="zh-CN" dirty="0">
              <a:effectLst/>
            </a:endParaRPr>
          </a:p>
          <a:p>
            <a:r>
              <a:rPr kumimoji="1" lang="en-US" altLang="zh-CN" dirty="0">
                <a:effectLst/>
              </a:rPr>
              <a:t>2</a:t>
            </a: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随着物联网设备数量和种类不断增多，必将导致大量的数据产生，这页需要我们的物联网云平台来承担这方面的业务。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这里，我们举例说明一下：现在假设有一个设备在每时每刻不停的上传数据，一天将产生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86400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条数据，如果将这些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数据的值、时间戳等二三个字段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存储到数据库，将需要占据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8MB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的存储空间，一年将产生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2.5G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的数据，如果有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个设备，那么上传的数据量将接近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2.5T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。所以我们的物联网云平台还需要拥有大数据处理和分析能力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我们所处的一个市场环境是市场经济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实际的市场需求是怎样的呢？这里，我个人的意见代表不了什么，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我们以数据说话，根据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Gartner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预计，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年全球物联网产业总产值将达到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3280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亿美元，其中物联网云平台产值将达到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亿美元。</a:t>
            </a:r>
            <a:r>
              <a:rPr lang="zh-CN" altLang="zh-CN" dirty="0">
                <a:effectLst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988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endParaRPr kumimoji="1" lang="en-US" altLang="zh-CN" dirty="0"/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那么目前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的物联网云平台都有哪些呢，国外的有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云、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云、微软云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国内有阿里云、百度云、腾讯云、华为云、中国移动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OneNET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等，其中，中国移动于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月发布物联网开放平台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OneNote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，目前已有超过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万的连接数，共计接入了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多家企业级客户。</a:t>
            </a: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endParaRPr kumimoji="1" lang="en-US" altLang="zh-CN" dirty="0"/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阿里物联平台除了可以提供平台服务，还可以为硬件厂商提供一站式解决方案，还可以提供阿里智能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软件。</a:t>
            </a: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1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endParaRPr kumimoji="1" lang="en-US" altLang="zh-CN" dirty="0"/>
          </a:p>
          <a:p>
            <a:r>
              <a:rPr kumimoji="1" lang="zh-CN" altLang="en-US" dirty="0"/>
              <a:t>我们的物联网平台，中文名称为“</a:t>
            </a:r>
            <a:r>
              <a:rPr lang="zh-CN" altLang="en-US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华晟物联云</a:t>
            </a:r>
            <a:r>
              <a:rPr kumimoji="1" lang="zh-CN" altLang="en-US" dirty="0"/>
              <a:t>”，英文名称为“</a:t>
            </a: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HIOT</a:t>
            </a:r>
            <a:r>
              <a:rPr kumimoji="1" lang="zh-CN" altLang="en-US" dirty="0"/>
              <a:t>”，是“</a:t>
            </a:r>
            <a:r>
              <a:rPr kumimoji="1" lang="en-US" altLang="zh-CN" dirty="0" err="1"/>
              <a:t>Huatec</a:t>
            </a:r>
            <a:r>
              <a:rPr kumimoji="1" lang="en-US" altLang="zh-CN" dirty="0"/>
              <a:t> Internet of Things</a:t>
            </a:r>
            <a:r>
              <a:rPr kumimoji="1" lang="zh-CN" altLang="en-US" dirty="0"/>
              <a:t>”的缩写。</a:t>
            </a:r>
            <a:endParaRPr kumimoji="1" lang="en-US" altLang="zh-CN" dirty="0"/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我们的物联网平台，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它是一个横跨物联网“设备层、网络层、平台层、应用层的完整解决方案”，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从“智能硬件到移动终端”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的端到端技术服务。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3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9905" y="1676400"/>
            <a:ext cx="8153456" cy="1155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8322" y="3057526"/>
            <a:ext cx="6716619" cy="1379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7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2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10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7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92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9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5598" y="215901"/>
            <a:ext cx="2158224" cy="460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442" y="215901"/>
            <a:ext cx="6333661" cy="460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" y="0"/>
            <a:ext cx="9592737" cy="5395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158" y="883082"/>
            <a:ext cx="7194947" cy="1878577"/>
          </a:xfrm>
        </p:spPr>
        <p:txBody>
          <a:bodyPr anchor="b"/>
          <a:lstStyle>
            <a:lvl1pPr algn="ctr">
              <a:defRPr sz="47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9158" y="2834104"/>
            <a:ext cx="7194947" cy="1302763"/>
          </a:xfrm>
        </p:spPr>
        <p:txBody>
          <a:bodyPr/>
          <a:lstStyle>
            <a:lvl1pPr marL="0" indent="0" algn="ctr">
              <a:buNone/>
              <a:defRPr sz="1900"/>
            </a:lvl1pPr>
            <a:lvl2pPr marL="359410" indent="0" algn="ctr">
              <a:buNone/>
              <a:defRPr sz="1600"/>
            </a:lvl2pPr>
            <a:lvl3pPr marL="719455" indent="0" algn="ctr">
              <a:buNone/>
              <a:defRPr sz="1400"/>
            </a:lvl3pPr>
            <a:lvl4pPr marL="1078865" indent="0" algn="ctr">
              <a:buNone/>
              <a:defRPr sz="1300"/>
            </a:lvl4pPr>
            <a:lvl5pPr marL="1438910" indent="0" algn="ctr">
              <a:buNone/>
              <a:defRPr sz="1300"/>
            </a:lvl5pPr>
            <a:lvl6pPr marL="1798320" indent="0" algn="ctr">
              <a:buNone/>
              <a:defRPr sz="1300"/>
            </a:lvl6pPr>
            <a:lvl7pPr marL="2158365" indent="0" algn="ctr">
              <a:buNone/>
              <a:defRPr sz="1300"/>
            </a:lvl7pPr>
            <a:lvl8pPr marL="2517775" indent="0" algn="ctr">
              <a:buNone/>
              <a:defRPr sz="1300"/>
            </a:lvl8pPr>
            <a:lvl9pPr marL="2877820" indent="0" algn="ctr">
              <a:buNone/>
              <a:defRPr sz="13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541" y="1345232"/>
            <a:ext cx="8274189" cy="2244550"/>
          </a:xfrm>
        </p:spPr>
        <p:txBody>
          <a:bodyPr anchor="b"/>
          <a:lstStyle>
            <a:lvl1pPr>
              <a:defRPr sz="47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4541" y="3611017"/>
            <a:ext cx="8274189" cy="1180356"/>
          </a:xfrm>
        </p:spPr>
        <p:txBody>
          <a:bodyPr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3594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194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788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38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7983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1583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517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8778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9538" y="1436413"/>
            <a:ext cx="4077137" cy="34236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56589" y="1436413"/>
            <a:ext cx="4077137" cy="34236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8" y="287283"/>
            <a:ext cx="8274189" cy="1042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0787" y="1322748"/>
            <a:ext cx="4058400" cy="6482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9410" indent="0">
              <a:buNone/>
              <a:defRPr sz="1600" b="1"/>
            </a:lvl2pPr>
            <a:lvl3pPr marL="719455" indent="0">
              <a:buNone/>
              <a:defRPr sz="1400" b="1"/>
            </a:lvl3pPr>
            <a:lvl4pPr marL="1078865" indent="0">
              <a:buNone/>
              <a:defRPr sz="1300" b="1"/>
            </a:lvl4pPr>
            <a:lvl5pPr marL="1438910" indent="0">
              <a:buNone/>
              <a:defRPr sz="1300" b="1"/>
            </a:lvl5pPr>
            <a:lvl6pPr marL="1798320" indent="0">
              <a:buNone/>
              <a:defRPr sz="1300" b="1"/>
            </a:lvl6pPr>
            <a:lvl7pPr marL="2158365" indent="0">
              <a:buNone/>
              <a:defRPr sz="1300" b="1"/>
            </a:lvl7pPr>
            <a:lvl8pPr marL="2517775" indent="0">
              <a:buNone/>
              <a:defRPr sz="1300" b="1"/>
            </a:lvl8pPr>
            <a:lvl9pPr marL="2877820" indent="0">
              <a:buNone/>
              <a:defRPr sz="13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0787" y="1971008"/>
            <a:ext cx="4058400" cy="28990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56590" y="1322748"/>
            <a:ext cx="4078386" cy="6482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9410" indent="0">
              <a:buNone/>
              <a:defRPr sz="1600" b="1"/>
            </a:lvl2pPr>
            <a:lvl3pPr marL="719455" indent="0">
              <a:buNone/>
              <a:defRPr sz="1400" b="1"/>
            </a:lvl3pPr>
            <a:lvl4pPr marL="1078865" indent="0">
              <a:buNone/>
              <a:defRPr sz="1300" b="1"/>
            </a:lvl4pPr>
            <a:lvl5pPr marL="1438910" indent="0">
              <a:buNone/>
              <a:defRPr sz="1300" b="1"/>
            </a:lvl5pPr>
            <a:lvl6pPr marL="1798320" indent="0">
              <a:buNone/>
              <a:defRPr sz="1300" b="1"/>
            </a:lvl6pPr>
            <a:lvl7pPr marL="2158365" indent="0">
              <a:buNone/>
              <a:defRPr sz="1300" b="1"/>
            </a:lvl7pPr>
            <a:lvl8pPr marL="2517775" indent="0">
              <a:buNone/>
              <a:defRPr sz="1300" b="1"/>
            </a:lvl8pPr>
            <a:lvl9pPr marL="2877820" indent="0">
              <a:buNone/>
              <a:defRPr sz="13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56590" y="1971008"/>
            <a:ext cx="4078386" cy="28990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>
            <p:custDataLst>
              <p:tags r:id="rId1"/>
            </p:custDataLst>
          </p:nvPr>
        </p:nvSpPr>
        <p:spPr>
          <a:xfrm>
            <a:off x="190749" y="163827"/>
            <a:ext cx="3153570" cy="409073"/>
          </a:xfrm>
          <a:prstGeom prst="roundRect">
            <a:avLst>
              <a:gd name="adj" fmla="val 50000"/>
            </a:avLst>
          </a:prstGeom>
          <a:solidFill>
            <a:srgbClr val="00B0F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altLang="zh-CN" sz="2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" y="5149694"/>
            <a:ext cx="3097114" cy="236219"/>
          </a:xfrm>
          <a:prstGeom prst="rect">
            <a:avLst/>
          </a:prstGeom>
        </p:spPr>
        <p:txBody>
          <a:bodyPr wrap="square" lIns="91430" tIns="45716" rIns="91430" bIns="45716">
            <a:spAutoFit/>
          </a:bodyPr>
          <a:lstStyle/>
          <a:p>
            <a:r>
              <a:rPr lang="zh-CN" altLang="zh-CN" sz="900" b="0" kern="0" dirty="0">
                <a:solidFill>
                  <a:srgbClr val="848484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▲</a:t>
            </a:r>
            <a:r>
              <a:rPr lang="zh-CN" altLang="zh-CN" sz="900" b="0" kern="0" dirty="0">
                <a:solidFill>
                  <a:srgbClr val="848484"/>
                </a:solidFill>
                <a:effectLst/>
                <a:latin typeface="+mn-ea"/>
                <a:ea typeface="+mn-ea"/>
                <a:cs typeface="仿宋_GB2312"/>
              </a:rPr>
              <a:t>内部公开</a:t>
            </a:r>
            <a:r>
              <a:rPr lang="en-US" altLang="zh-CN" sz="900" b="0" kern="0" dirty="0">
                <a:solidFill>
                  <a:srgbClr val="848484"/>
                </a:solidFill>
                <a:effectLst/>
                <a:latin typeface="+mn-ea"/>
                <a:ea typeface="+mn-ea"/>
                <a:cs typeface="仿宋_GB2312"/>
              </a:rPr>
              <a:t> </a:t>
            </a:r>
            <a:r>
              <a:rPr lang="en-US" altLang="zh-CN" sz="900" b="0" kern="0" dirty="0">
                <a:solidFill>
                  <a:srgbClr val="848484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Internal Use Only</a:t>
            </a:r>
            <a:endParaRPr lang="zh-CN" altLang="en-US" sz="900" b="0" dirty="0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359728"/>
            <a:ext cx="3094077" cy="1259046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78386" y="776912"/>
            <a:ext cx="4856589" cy="383459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60787" y="1618775"/>
            <a:ext cx="3094077" cy="2998979"/>
          </a:xfrm>
        </p:spPr>
        <p:txBody>
          <a:bodyPr/>
          <a:lstStyle>
            <a:lvl1pPr marL="0" indent="0">
              <a:buNone/>
              <a:defRPr sz="1300"/>
            </a:lvl1pPr>
            <a:lvl2pPr marL="359410" indent="0">
              <a:buNone/>
              <a:defRPr sz="1200"/>
            </a:lvl2pPr>
            <a:lvl3pPr marL="719455" indent="0">
              <a:buNone/>
              <a:defRPr sz="900"/>
            </a:lvl3pPr>
            <a:lvl4pPr marL="1078865" indent="0">
              <a:buNone/>
              <a:defRPr sz="800"/>
            </a:lvl4pPr>
            <a:lvl5pPr marL="1438910" indent="0">
              <a:buNone/>
              <a:defRPr sz="800"/>
            </a:lvl5pPr>
            <a:lvl6pPr marL="1798320" indent="0">
              <a:buNone/>
              <a:defRPr sz="800"/>
            </a:lvl6pPr>
            <a:lvl7pPr marL="2158365" indent="0">
              <a:buNone/>
              <a:defRPr sz="800"/>
            </a:lvl7pPr>
            <a:lvl8pPr marL="2517775" indent="0">
              <a:buNone/>
              <a:defRPr sz="800"/>
            </a:lvl8pPr>
            <a:lvl9pPr marL="2877820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359728"/>
            <a:ext cx="3094077" cy="1259046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78386" y="776912"/>
            <a:ext cx="4856589" cy="3834596"/>
          </a:xfrm>
        </p:spPr>
        <p:txBody>
          <a:bodyPr anchor="t"/>
          <a:lstStyle>
            <a:lvl1pPr marL="0" indent="0">
              <a:buNone/>
              <a:defRPr sz="2500"/>
            </a:lvl1pPr>
            <a:lvl2pPr marL="359410" indent="0">
              <a:buNone/>
              <a:defRPr sz="2200"/>
            </a:lvl2pPr>
            <a:lvl3pPr marL="719455" indent="0">
              <a:buNone/>
              <a:defRPr sz="1900"/>
            </a:lvl3pPr>
            <a:lvl4pPr marL="1078865" indent="0">
              <a:buNone/>
              <a:defRPr sz="1600"/>
            </a:lvl4pPr>
            <a:lvl5pPr marL="1438910" indent="0">
              <a:buNone/>
              <a:defRPr sz="1600"/>
            </a:lvl5pPr>
            <a:lvl6pPr marL="1798320" indent="0">
              <a:buNone/>
              <a:defRPr sz="1600"/>
            </a:lvl6pPr>
            <a:lvl7pPr marL="2158365" indent="0">
              <a:buNone/>
              <a:defRPr sz="1600"/>
            </a:lvl7pPr>
            <a:lvl8pPr marL="2517775" indent="0">
              <a:buNone/>
              <a:defRPr sz="1600"/>
            </a:lvl8pPr>
            <a:lvl9pPr marL="287782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60787" y="1618775"/>
            <a:ext cx="3094077" cy="2998979"/>
          </a:xfrm>
        </p:spPr>
        <p:txBody>
          <a:bodyPr/>
          <a:lstStyle>
            <a:lvl1pPr marL="0" indent="0">
              <a:buNone/>
              <a:defRPr sz="1300"/>
            </a:lvl1pPr>
            <a:lvl2pPr marL="359410" indent="0">
              <a:buNone/>
              <a:defRPr sz="1200"/>
            </a:lvl2pPr>
            <a:lvl3pPr marL="719455" indent="0">
              <a:buNone/>
              <a:defRPr sz="900"/>
            </a:lvl3pPr>
            <a:lvl4pPr marL="1078865" indent="0">
              <a:buNone/>
              <a:defRPr sz="800"/>
            </a:lvl4pPr>
            <a:lvl5pPr marL="1438910" indent="0">
              <a:buNone/>
              <a:defRPr sz="800"/>
            </a:lvl5pPr>
            <a:lvl6pPr marL="1798320" indent="0">
              <a:buNone/>
              <a:defRPr sz="800"/>
            </a:lvl6pPr>
            <a:lvl7pPr marL="2158365" indent="0">
              <a:buNone/>
              <a:defRPr sz="800"/>
            </a:lvl7pPr>
            <a:lvl8pPr marL="2517775" indent="0">
              <a:buNone/>
              <a:defRPr sz="800"/>
            </a:lvl8pPr>
            <a:lvl9pPr marL="2877820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180" y="287283"/>
            <a:ext cx="2068547" cy="45727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9537" y="287283"/>
            <a:ext cx="6085726" cy="45727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" y="0"/>
            <a:ext cx="9592737" cy="5395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498" y="3467102"/>
            <a:ext cx="8153456" cy="1071563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8498" y="2287588"/>
            <a:ext cx="8153456" cy="1179512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73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47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20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100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74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47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921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94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42" y="1258889"/>
            <a:ext cx="4245201" cy="356076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7139" y="1258889"/>
            <a:ext cx="4246684" cy="356076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9442" y="1208090"/>
            <a:ext cx="4239263" cy="50323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7355" indent="0">
              <a:buNone/>
              <a:defRPr sz="1900" b="1"/>
            </a:lvl2pPr>
            <a:lvl3pPr marL="854710" indent="0">
              <a:buNone/>
              <a:defRPr sz="1700" b="1"/>
            </a:lvl3pPr>
            <a:lvl4pPr marL="1282065" indent="0">
              <a:buNone/>
              <a:defRPr sz="1500" b="1"/>
            </a:lvl4pPr>
            <a:lvl5pPr marL="1710055" indent="0">
              <a:buNone/>
              <a:defRPr sz="1500" b="1"/>
            </a:lvl5pPr>
            <a:lvl6pPr marL="2137410" indent="0">
              <a:buNone/>
              <a:defRPr sz="1500" b="1"/>
            </a:lvl6pPr>
            <a:lvl7pPr marL="2564765" indent="0">
              <a:buNone/>
              <a:defRPr sz="1500" b="1"/>
            </a:lvl7pPr>
            <a:lvl8pPr marL="2992120" indent="0">
              <a:buNone/>
              <a:defRPr sz="1500" b="1"/>
            </a:lvl8pPr>
            <a:lvl9pPr marL="3419475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442" y="1711326"/>
            <a:ext cx="4239263" cy="310832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73076" y="1208090"/>
            <a:ext cx="4240747" cy="50323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7355" indent="0">
              <a:buNone/>
              <a:defRPr sz="1900" b="1"/>
            </a:lvl2pPr>
            <a:lvl3pPr marL="854710" indent="0">
              <a:buNone/>
              <a:defRPr sz="1700" b="1"/>
            </a:lvl3pPr>
            <a:lvl4pPr marL="1282065" indent="0">
              <a:buNone/>
              <a:defRPr sz="1500" b="1"/>
            </a:lvl4pPr>
            <a:lvl5pPr marL="1710055" indent="0">
              <a:buNone/>
              <a:defRPr sz="1500" b="1"/>
            </a:lvl5pPr>
            <a:lvl6pPr marL="2137410" indent="0">
              <a:buNone/>
              <a:defRPr sz="1500" b="1"/>
            </a:lvl6pPr>
            <a:lvl7pPr marL="2564765" indent="0">
              <a:buNone/>
              <a:defRPr sz="1500" b="1"/>
            </a:lvl7pPr>
            <a:lvl8pPr marL="2992120" indent="0">
              <a:buNone/>
              <a:defRPr sz="1500" b="1"/>
            </a:lvl8pPr>
            <a:lvl9pPr marL="3419475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73076" y="1711326"/>
            <a:ext cx="4240747" cy="310832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441" y="214313"/>
            <a:ext cx="3155698" cy="91440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0918" y="214314"/>
            <a:ext cx="5362905" cy="460533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9441" y="1128714"/>
            <a:ext cx="3155698" cy="3690937"/>
          </a:xfrm>
        </p:spPr>
        <p:txBody>
          <a:bodyPr/>
          <a:lstStyle>
            <a:lvl1pPr marL="0" indent="0">
              <a:buNone/>
              <a:defRPr sz="1300"/>
            </a:lvl1pPr>
            <a:lvl2pPr marL="427355" indent="0">
              <a:buNone/>
              <a:defRPr sz="1200"/>
            </a:lvl2pPr>
            <a:lvl3pPr marL="854710" indent="0">
              <a:buNone/>
              <a:defRPr sz="900"/>
            </a:lvl3pPr>
            <a:lvl4pPr marL="1282065" indent="0">
              <a:buNone/>
              <a:defRPr sz="800"/>
            </a:lvl4pPr>
            <a:lvl5pPr marL="1710055" indent="0">
              <a:buNone/>
              <a:defRPr sz="800"/>
            </a:lvl5pPr>
            <a:lvl6pPr marL="2137410" indent="0">
              <a:buNone/>
              <a:defRPr sz="800"/>
            </a:lvl6pPr>
            <a:lvl7pPr marL="2564765" indent="0">
              <a:buNone/>
              <a:defRPr sz="800"/>
            </a:lvl7pPr>
            <a:lvl8pPr marL="2992120" indent="0">
              <a:buNone/>
              <a:defRPr sz="800"/>
            </a:lvl8pPr>
            <a:lvl9pPr marL="3419475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0655" y="3776664"/>
            <a:ext cx="5756254" cy="446087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80655" y="482602"/>
            <a:ext cx="5756254" cy="3236913"/>
          </a:xfrm>
        </p:spPr>
        <p:txBody>
          <a:bodyPr/>
          <a:lstStyle>
            <a:lvl1pPr marL="0" indent="0">
              <a:buNone/>
              <a:defRPr sz="3000"/>
            </a:lvl1pPr>
            <a:lvl2pPr marL="427355" indent="0">
              <a:buNone/>
              <a:defRPr sz="2600"/>
            </a:lvl2pPr>
            <a:lvl3pPr marL="854710" indent="0">
              <a:buNone/>
              <a:defRPr sz="2200"/>
            </a:lvl3pPr>
            <a:lvl4pPr marL="1282065" indent="0">
              <a:buNone/>
              <a:defRPr sz="1900"/>
            </a:lvl4pPr>
            <a:lvl5pPr marL="1710055" indent="0">
              <a:buNone/>
              <a:defRPr sz="1900"/>
            </a:lvl5pPr>
            <a:lvl6pPr marL="2137410" indent="0">
              <a:buNone/>
              <a:defRPr sz="1900"/>
            </a:lvl6pPr>
            <a:lvl7pPr marL="2564765" indent="0">
              <a:buNone/>
              <a:defRPr sz="1900"/>
            </a:lvl7pPr>
            <a:lvl8pPr marL="2992120" indent="0">
              <a:buNone/>
              <a:defRPr sz="1900"/>
            </a:lvl8pPr>
            <a:lvl9pPr marL="3419475" indent="0">
              <a:buNone/>
              <a:defRPr sz="1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80655" y="4222752"/>
            <a:ext cx="5756254" cy="633413"/>
          </a:xfrm>
        </p:spPr>
        <p:txBody>
          <a:bodyPr/>
          <a:lstStyle>
            <a:lvl1pPr marL="0" indent="0">
              <a:buNone/>
              <a:defRPr sz="1300"/>
            </a:lvl1pPr>
            <a:lvl2pPr marL="427355" indent="0">
              <a:buNone/>
              <a:defRPr sz="1200"/>
            </a:lvl2pPr>
            <a:lvl3pPr marL="854710" indent="0">
              <a:buNone/>
              <a:defRPr sz="900"/>
            </a:lvl3pPr>
            <a:lvl4pPr marL="1282065" indent="0">
              <a:buNone/>
              <a:defRPr sz="800"/>
            </a:lvl4pPr>
            <a:lvl5pPr marL="1710055" indent="0">
              <a:buNone/>
              <a:defRPr sz="800"/>
            </a:lvl5pPr>
            <a:lvl6pPr marL="2137410" indent="0">
              <a:buNone/>
              <a:defRPr sz="800"/>
            </a:lvl6pPr>
            <a:lvl7pPr marL="2564765" indent="0">
              <a:buNone/>
              <a:defRPr sz="800"/>
            </a:lvl7pPr>
            <a:lvl8pPr marL="2992120" indent="0">
              <a:buNone/>
              <a:defRPr sz="800"/>
            </a:lvl8pPr>
            <a:lvl9pPr marL="3419475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9443" y="215902"/>
            <a:ext cx="8634380" cy="900113"/>
          </a:xfrm>
          <a:prstGeom prst="rect">
            <a:avLst/>
          </a:prstGeom>
        </p:spPr>
        <p:txBody>
          <a:bodyPr vert="horz" lIns="91430" tIns="45716" rIns="91430" bIns="457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9443" y="1258889"/>
            <a:ext cx="8634380" cy="3560762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9441" y="5000626"/>
            <a:ext cx="2238378" cy="287338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77415" y="5000626"/>
            <a:ext cx="3038436" cy="287338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75444" y="5000626"/>
            <a:ext cx="2238378" cy="287338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854710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675" indent="-320675" algn="l" defTabSz="854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4690" indent="-267335" algn="l" defTabSz="85471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705" indent="-213995" algn="l" defTabSz="854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6060" indent="-213995" algn="l" defTabSz="85471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3415" indent="-213995" algn="l" defTabSz="85471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0770" indent="-213995" algn="l" defTabSz="854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8125" indent="-213995" algn="l" defTabSz="854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5480" indent="-213995" algn="l" defTabSz="854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33470" indent="-213995" algn="l" defTabSz="854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54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7355" algn="l" defTabSz="854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4710" algn="l" defTabSz="854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2065" algn="l" defTabSz="854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algn="l" defTabSz="854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algn="l" defTabSz="854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4765" algn="l" defTabSz="854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2120" algn="l" defTabSz="854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9475" algn="l" defTabSz="854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9537" y="287283"/>
            <a:ext cx="8274189" cy="1042960"/>
          </a:xfrm>
          <a:prstGeom prst="rect">
            <a:avLst/>
          </a:prstGeom>
        </p:spPr>
        <p:txBody>
          <a:bodyPr vert="horz" lIns="91430" tIns="45716" rIns="91430" bIns="457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537" y="1436413"/>
            <a:ext cx="8274189" cy="3423657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9537" y="5001214"/>
            <a:ext cx="2158484" cy="287282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7769" y="5001214"/>
            <a:ext cx="3237726" cy="287282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5242" y="5001214"/>
            <a:ext cx="2158484" cy="287282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7850105" y="5002213"/>
            <a:ext cx="1524868" cy="22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/>
        </p:nvCxnSpPr>
        <p:spPr>
          <a:xfrm>
            <a:off x="7773869" y="5002213"/>
            <a:ext cx="0" cy="228666"/>
          </a:xfrm>
          <a:prstGeom prst="line">
            <a:avLst/>
          </a:prstGeom>
          <a:ln w="28575">
            <a:solidFill>
              <a:srgbClr val="7D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15447" y="5002212"/>
            <a:ext cx="0" cy="2286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71882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705" indent="-179705" algn="l" defTabSz="718820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79705" algn="l" defTabSz="71882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99160" indent="-179705" algn="l" defTabSz="71882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205" indent="-179705" algn="l" defTabSz="71882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18615" indent="-179705" algn="l" defTabSz="71882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78025" indent="-179705" algn="l" defTabSz="71882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38070" indent="-179705" algn="l" defTabSz="71882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97480" indent="-179705" algn="l" defTabSz="71882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57525" indent="-179705" algn="l" defTabSz="71882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88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9410" algn="l" defTabSz="7188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455" algn="l" defTabSz="7188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8865" algn="l" defTabSz="7188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8910" algn="l" defTabSz="7188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8320" algn="l" defTabSz="7188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58365" algn="l" defTabSz="7188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7775" algn="l" defTabSz="7188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77820" algn="l" defTabSz="7188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95862" y="3560164"/>
            <a:ext cx="184731" cy="369332"/>
          </a:xfrm>
          <a:prstGeom prst="rect">
            <a:avLst/>
          </a:prstGeom>
          <a:solidFill>
            <a:srgbClr val="5AC5F2"/>
          </a:solidFill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Desktop\58c5f3977fb45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693175" cy="5400908"/>
          </a:xfrm>
          <a:prstGeom prst="rect">
            <a:avLst/>
          </a:prstGeom>
          <a:noFill/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3196789" y="1977876"/>
            <a:ext cx="6496386" cy="93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927" tIns="35963" rIns="71927" bIns="35963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Hans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物联网行业发展背景及人才需求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6" name="六边形 25"/>
          <p:cNvSpPr/>
          <p:nvPr/>
        </p:nvSpPr>
        <p:spPr>
          <a:xfrm flipH="1">
            <a:off x="3890366" y="3356252"/>
            <a:ext cx="1585963" cy="339850"/>
          </a:xfrm>
          <a:prstGeom prst="hexagon">
            <a:avLst/>
          </a:prstGeom>
          <a:solidFill>
            <a:schemeClr val="accent1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60">
              <a:solidFill>
                <a:schemeClr val="bg1"/>
              </a:solidFill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 bwMode="auto">
          <a:xfrm>
            <a:off x="3833725" y="3336428"/>
            <a:ext cx="1699246" cy="37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927" tIns="35963" rIns="71927" bIns="35963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Hans" altLang="en-US" sz="1415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sz="1415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：朱胜</a:t>
            </a:r>
            <a:endParaRPr lang="zh-CN" altLang="zh-CN" sz="1415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58c5f3977fb45副本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" y="0"/>
            <a:ext cx="9592733" cy="5400908"/>
          </a:xfrm>
          <a:prstGeom prst="rect">
            <a:avLst/>
          </a:prstGeom>
          <a:noFill/>
        </p:spPr>
      </p:pic>
      <p:sp>
        <p:nvSpPr>
          <p:cNvPr id="18" name="TextBox 11"/>
          <p:cNvSpPr txBox="1"/>
          <p:nvPr/>
        </p:nvSpPr>
        <p:spPr>
          <a:xfrm>
            <a:off x="3612960" y="1999750"/>
            <a:ext cx="2580737" cy="1022344"/>
          </a:xfrm>
          <a:prstGeom prst="rect">
            <a:avLst/>
          </a:prstGeom>
          <a:noFill/>
        </p:spPr>
        <p:txBody>
          <a:bodyPr wrap="none" lIns="68214" tIns="34106" rIns="68214" bIns="34106" rtlCol="0">
            <a:spAutoFit/>
          </a:bodyPr>
          <a:lstStyle/>
          <a:p>
            <a:pPr marL="0" lvl="1"/>
            <a:r>
              <a:rPr lang="zh-CN" altLang="en-US" sz="147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en-US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9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物联网行业发展背景</a:t>
            </a: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471622" y="1896820"/>
            <a:ext cx="0" cy="1490125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3"/>
          <p:cNvSpPr txBox="1"/>
          <p:nvPr/>
        </p:nvSpPr>
        <p:spPr>
          <a:xfrm>
            <a:off x="2156310" y="3128691"/>
            <a:ext cx="946867" cy="258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8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168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同心圆 21"/>
          <p:cNvSpPr/>
          <p:nvPr/>
        </p:nvSpPr>
        <p:spPr>
          <a:xfrm>
            <a:off x="2001587" y="1869378"/>
            <a:ext cx="1101589" cy="1101649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025629" y="1893422"/>
            <a:ext cx="1053503" cy="1053561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137182" y="2042380"/>
            <a:ext cx="946867" cy="807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245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5245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-171921" y="105668"/>
            <a:ext cx="6103784" cy="504056"/>
          </a:xfrm>
          <a:prstGeom prst="roundRect">
            <a:avLst>
              <a:gd name="adj" fmla="val 50000"/>
            </a:avLst>
          </a:prstGeom>
          <a:solidFill>
            <a:srgbClr val="00B0F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2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物联网全面爆发在即，物联网云平台闪亮登场</a:t>
            </a:r>
            <a:endParaRPr lang="en-US" altLang="zh-CN" sz="2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Freeform 115"/>
          <p:cNvSpPr/>
          <p:nvPr/>
        </p:nvSpPr>
        <p:spPr bwMode="auto">
          <a:xfrm>
            <a:off x="3140447" y="1150732"/>
            <a:ext cx="3384376" cy="3347424"/>
          </a:xfrm>
          <a:custGeom>
            <a:avLst/>
            <a:gdLst/>
            <a:ahLst/>
            <a:cxnLst>
              <a:cxn ang="0">
                <a:pos x="0" y="2214"/>
              </a:cxn>
              <a:cxn ang="0">
                <a:pos x="0" y="2214"/>
              </a:cxn>
              <a:cxn ang="0">
                <a:pos x="1346" y="2214"/>
              </a:cxn>
              <a:cxn ang="0">
                <a:pos x="1346" y="2214"/>
              </a:cxn>
              <a:cxn ang="0">
                <a:pos x="1863" y="1693"/>
              </a:cxn>
              <a:cxn ang="0">
                <a:pos x="1342" y="1172"/>
              </a:cxn>
              <a:cxn ang="0">
                <a:pos x="1342" y="1172"/>
              </a:cxn>
              <a:cxn ang="0">
                <a:pos x="1016" y="846"/>
              </a:cxn>
              <a:cxn ang="0">
                <a:pos x="1342" y="521"/>
              </a:cxn>
              <a:cxn ang="0">
                <a:pos x="1942" y="521"/>
              </a:cxn>
              <a:cxn ang="0">
                <a:pos x="1942" y="521"/>
              </a:cxn>
              <a:cxn ang="0">
                <a:pos x="2463" y="0"/>
              </a:cxn>
              <a:cxn ang="0">
                <a:pos x="2267" y="0"/>
              </a:cxn>
              <a:cxn ang="0">
                <a:pos x="2267" y="0"/>
              </a:cxn>
              <a:cxn ang="0">
                <a:pos x="1942" y="326"/>
              </a:cxn>
              <a:cxn ang="0">
                <a:pos x="1942" y="326"/>
              </a:cxn>
              <a:cxn ang="0">
                <a:pos x="1342" y="326"/>
              </a:cxn>
              <a:cxn ang="0">
                <a:pos x="1342" y="325"/>
              </a:cxn>
              <a:cxn ang="0">
                <a:pos x="821" y="846"/>
              </a:cxn>
              <a:cxn ang="0">
                <a:pos x="1342" y="1367"/>
              </a:cxn>
              <a:cxn ang="0">
                <a:pos x="1342" y="1367"/>
              </a:cxn>
              <a:cxn ang="0">
                <a:pos x="1668" y="1693"/>
              </a:cxn>
              <a:cxn ang="0">
                <a:pos x="1342" y="2018"/>
              </a:cxn>
              <a:cxn ang="0">
                <a:pos x="1342" y="2019"/>
              </a:cxn>
              <a:cxn ang="0">
                <a:pos x="0" y="2019"/>
              </a:cxn>
              <a:cxn ang="0">
                <a:pos x="0" y="2019"/>
              </a:cxn>
            </a:cxnLst>
            <a:rect l="0" t="0" r="r" b="b"/>
            <a:pathLst>
              <a:path w="2463" h="2214">
                <a:moveTo>
                  <a:pt x="0" y="2214"/>
                </a:moveTo>
                <a:cubicBezTo>
                  <a:pt x="0" y="2214"/>
                  <a:pt x="0" y="2214"/>
                  <a:pt x="0" y="2214"/>
                </a:cubicBezTo>
                <a:cubicBezTo>
                  <a:pt x="1346" y="2214"/>
                  <a:pt x="1346" y="2214"/>
                  <a:pt x="1346" y="2214"/>
                </a:cubicBezTo>
                <a:cubicBezTo>
                  <a:pt x="1346" y="2214"/>
                  <a:pt x="1346" y="2214"/>
                  <a:pt x="1346" y="2214"/>
                </a:cubicBezTo>
                <a:cubicBezTo>
                  <a:pt x="1632" y="2212"/>
                  <a:pt x="1863" y="1979"/>
                  <a:pt x="1863" y="1693"/>
                </a:cubicBezTo>
                <a:cubicBezTo>
                  <a:pt x="1863" y="1405"/>
                  <a:pt x="1630" y="1172"/>
                  <a:pt x="1342" y="1172"/>
                </a:cubicBezTo>
                <a:cubicBezTo>
                  <a:pt x="1342" y="1172"/>
                  <a:pt x="1342" y="1172"/>
                  <a:pt x="1342" y="1172"/>
                </a:cubicBezTo>
                <a:cubicBezTo>
                  <a:pt x="1162" y="1172"/>
                  <a:pt x="1016" y="1026"/>
                  <a:pt x="1016" y="846"/>
                </a:cubicBezTo>
                <a:cubicBezTo>
                  <a:pt x="1016" y="667"/>
                  <a:pt x="1162" y="521"/>
                  <a:pt x="1342" y="521"/>
                </a:cubicBezTo>
                <a:cubicBezTo>
                  <a:pt x="1942" y="521"/>
                  <a:pt x="1942" y="521"/>
                  <a:pt x="1942" y="521"/>
                </a:cubicBezTo>
                <a:cubicBezTo>
                  <a:pt x="1942" y="521"/>
                  <a:pt x="1942" y="521"/>
                  <a:pt x="1942" y="521"/>
                </a:cubicBezTo>
                <a:cubicBezTo>
                  <a:pt x="2229" y="521"/>
                  <a:pt x="2463" y="288"/>
                  <a:pt x="2463" y="0"/>
                </a:cubicBezTo>
                <a:cubicBezTo>
                  <a:pt x="2267" y="0"/>
                  <a:pt x="2267" y="0"/>
                  <a:pt x="2267" y="0"/>
                </a:cubicBezTo>
                <a:cubicBezTo>
                  <a:pt x="2267" y="0"/>
                  <a:pt x="2267" y="0"/>
                  <a:pt x="2267" y="0"/>
                </a:cubicBezTo>
                <a:cubicBezTo>
                  <a:pt x="2267" y="180"/>
                  <a:pt x="2122" y="326"/>
                  <a:pt x="1942" y="326"/>
                </a:cubicBezTo>
                <a:cubicBezTo>
                  <a:pt x="1942" y="326"/>
                  <a:pt x="1942" y="326"/>
                  <a:pt x="1942" y="326"/>
                </a:cubicBezTo>
                <a:cubicBezTo>
                  <a:pt x="1342" y="326"/>
                  <a:pt x="1342" y="326"/>
                  <a:pt x="1342" y="326"/>
                </a:cubicBezTo>
                <a:cubicBezTo>
                  <a:pt x="1342" y="325"/>
                  <a:pt x="1342" y="325"/>
                  <a:pt x="1342" y="325"/>
                </a:cubicBezTo>
                <a:cubicBezTo>
                  <a:pt x="1054" y="325"/>
                  <a:pt x="821" y="559"/>
                  <a:pt x="821" y="846"/>
                </a:cubicBezTo>
                <a:cubicBezTo>
                  <a:pt x="821" y="1134"/>
                  <a:pt x="1054" y="1367"/>
                  <a:pt x="1342" y="1367"/>
                </a:cubicBezTo>
                <a:cubicBezTo>
                  <a:pt x="1342" y="1367"/>
                  <a:pt x="1342" y="1367"/>
                  <a:pt x="1342" y="1367"/>
                </a:cubicBezTo>
                <a:cubicBezTo>
                  <a:pt x="1522" y="1367"/>
                  <a:pt x="1668" y="1513"/>
                  <a:pt x="1668" y="1693"/>
                </a:cubicBezTo>
                <a:cubicBezTo>
                  <a:pt x="1668" y="1873"/>
                  <a:pt x="1522" y="2018"/>
                  <a:pt x="1342" y="2018"/>
                </a:cubicBezTo>
                <a:cubicBezTo>
                  <a:pt x="1342" y="2019"/>
                  <a:pt x="1342" y="2019"/>
                  <a:pt x="1342" y="2019"/>
                </a:cubicBezTo>
                <a:cubicBezTo>
                  <a:pt x="0" y="2019"/>
                  <a:pt x="0" y="2019"/>
                  <a:pt x="0" y="2019"/>
                </a:cubicBezTo>
                <a:cubicBezTo>
                  <a:pt x="0" y="2019"/>
                  <a:pt x="0" y="2019"/>
                  <a:pt x="0" y="2019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7" name="Oval 130"/>
          <p:cNvSpPr/>
          <p:nvPr/>
        </p:nvSpPr>
        <p:spPr>
          <a:xfrm>
            <a:off x="3106911" y="4029972"/>
            <a:ext cx="609600" cy="609600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en-US" sz="2400" dirty="0"/>
          </a:p>
        </p:txBody>
      </p:sp>
      <p:sp>
        <p:nvSpPr>
          <p:cNvPr id="10" name="Oval 132"/>
          <p:cNvSpPr/>
          <p:nvPr/>
        </p:nvSpPr>
        <p:spPr>
          <a:xfrm>
            <a:off x="5416097" y="1386318"/>
            <a:ext cx="609600" cy="609600"/>
          </a:xfrm>
          <a:prstGeom prst="ellipse">
            <a:avLst/>
          </a:prstGeom>
          <a:solidFill>
            <a:srgbClr val="60C088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en-US" sz="2400" dirty="0"/>
          </a:p>
        </p:txBody>
      </p:sp>
      <p:sp>
        <p:nvSpPr>
          <p:cNvPr id="18" name="Oval 131"/>
          <p:cNvSpPr/>
          <p:nvPr/>
        </p:nvSpPr>
        <p:spPr>
          <a:xfrm>
            <a:off x="5267151" y="3202012"/>
            <a:ext cx="609600" cy="609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21" name="Oval 133"/>
          <p:cNvSpPr/>
          <p:nvPr/>
        </p:nvSpPr>
        <p:spPr>
          <a:xfrm>
            <a:off x="3961185" y="1852502"/>
            <a:ext cx="609600" cy="609600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en-US" sz="2400" dirty="0"/>
          </a:p>
        </p:txBody>
      </p:sp>
      <p:grpSp>
        <p:nvGrpSpPr>
          <p:cNvPr id="27" name="Group 156"/>
          <p:cNvGrpSpPr/>
          <p:nvPr/>
        </p:nvGrpSpPr>
        <p:grpSpPr>
          <a:xfrm rot="1200000">
            <a:off x="6158904" y="278229"/>
            <a:ext cx="731838" cy="900290"/>
            <a:chOff x="5999163" y="544424"/>
            <a:chExt cx="731838" cy="900290"/>
          </a:xfrm>
        </p:grpSpPr>
        <p:sp>
          <p:nvSpPr>
            <p:cNvPr id="28" name="Freeform 116"/>
            <p:cNvSpPr/>
            <p:nvPr/>
          </p:nvSpPr>
          <p:spPr bwMode="auto">
            <a:xfrm>
              <a:off x="5999163" y="544424"/>
              <a:ext cx="731838" cy="900290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212" y="0"/>
                </a:cxn>
                <a:cxn ang="0">
                  <a:pos x="0" y="212"/>
                </a:cxn>
                <a:cxn ang="0">
                  <a:pos x="88" y="383"/>
                </a:cxn>
                <a:cxn ang="0">
                  <a:pos x="212" y="522"/>
                </a:cxn>
                <a:cxn ang="0">
                  <a:pos x="333" y="386"/>
                </a:cxn>
                <a:cxn ang="0">
                  <a:pos x="424" y="212"/>
                </a:cxn>
              </a:cxnLst>
              <a:rect l="0" t="0" r="r" b="b"/>
              <a:pathLst>
                <a:path w="424" h="522">
                  <a:moveTo>
                    <a:pt x="424" y="212"/>
                  </a:moveTo>
                  <a:cubicBezTo>
                    <a:pt x="424" y="94"/>
                    <a:pt x="330" y="0"/>
                    <a:pt x="212" y="0"/>
                  </a:cubicBezTo>
                  <a:cubicBezTo>
                    <a:pt x="95" y="0"/>
                    <a:pt x="0" y="94"/>
                    <a:pt x="0" y="212"/>
                  </a:cubicBezTo>
                  <a:cubicBezTo>
                    <a:pt x="0" y="282"/>
                    <a:pt x="35" y="345"/>
                    <a:pt x="88" y="383"/>
                  </a:cubicBezTo>
                  <a:cubicBezTo>
                    <a:pt x="212" y="522"/>
                    <a:pt x="212" y="522"/>
                    <a:pt x="212" y="522"/>
                  </a:cubicBezTo>
                  <a:cubicBezTo>
                    <a:pt x="333" y="386"/>
                    <a:pt x="333" y="386"/>
                    <a:pt x="333" y="386"/>
                  </a:cubicBezTo>
                  <a:cubicBezTo>
                    <a:pt x="388" y="348"/>
                    <a:pt x="424" y="284"/>
                    <a:pt x="424" y="2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Oval 151"/>
            <p:cNvSpPr/>
            <p:nvPr/>
          </p:nvSpPr>
          <p:spPr>
            <a:xfrm>
              <a:off x="6060282" y="604044"/>
              <a:ext cx="609600" cy="609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IOT</a:t>
              </a:r>
              <a:endParaRPr lang="en-US" sz="2400" b="1" dirty="0"/>
            </a:p>
          </p:txBody>
        </p:sp>
      </p:grpSp>
      <p:sp>
        <p:nvSpPr>
          <p:cNvPr id="30" name="TextBox 152"/>
          <p:cNvSpPr txBox="1"/>
          <p:nvPr/>
        </p:nvSpPr>
        <p:spPr>
          <a:xfrm>
            <a:off x="260127" y="3344574"/>
            <a:ext cx="2744894" cy="13696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1200" b="1" dirty="0">
                <a:solidFill>
                  <a:schemeClr val="accent1"/>
                </a:solidFill>
              </a:rPr>
              <a:t>物联网对世界的变革影响不亚于工业革命</a:t>
            </a:r>
            <a:endParaRPr lang="en-US" sz="1200" b="1" dirty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物联网的发展涉及到各行各业，它对世界各行各业的发展影响不亚于一场工业革命。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随着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4G+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的部署和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5G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的即将商用，过去阻碍物联网发展的基础设施瓶颈将得以破除，物联网的进程已经逐渐提速。</a:t>
            </a:r>
            <a:endParaRPr kumimoji="1" lang="zh-CN" altLang="en-US" sz="1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53"/>
          <p:cNvSpPr txBox="1"/>
          <p:nvPr/>
        </p:nvSpPr>
        <p:spPr>
          <a:xfrm>
            <a:off x="6452815" y="1617836"/>
            <a:ext cx="2952328" cy="15234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zh-CN" sz="1200" b="1" dirty="0">
                <a:solidFill>
                  <a:srgbClr val="60C088"/>
                </a:solidFill>
              </a:rPr>
              <a:t>物联网时代联网设备数</a:t>
            </a:r>
            <a:r>
              <a:rPr lang="zh-CN" altLang="en-US" sz="1200" b="1" dirty="0">
                <a:solidFill>
                  <a:srgbClr val="60C088"/>
                </a:solidFill>
              </a:rPr>
              <a:t>量</a:t>
            </a:r>
            <a:r>
              <a:rPr lang="zh-CN" altLang="zh-CN" sz="1200" b="1" dirty="0">
                <a:solidFill>
                  <a:srgbClr val="60C088"/>
                </a:solidFill>
              </a:rPr>
              <a:t>指数级上升</a:t>
            </a:r>
            <a:endParaRPr lang="en-US" altLang="zh-CN" sz="1200" b="1" dirty="0">
              <a:solidFill>
                <a:srgbClr val="60C088"/>
              </a:solidFill>
            </a:endParaRPr>
          </a:p>
          <a:p>
            <a:pPr latinLnBrk="1">
              <a:lnSpc>
                <a:spcPct val="150000"/>
              </a:lnSpc>
            </a:pP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据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 Intelligence </a:t>
            </a: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的预测，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2014 </a:t>
            </a: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年全球已有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 </a:t>
            </a: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亿台物联网设备（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</a:t>
            </a: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）与互联网连到一起，而这一数据将在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 </a:t>
            </a: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年增加至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90 </a:t>
            </a: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亿台，占到所有接入网络设备的比例的一半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IDC </a:t>
            </a: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则指出，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 </a:t>
            </a: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年全球将望有超过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250 </a:t>
            </a: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亿台系统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装置联网，同时在网用户总数达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44 </a:t>
            </a: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亿人。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sz="1200" b="1" dirty="0">
              <a:solidFill>
                <a:srgbClr val="60C088"/>
              </a:solidFill>
            </a:endParaRPr>
          </a:p>
        </p:txBody>
      </p:sp>
      <p:sp>
        <p:nvSpPr>
          <p:cNvPr id="32" name="TextBox 154"/>
          <p:cNvSpPr txBox="1"/>
          <p:nvPr/>
        </p:nvSpPr>
        <p:spPr>
          <a:xfrm>
            <a:off x="5988021" y="3346028"/>
            <a:ext cx="2982886" cy="13388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accent2"/>
                </a:solidFill>
              </a:rPr>
              <a:t> </a:t>
            </a:r>
            <a:r>
              <a:rPr lang="zh-CN" altLang="en-US" sz="1200" b="1" dirty="0">
                <a:solidFill>
                  <a:schemeClr val="accent2"/>
                </a:solidFill>
              </a:rPr>
              <a:t>工信部物联网发展规划</a:t>
            </a:r>
            <a:endParaRPr lang="en-US" altLang="zh-CN" sz="12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“十三五”时期，我国经济发展进入新常态，创新是引领发展的第一动力，促进物联网、大数据等新技术、新业态广泛应用，培育壮大新动能成为国家战略。当前，物联网正进入</a:t>
            </a: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跨界融合、集成创新和规模化发展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的新阶段，迎来重大的发展机遇。</a:t>
            </a:r>
          </a:p>
        </p:txBody>
      </p:sp>
      <p:sp>
        <p:nvSpPr>
          <p:cNvPr id="33" name="TextBox 155"/>
          <p:cNvSpPr txBox="1"/>
          <p:nvPr/>
        </p:nvSpPr>
        <p:spPr>
          <a:xfrm>
            <a:off x="433980" y="1185788"/>
            <a:ext cx="3354539" cy="16158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b="1" dirty="0">
                <a:solidFill>
                  <a:schemeClr val="accent4"/>
                </a:solidFill>
              </a:rPr>
              <a:t>国内物联网市场持续快速发展</a:t>
            </a:r>
            <a:r>
              <a:rPr lang="zh-CN" altLang="en-US" sz="1200" b="1" dirty="0">
                <a:solidFill>
                  <a:schemeClr val="accent4"/>
                </a:solidFill>
              </a:rPr>
              <a:t>，</a:t>
            </a:r>
            <a:r>
              <a:rPr lang="zh-CN" altLang="zh-CN" sz="1200" b="1" dirty="0">
                <a:solidFill>
                  <a:schemeClr val="accent4"/>
                </a:solidFill>
              </a:rPr>
              <a:t>产业体系日趋完善</a:t>
            </a: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截止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2014 </a:t>
            </a: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年，中国物联网市场规模约为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6100 </a:t>
            </a: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亿元，按照预测，到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 </a:t>
            </a: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年则有望突破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15000 </a:t>
            </a: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亿元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随着国内物联网市场的不断发展，我国已经初步形成了覆盖芯片和元器件、设备、软件、系统集成、电信运营、物联网服务在内的较为完整的产业链。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sz="12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 rot="9900000">
            <a:off x="5830272" y="3262331"/>
            <a:ext cx="676580" cy="578436"/>
            <a:chOff x="2208213" y="4308475"/>
            <a:chExt cx="1313851" cy="1123184"/>
          </a:xfrm>
          <a:solidFill>
            <a:schemeClr val="accent4"/>
          </a:solidFill>
        </p:grpSpPr>
        <p:sp>
          <p:nvSpPr>
            <p:cNvPr id="3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56469" tIns="28235" rIns="56469" bIns="28235" numCol="1" anchor="t" anchorCtr="0" compatLnSpc="1">
              <a:prstTxWarp prst="textNoShape">
                <a:avLst/>
              </a:prstTxWarp>
            </a:bodyPr>
            <a:lstStyle/>
            <a:p>
              <a:endParaRPr lang="id-ID" sz="747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56469" tIns="28235" rIns="56469" bIns="28235" numCol="1" anchor="t" anchorCtr="0" compatLnSpc="1">
              <a:prstTxWarp prst="textNoShape">
                <a:avLst/>
              </a:prstTxWarp>
            </a:bodyPr>
            <a:lstStyle/>
            <a:p>
              <a:endParaRPr lang="id-ID" sz="747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1"/>
          <p:cNvGrpSpPr/>
          <p:nvPr/>
        </p:nvGrpSpPr>
        <p:grpSpPr>
          <a:xfrm rot="17100000">
            <a:off x="3385061" y="3227634"/>
            <a:ext cx="676633" cy="578394"/>
            <a:chOff x="2208213" y="4308475"/>
            <a:chExt cx="1313851" cy="1123184"/>
          </a:xfrm>
          <a:solidFill>
            <a:schemeClr val="accent3"/>
          </a:solidFill>
        </p:grpSpPr>
        <p:sp>
          <p:nvSpPr>
            <p:cNvPr id="6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56469" tIns="28235" rIns="56469" bIns="28235" numCol="1" anchor="t" anchorCtr="0" compatLnSpc="1">
              <a:prstTxWarp prst="textNoShape">
                <a:avLst/>
              </a:prstTxWarp>
            </a:bodyPr>
            <a:lstStyle/>
            <a:p>
              <a:endParaRPr lang="id-ID" sz="747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56469" tIns="28235" rIns="56469" bIns="28235" numCol="1" anchor="t" anchorCtr="0" compatLnSpc="1">
              <a:prstTxWarp prst="textNoShape">
                <a:avLst/>
              </a:prstTxWarp>
            </a:bodyPr>
            <a:lstStyle/>
            <a:p>
              <a:endParaRPr lang="id-ID" sz="747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18"/>
          <p:cNvGrpSpPr/>
          <p:nvPr/>
        </p:nvGrpSpPr>
        <p:grpSpPr>
          <a:xfrm flipH="1">
            <a:off x="5766942" y="1415066"/>
            <a:ext cx="676580" cy="578436"/>
            <a:chOff x="2208213" y="4308475"/>
            <a:chExt cx="1313851" cy="1123184"/>
          </a:xfrm>
          <a:solidFill>
            <a:schemeClr val="accent2"/>
          </a:solidFill>
        </p:grpSpPr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56469" tIns="28235" rIns="56469" bIns="28235" numCol="1" anchor="t" anchorCtr="0" compatLnSpc="1">
              <a:prstTxWarp prst="textNoShape">
                <a:avLst/>
              </a:prstTxWarp>
            </a:bodyPr>
            <a:lstStyle/>
            <a:p>
              <a:endParaRPr lang="id-ID" sz="747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56469" tIns="28235" rIns="56469" bIns="28235" numCol="1" anchor="t" anchorCtr="0" compatLnSpc="1">
              <a:prstTxWarp prst="textNoShape">
                <a:avLst/>
              </a:prstTxWarp>
            </a:bodyPr>
            <a:lstStyle/>
            <a:p>
              <a:endParaRPr lang="id-ID" sz="747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3449027" y="1415066"/>
            <a:ext cx="676580" cy="578436"/>
            <a:chOff x="2208213" y="4308475"/>
            <a:chExt cx="1313851" cy="1123184"/>
          </a:xfrm>
        </p:grpSpPr>
        <p:sp>
          <p:nvSpPr>
            <p:cNvPr id="12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56469" tIns="28235" rIns="56469" bIns="28235" numCol="1" anchor="t" anchorCtr="0" compatLnSpc="1">
              <a:prstTxWarp prst="textNoShape">
                <a:avLst/>
              </a:prstTxWarp>
            </a:bodyPr>
            <a:lstStyle/>
            <a:p>
              <a:endParaRPr lang="id-ID" sz="747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6469" tIns="28235" rIns="56469" bIns="28235" numCol="1" anchor="t" anchorCtr="0" compatLnSpc="1">
              <a:prstTxWarp prst="textNoShape">
                <a:avLst/>
              </a:prstTxWarp>
            </a:bodyPr>
            <a:lstStyle/>
            <a:p>
              <a:endParaRPr lang="id-ID" sz="747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" name="Text Placeholder 7"/>
          <p:cNvSpPr txBox="1">
            <a:spLocks/>
          </p:cNvSpPr>
          <p:nvPr/>
        </p:nvSpPr>
        <p:spPr>
          <a:xfrm>
            <a:off x="3442458" y="1466130"/>
            <a:ext cx="443762" cy="344704"/>
          </a:xfrm>
          <a:prstGeom prst="rect">
            <a:avLst/>
          </a:prstGeom>
        </p:spPr>
        <p:txBody>
          <a:bodyPr vert="horz" lIns="0" tIns="64154" rIns="0" bIns="6415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ln>
                  <a:noFill/>
                </a:ln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28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692175" y="1833860"/>
            <a:ext cx="2453609" cy="738664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000" kern="100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终端设备和应用的连接器</a:t>
            </a:r>
            <a:r>
              <a:rPr lang="zh-CN" altLang="en-US" sz="1000" kern="100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</a:rPr>
              <a:t>有效聚合产业链各环节资源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</a:rPr>
              <a:t>将传统设备制造商的产品互联网化，提供专业的“互联网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</a:rPr>
              <a:t>”解决方案。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3412933" y="3430622"/>
            <a:ext cx="443762" cy="344704"/>
          </a:xfrm>
          <a:prstGeom prst="rect">
            <a:avLst/>
          </a:prstGeom>
        </p:spPr>
        <p:txBody>
          <a:bodyPr vert="horz" lIns="0" tIns="64154" rIns="0" bIns="6415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28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5999392" y="1466130"/>
            <a:ext cx="443762" cy="344704"/>
          </a:xfrm>
          <a:prstGeom prst="rect">
            <a:avLst/>
          </a:prstGeom>
        </p:spPr>
        <p:txBody>
          <a:bodyPr vert="horz" lIns="0" tIns="64154" rIns="0" bIns="6415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28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6058371" y="3406967"/>
            <a:ext cx="443762" cy="344704"/>
          </a:xfrm>
          <a:prstGeom prst="rect">
            <a:avLst/>
          </a:prstGeom>
        </p:spPr>
        <p:txBody>
          <a:bodyPr vert="horz" lIns="0" tIns="64154" rIns="0" bIns="6415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28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22" name="Shape 1719"/>
          <p:cNvSpPr/>
          <p:nvPr/>
        </p:nvSpPr>
        <p:spPr>
          <a:xfrm>
            <a:off x="3827944" y="2395201"/>
            <a:ext cx="1108511" cy="1330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44" y="21600"/>
                </a:moveTo>
                <a:lnTo>
                  <a:pt x="17863" y="16372"/>
                </a:lnTo>
                <a:lnTo>
                  <a:pt x="21600" y="11064"/>
                </a:lnTo>
                <a:cubicBezTo>
                  <a:pt x="16705" y="10632"/>
                  <a:pt x="12832" y="7246"/>
                  <a:pt x="12619" y="3093"/>
                </a:cubicBezTo>
                <a:lnTo>
                  <a:pt x="6294" y="0"/>
                </a:lnTo>
                <a:lnTo>
                  <a:pt x="0" y="3080"/>
                </a:lnTo>
                <a:cubicBezTo>
                  <a:pt x="216" y="13022"/>
                  <a:pt x="9708" y="21118"/>
                  <a:pt x="21544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6978" tIns="6978" rIns="6978" bIns="6978" anchor="ctr"/>
          <a:lstStyle/>
          <a:p>
            <a:pPr defTabSz="8373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Shape 1720"/>
          <p:cNvSpPr/>
          <p:nvPr/>
        </p:nvSpPr>
        <p:spPr>
          <a:xfrm>
            <a:off x="4802736" y="2618239"/>
            <a:ext cx="1330025" cy="110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305"/>
                </a:moveTo>
                <a:lnTo>
                  <a:pt x="3079" y="21600"/>
                </a:lnTo>
                <a:cubicBezTo>
                  <a:pt x="13022" y="21383"/>
                  <a:pt x="21117" y="11891"/>
                  <a:pt x="21600" y="57"/>
                </a:cubicBezTo>
                <a:lnTo>
                  <a:pt x="16372" y="3738"/>
                </a:lnTo>
                <a:lnTo>
                  <a:pt x="11063" y="0"/>
                </a:lnTo>
                <a:cubicBezTo>
                  <a:pt x="10631" y="4895"/>
                  <a:pt x="7245" y="8768"/>
                  <a:pt x="3093" y="8981"/>
                </a:cubicBezTo>
                <a:cubicBezTo>
                  <a:pt x="3093" y="8981"/>
                  <a:pt x="0" y="15305"/>
                  <a:pt x="0" y="15305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6978" tIns="6978" rIns="6978" bIns="6978" anchor="ctr"/>
          <a:lstStyle/>
          <a:p>
            <a:pPr defTabSz="8373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Shape 1721"/>
          <p:cNvSpPr/>
          <p:nvPr/>
        </p:nvSpPr>
        <p:spPr>
          <a:xfrm>
            <a:off x="5017488" y="1432742"/>
            <a:ext cx="1108511" cy="1330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521"/>
                </a:moveTo>
                <a:cubicBezTo>
                  <a:pt x="21384" y="8578"/>
                  <a:pt x="11891" y="483"/>
                  <a:pt x="56" y="0"/>
                </a:cubicBezTo>
                <a:lnTo>
                  <a:pt x="3737" y="5228"/>
                </a:lnTo>
                <a:lnTo>
                  <a:pt x="0" y="10536"/>
                </a:lnTo>
                <a:cubicBezTo>
                  <a:pt x="4895" y="10968"/>
                  <a:pt x="8767" y="14353"/>
                  <a:pt x="8981" y="18507"/>
                </a:cubicBezTo>
                <a:lnTo>
                  <a:pt x="15305" y="21600"/>
                </a:lnTo>
                <a:cubicBezTo>
                  <a:pt x="15305" y="21600"/>
                  <a:pt x="21600" y="18521"/>
                  <a:pt x="21600" y="1852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6978" tIns="6978" rIns="6978" bIns="6978" anchor="ctr"/>
          <a:lstStyle/>
          <a:p>
            <a:pPr defTabSz="8373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Shape 1722"/>
          <p:cNvSpPr/>
          <p:nvPr/>
        </p:nvSpPr>
        <p:spPr>
          <a:xfrm>
            <a:off x="3827943" y="1432744"/>
            <a:ext cx="1330025" cy="1108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294"/>
                </a:moveTo>
                <a:lnTo>
                  <a:pt x="18521" y="0"/>
                </a:lnTo>
                <a:cubicBezTo>
                  <a:pt x="8577" y="216"/>
                  <a:pt x="483" y="9708"/>
                  <a:pt x="0" y="21544"/>
                </a:cubicBezTo>
                <a:lnTo>
                  <a:pt x="5227" y="17863"/>
                </a:lnTo>
                <a:lnTo>
                  <a:pt x="10537" y="21600"/>
                </a:lnTo>
                <a:cubicBezTo>
                  <a:pt x="10969" y="16705"/>
                  <a:pt x="14354" y="12832"/>
                  <a:pt x="18507" y="12619"/>
                </a:cubicBezTo>
                <a:cubicBezTo>
                  <a:pt x="18507" y="12619"/>
                  <a:pt x="21600" y="6294"/>
                  <a:pt x="21600" y="629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6978" tIns="6978" rIns="6978" bIns="6978" anchor="ctr"/>
          <a:lstStyle/>
          <a:p>
            <a:pPr defTabSz="8373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-315937" y="105668"/>
            <a:ext cx="6103784" cy="504056"/>
          </a:xfrm>
          <a:prstGeom prst="roundRect">
            <a:avLst>
              <a:gd name="adj" fmla="val 50000"/>
            </a:avLst>
          </a:prstGeom>
          <a:solidFill>
            <a:srgbClr val="00B0F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2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物联网云平台产业地位核心，市场空间巨大</a:t>
            </a:r>
            <a:endParaRPr lang="en-US" altLang="zh-CN" sz="2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8159" y="1401812"/>
            <a:ext cx="2797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kern="100">
                <a:latin typeface="Microsoft YaHei" charset="-122"/>
                <a:ea typeface="Microsoft YaHei" charset="-122"/>
                <a:cs typeface="Microsoft YaHei" charset="-122"/>
              </a:rPr>
              <a:t>物联网云平台在产业链中处于核心环节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67467" y="1372195"/>
            <a:ext cx="2693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kern="100" dirty="0">
                <a:latin typeface="Microsoft YaHei" charset="-122"/>
                <a:ea typeface="Microsoft YaHei" charset="-122"/>
                <a:cs typeface="Microsoft YaHei" charset="-122"/>
              </a:rPr>
              <a:t>物联快速发展催生对云平台的需求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Text Placeholder 2"/>
          <p:cNvSpPr txBox="1">
            <a:spLocks/>
          </p:cNvSpPr>
          <p:nvPr/>
        </p:nvSpPr>
        <p:spPr>
          <a:xfrm>
            <a:off x="6805991" y="1761852"/>
            <a:ext cx="2023088" cy="92333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000" kern="100" dirty="0">
                <a:ea typeface="宋体" panose="02010600030101010101" pitchFamily="2" charset="-122"/>
                <a:cs typeface="宋体" panose="02010600030101010101" pitchFamily="2" charset="-122"/>
              </a:rPr>
              <a:t>需要将不同的终端产生的数据进行统一，进行数据分析处理，物联网终端设备的碎片化催生出对于能够兼容不同终端的</a:t>
            </a:r>
            <a:r>
              <a:rPr lang="en-US" altLang="zh-CN" sz="1000" kern="100" dirty="0">
                <a:ea typeface="宋体" panose="02010600030101010101" pitchFamily="2" charset="-122"/>
                <a:cs typeface="宋体" panose="02010600030101010101" pitchFamily="2" charset="-122"/>
              </a:rPr>
              <a:t>IOT </a:t>
            </a:r>
            <a:r>
              <a:rPr lang="zh-CN" altLang="zh-CN" sz="1000" kern="100" dirty="0">
                <a:ea typeface="宋体" panose="02010600030101010101" pitchFamily="2" charset="-122"/>
                <a:cs typeface="宋体" panose="02010600030101010101" pitchFamily="2" charset="-122"/>
              </a:rPr>
              <a:t>云平台的需求。</a:t>
            </a:r>
            <a:endParaRPr lang="zh-CN" altLang="en-US" sz="1000" dirty="0"/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76151" y="3028379"/>
            <a:ext cx="2896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kern="100" dirty="0">
                <a:latin typeface="Microsoft YaHei" charset="-122"/>
                <a:ea typeface="Microsoft YaHei" charset="-122"/>
                <a:cs typeface="Microsoft YaHei" charset="-122"/>
              </a:rPr>
              <a:t>物联网云平台是海量异构大数据分析处理的关键环节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Text Placeholder 2"/>
          <p:cNvSpPr txBox="1">
            <a:spLocks/>
          </p:cNvSpPr>
          <p:nvPr/>
        </p:nvSpPr>
        <p:spPr>
          <a:xfrm>
            <a:off x="332135" y="3596892"/>
            <a:ext cx="3009654" cy="1292662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000" kern="100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在万物互联下越来越多的智能设备接入物联网，将生产生活场景的数据引入，这会使得数据量和计算量呈指数性爆发，而数据存储，计算和应用都更加需要集中化，物联网云平台将是海量数据处理的关键环节。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</a:rPr>
              <a:t>根据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IDC 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</a:rPr>
              <a:t>统计，到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2020 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</a:rPr>
              <a:t>年时我国数据存储量将达到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39ZB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</a:rPr>
              <a:t>，其中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30%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</a:rPr>
              <a:t>的数据将来源于物联网设备产生的数据。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582149" y="3213045"/>
            <a:ext cx="267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kern="100" dirty="0">
                <a:latin typeface="Microsoft YaHei" charset="-122"/>
                <a:ea typeface="Microsoft YaHei" charset="-122"/>
                <a:cs typeface="Microsoft YaHei" charset="-122"/>
              </a:rPr>
              <a:t>物联网平台发展前景广阔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7" name="Text Placeholder 2"/>
          <p:cNvSpPr txBox="1">
            <a:spLocks/>
          </p:cNvSpPr>
          <p:nvPr/>
        </p:nvSpPr>
        <p:spPr>
          <a:xfrm>
            <a:off x="6805991" y="3574826"/>
            <a:ext cx="2023088" cy="92333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000" kern="100" dirty="0">
                <a:ea typeface="宋体" panose="02010600030101010101" pitchFamily="2" charset="-122"/>
                <a:cs typeface="宋体" panose="02010600030101010101" pitchFamily="2" charset="-122"/>
              </a:rPr>
              <a:t>根据</a:t>
            </a:r>
            <a:r>
              <a:rPr lang="en-US" altLang="zh-CN" sz="1000" kern="100" dirty="0">
                <a:ea typeface="宋体" panose="02010600030101010101" pitchFamily="2" charset="-122"/>
                <a:cs typeface="宋体" panose="02010600030101010101" pitchFamily="2" charset="-122"/>
              </a:rPr>
              <a:t>Gartner </a:t>
            </a:r>
            <a:r>
              <a:rPr lang="zh-CN" altLang="zh-CN" sz="1000" kern="100" dirty="0">
                <a:ea typeface="宋体" panose="02010600030101010101" pitchFamily="2" charset="-122"/>
                <a:cs typeface="宋体" panose="02010600030101010101" pitchFamily="2" charset="-122"/>
              </a:rPr>
              <a:t>预计，</a:t>
            </a:r>
            <a:r>
              <a:rPr lang="en-US" altLang="zh-CN" sz="1000" kern="100" dirty="0">
                <a:ea typeface="宋体" panose="02010600030101010101" pitchFamily="2" charset="-122"/>
                <a:cs typeface="宋体" panose="02010600030101010101" pitchFamily="2" charset="-122"/>
              </a:rPr>
              <a:t>2020 </a:t>
            </a:r>
            <a:r>
              <a:rPr lang="zh-CN" altLang="zh-CN" sz="1000" kern="100" dirty="0">
                <a:ea typeface="宋体" panose="02010600030101010101" pitchFamily="2" charset="-122"/>
                <a:cs typeface="宋体" panose="02010600030101010101" pitchFamily="2" charset="-122"/>
              </a:rPr>
              <a:t>年全球物联网产业总产值将达到</a:t>
            </a:r>
            <a:r>
              <a:rPr lang="en-US" altLang="zh-CN" sz="1000" kern="100" dirty="0">
                <a:ea typeface="宋体" panose="02010600030101010101" pitchFamily="2" charset="-122"/>
                <a:cs typeface="宋体" panose="02010600030101010101" pitchFamily="2" charset="-122"/>
              </a:rPr>
              <a:t>3280 </a:t>
            </a:r>
            <a:r>
              <a:rPr lang="zh-CN" altLang="zh-CN" sz="1000" kern="100" dirty="0">
                <a:ea typeface="宋体" panose="02010600030101010101" pitchFamily="2" charset="-122"/>
                <a:cs typeface="宋体" panose="02010600030101010101" pitchFamily="2" charset="-122"/>
              </a:rPr>
              <a:t>亿美元，其中物联网云平台产值将达到</a:t>
            </a:r>
            <a:r>
              <a:rPr lang="en-US" altLang="zh-CN" sz="1000" kern="100" dirty="0">
                <a:ea typeface="宋体" panose="02010600030101010101" pitchFamily="2" charset="-122"/>
                <a:cs typeface="宋体" panose="02010600030101010101" pitchFamily="2" charset="-122"/>
              </a:rPr>
              <a:t>180 </a:t>
            </a:r>
            <a:r>
              <a:rPr lang="zh-CN" altLang="zh-CN" sz="1000" kern="100" dirty="0">
                <a:ea typeface="宋体" panose="02010600030101010101" pitchFamily="2" charset="-122"/>
                <a:cs typeface="宋体" panose="02010600030101010101" pitchFamily="2" charset="-122"/>
              </a:rPr>
              <a:t>亿美元。</a:t>
            </a:r>
            <a:endParaRPr lang="zh-CN" altLang="en-US" sz="1000" dirty="0"/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4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7"/>
          <p:cNvGrpSpPr/>
          <p:nvPr/>
        </p:nvGrpSpPr>
        <p:grpSpPr>
          <a:xfrm>
            <a:off x="1786609" y="3346318"/>
            <a:ext cx="1453053" cy="1258712"/>
            <a:chOff x="5097085" y="4489719"/>
            <a:chExt cx="2125426" cy="1841056"/>
          </a:xfrm>
        </p:grpSpPr>
        <p:sp>
          <p:nvSpPr>
            <p:cNvPr id="3" name="Freeform 14"/>
            <p:cNvSpPr/>
            <p:nvPr/>
          </p:nvSpPr>
          <p:spPr bwMode="auto">
            <a:xfrm>
              <a:off x="5451323" y="4693191"/>
              <a:ext cx="1415725" cy="1637583"/>
            </a:xfrm>
            <a:custGeom>
              <a:avLst/>
              <a:gdLst>
                <a:gd name="T0" fmla="*/ 577 w 1155"/>
                <a:gd name="T1" fmla="*/ 0 h 1336"/>
                <a:gd name="T2" fmla="*/ 0 w 1155"/>
                <a:gd name="T3" fmla="*/ 335 h 1336"/>
                <a:gd name="T4" fmla="*/ 0 w 1155"/>
                <a:gd name="T5" fmla="*/ 1004 h 1336"/>
                <a:gd name="T6" fmla="*/ 577 w 1155"/>
                <a:gd name="T7" fmla="*/ 1336 h 1336"/>
                <a:gd name="T8" fmla="*/ 1155 w 1155"/>
                <a:gd name="T9" fmla="*/ 1004 h 1336"/>
                <a:gd name="T10" fmla="*/ 1155 w 1155"/>
                <a:gd name="T11" fmla="*/ 335 h 1336"/>
                <a:gd name="T12" fmla="*/ 577 w 1155"/>
                <a:gd name="T13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5" h="1336">
                  <a:moveTo>
                    <a:pt x="577" y="0"/>
                  </a:moveTo>
                  <a:lnTo>
                    <a:pt x="0" y="335"/>
                  </a:lnTo>
                  <a:lnTo>
                    <a:pt x="0" y="1004"/>
                  </a:lnTo>
                  <a:lnTo>
                    <a:pt x="577" y="1336"/>
                  </a:lnTo>
                  <a:lnTo>
                    <a:pt x="1155" y="1004"/>
                  </a:lnTo>
                  <a:lnTo>
                    <a:pt x="1155" y="335"/>
                  </a:lnTo>
                  <a:lnTo>
                    <a:pt x="577" y="0"/>
                  </a:lnTo>
                  <a:close/>
                </a:path>
              </a:pathLst>
            </a:custGeom>
            <a:gradFill>
              <a:gsLst>
                <a:gs pos="0">
                  <a:srgbClr val="AA6F39"/>
                </a:gs>
                <a:gs pos="100000">
                  <a:srgbClr val="9C622E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Freeform 17"/>
            <p:cNvSpPr/>
            <p:nvPr/>
          </p:nvSpPr>
          <p:spPr bwMode="auto">
            <a:xfrm>
              <a:off x="5451323" y="4693191"/>
              <a:ext cx="709701" cy="817566"/>
            </a:xfrm>
            <a:custGeom>
              <a:avLst/>
              <a:gdLst>
                <a:gd name="T0" fmla="*/ 579 w 579"/>
                <a:gd name="T1" fmla="*/ 3 h 667"/>
                <a:gd name="T2" fmla="*/ 577 w 579"/>
                <a:gd name="T3" fmla="*/ 0 h 667"/>
                <a:gd name="T4" fmla="*/ 3 w 579"/>
                <a:gd name="T5" fmla="*/ 335 h 667"/>
                <a:gd name="T6" fmla="*/ 0 w 579"/>
                <a:gd name="T7" fmla="*/ 335 h 667"/>
                <a:gd name="T8" fmla="*/ 0 w 579"/>
                <a:gd name="T9" fmla="*/ 335 h 667"/>
                <a:gd name="T10" fmla="*/ 0 w 579"/>
                <a:gd name="T11" fmla="*/ 335 h 667"/>
                <a:gd name="T12" fmla="*/ 3 w 579"/>
                <a:gd name="T13" fmla="*/ 335 h 667"/>
                <a:gd name="T14" fmla="*/ 577 w 579"/>
                <a:gd name="T15" fmla="*/ 667 h 667"/>
                <a:gd name="T16" fmla="*/ 579 w 579"/>
                <a:gd name="T17" fmla="*/ 667 h 667"/>
                <a:gd name="T18" fmla="*/ 579 w 579"/>
                <a:gd name="T19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9" h="667">
                  <a:moveTo>
                    <a:pt x="579" y="3"/>
                  </a:move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579" y="667"/>
                  </a:lnTo>
                  <a:lnTo>
                    <a:pt x="579" y="3"/>
                  </a:lnTo>
                  <a:close/>
                </a:path>
              </a:pathLst>
            </a:custGeom>
            <a:gradFill>
              <a:gsLst>
                <a:gs pos="0">
                  <a:srgbClr val="AA6F39"/>
                </a:gs>
                <a:gs pos="100000">
                  <a:srgbClr val="A16A3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Freeform 18"/>
            <p:cNvSpPr/>
            <p:nvPr/>
          </p:nvSpPr>
          <p:spPr bwMode="auto">
            <a:xfrm>
              <a:off x="5097085" y="4489719"/>
              <a:ext cx="1061487" cy="614094"/>
            </a:xfrm>
            <a:custGeom>
              <a:avLst/>
              <a:gdLst>
                <a:gd name="T0" fmla="*/ 0 w 866"/>
                <a:gd name="T1" fmla="*/ 335 h 501"/>
                <a:gd name="T2" fmla="*/ 289 w 866"/>
                <a:gd name="T3" fmla="*/ 501 h 501"/>
                <a:gd name="T4" fmla="*/ 866 w 866"/>
                <a:gd name="T5" fmla="*/ 166 h 501"/>
                <a:gd name="T6" fmla="*/ 579 w 866"/>
                <a:gd name="T7" fmla="*/ 0 h 501"/>
                <a:gd name="T8" fmla="*/ 0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0" y="335"/>
                  </a:moveTo>
                  <a:lnTo>
                    <a:pt x="289" y="501"/>
                  </a:lnTo>
                  <a:lnTo>
                    <a:pt x="866" y="166"/>
                  </a:lnTo>
                  <a:lnTo>
                    <a:pt x="579" y="0"/>
                  </a:lnTo>
                  <a:lnTo>
                    <a:pt x="0" y="335"/>
                  </a:lnTo>
                  <a:close/>
                </a:path>
              </a:pathLst>
            </a:custGeom>
            <a:gradFill>
              <a:gsLst>
                <a:gs pos="0">
                  <a:srgbClr val="D69B59"/>
                </a:gs>
                <a:gs pos="100000">
                  <a:srgbClr val="FEBA6F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Freeform 19"/>
            <p:cNvSpPr/>
            <p:nvPr/>
          </p:nvSpPr>
          <p:spPr bwMode="auto">
            <a:xfrm>
              <a:off x="6161024" y="4489719"/>
              <a:ext cx="1061487" cy="614094"/>
            </a:xfrm>
            <a:custGeom>
              <a:avLst/>
              <a:gdLst>
                <a:gd name="T0" fmla="*/ 866 w 866"/>
                <a:gd name="T1" fmla="*/ 335 h 501"/>
                <a:gd name="T2" fmla="*/ 576 w 866"/>
                <a:gd name="T3" fmla="*/ 501 h 501"/>
                <a:gd name="T4" fmla="*/ 0 w 866"/>
                <a:gd name="T5" fmla="*/ 169 h 501"/>
                <a:gd name="T6" fmla="*/ 287 w 866"/>
                <a:gd name="T7" fmla="*/ 0 h 501"/>
                <a:gd name="T8" fmla="*/ 866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335"/>
                  </a:moveTo>
                  <a:lnTo>
                    <a:pt x="576" y="501"/>
                  </a:lnTo>
                  <a:lnTo>
                    <a:pt x="0" y="169"/>
                  </a:lnTo>
                  <a:lnTo>
                    <a:pt x="287" y="0"/>
                  </a:lnTo>
                  <a:lnTo>
                    <a:pt x="866" y="335"/>
                  </a:lnTo>
                  <a:close/>
                </a:path>
              </a:pathLst>
            </a:custGeom>
            <a:gradFill>
              <a:gsLst>
                <a:gs pos="0">
                  <a:srgbClr val="DC9D54"/>
                </a:gs>
                <a:gs pos="100000">
                  <a:srgbClr val="FFBB6E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Freeform 16"/>
            <p:cNvSpPr/>
            <p:nvPr/>
          </p:nvSpPr>
          <p:spPr bwMode="auto">
            <a:xfrm>
              <a:off x="5451323" y="5103813"/>
              <a:ext cx="709701" cy="1226962"/>
            </a:xfrm>
            <a:custGeom>
              <a:avLst/>
              <a:gdLst>
                <a:gd name="T0" fmla="*/ 3 w 579"/>
                <a:gd name="T1" fmla="*/ 0 h 1001"/>
                <a:gd name="T2" fmla="*/ 0 w 579"/>
                <a:gd name="T3" fmla="*/ 0 h 1001"/>
                <a:gd name="T4" fmla="*/ 0 w 579"/>
                <a:gd name="T5" fmla="*/ 669 h 1001"/>
                <a:gd name="T6" fmla="*/ 577 w 579"/>
                <a:gd name="T7" fmla="*/ 1001 h 1001"/>
                <a:gd name="T8" fmla="*/ 579 w 579"/>
                <a:gd name="T9" fmla="*/ 1001 h 1001"/>
                <a:gd name="T10" fmla="*/ 579 w 579"/>
                <a:gd name="T11" fmla="*/ 332 h 1001"/>
                <a:gd name="T12" fmla="*/ 577 w 579"/>
                <a:gd name="T13" fmla="*/ 332 h 1001"/>
                <a:gd name="T14" fmla="*/ 3 w 579"/>
                <a:gd name="T15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9" h="1001">
                  <a:moveTo>
                    <a:pt x="3" y="0"/>
                  </a:moveTo>
                  <a:lnTo>
                    <a:pt x="0" y="0"/>
                  </a:lnTo>
                  <a:lnTo>
                    <a:pt x="0" y="669"/>
                  </a:lnTo>
                  <a:lnTo>
                    <a:pt x="577" y="1001"/>
                  </a:lnTo>
                  <a:lnTo>
                    <a:pt x="579" y="1001"/>
                  </a:lnTo>
                  <a:lnTo>
                    <a:pt x="579" y="332"/>
                  </a:lnTo>
                  <a:lnTo>
                    <a:pt x="577" y="332"/>
                  </a:lnTo>
                  <a:lnTo>
                    <a:pt x="3" y="0"/>
                  </a:lnTo>
                  <a:close/>
                </a:path>
              </a:pathLst>
            </a:custGeom>
            <a:gradFill>
              <a:gsLst>
                <a:gs pos="0">
                  <a:srgbClr val="CB8F4D"/>
                </a:gs>
                <a:gs pos="100000">
                  <a:srgbClr val="A16C38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20"/>
            <p:cNvSpPr/>
            <p:nvPr/>
          </p:nvSpPr>
          <p:spPr bwMode="auto">
            <a:xfrm>
              <a:off x="5097085" y="5103813"/>
              <a:ext cx="1063939" cy="614094"/>
            </a:xfrm>
            <a:custGeom>
              <a:avLst/>
              <a:gdLst>
                <a:gd name="T0" fmla="*/ 0 w 868"/>
                <a:gd name="T1" fmla="*/ 166 h 501"/>
                <a:gd name="T2" fmla="*/ 289 w 868"/>
                <a:gd name="T3" fmla="*/ 0 h 501"/>
                <a:gd name="T4" fmla="*/ 868 w 868"/>
                <a:gd name="T5" fmla="*/ 332 h 501"/>
                <a:gd name="T6" fmla="*/ 579 w 868"/>
                <a:gd name="T7" fmla="*/ 501 h 501"/>
                <a:gd name="T8" fmla="*/ 0 w 868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501">
                  <a:moveTo>
                    <a:pt x="0" y="166"/>
                  </a:moveTo>
                  <a:lnTo>
                    <a:pt x="289" y="0"/>
                  </a:lnTo>
                  <a:lnTo>
                    <a:pt x="868" y="332"/>
                  </a:lnTo>
                  <a:lnTo>
                    <a:pt x="579" y="501"/>
                  </a:lnTo>
                  <a:lnTo>
                    <a:pt x="0" y="166"/>
                  </a:lnTo>
                  <a:close/>
                </a:path>
              </a:pathLst>
            </a:custGeom>
            <a:gradFill>
              <a:gsLst>
                <a:gs pos="0">
                  <a:srgbClr val="D69B59"/>
                </a:gs>
                <a:gs pos="100000">
                  <a:srgbClr val="FEBA6F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21"/>
            <p:cNvSpPr/>
            <p:nvPr/>
          </p:nvSpPr>
          <p:spPr bwMode="auto">
            <a:xfrm>
              <a:off x="6161024" y="5103813"/>
              <a:ext cx="1061487" cy="614094"/>
            </a:xfrm>
            <a:custGeom>
              <a:avLst/>
              <a:gdLst>
                <a:gd name="T0" fmla="*/ 866 w 866"/>
                <a:gd name="T1" fmla="*/ 166 h 501"/>
                <a:gd name="T2" fmla="*/ 576 w 866"/>
                <a:gd name="T3" fmla="*/ 0 h 501"/>
                <a:gd name="T4" fmla="*/ 0 w 866"/>
                <a:gd name="T5" fmla="*/ 332 h 501"/>
                <a:gd name="T6" fmla="*/ 287 w 866"/>
                <a:gd name="T7" fmla="*/ 501 h 501"/>
                <a:gd name="T8" fmla="*/ 866 w 866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166"/>
                  </a:moveTo>
                  <a:lnTo>
                    <a:pt x="576" y="0"/>
                  </a:lnTo>
                  <a:lnTo>
                    <a:pt x="0" y="332"/>
                  </a:lnTo>
                  <a:lnTo>
                    <a:pt x="287" y="501"/>
                  </a:lnTo>
                  <a:lnTo>
                    <a:pt x="866" y="166"/>
                  </a:lnTo>
                  <a:close/>
                </a:path>
              </a:pathLst>
            </a:custGeom>
            <a:gradFill>
              <a:gsLst>
                <a:gs pos="0">
                  <a:srgbClr val="D99C5B"/>
                </a:gs>
                <a:gs pos="100000">
                  <a:srgbClr val="FEBC6E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85"/>
          <p:cNvGrpSpPr/>
          <p:nvPr/>
        </p:nvGrpSpPr>
        <p:grpSpPr>
          <a:xfrm>
            <a:off x="1051113" y="994841"/>
            <a:ext cx="3025438" cy="2864471"/>
            <a:chOff x="1358966" y="410661"/>
            <a:chExt cx="9711787" cy="9194568"/>
          </a:xfrm>
        </p:grpSpPr>
        <p:grpSp>
          <p:nvGrpSpPr>
            <p:cNvPr id="11" name="Group 86"/>
            <p:cNvGrpSpPr/>
            <p:nvPr/>
          </p:nvGrpSpPr>
          <p:grpSpPr>
            <a:xfrm>
              <a:off x="1358966" y="410661"/>
              <a:ext cx="9711787" cy="9194568"/>
              <a:chOff x="1671954" y="1296460"/>
              <a:chExt cx="9711787" cy="9194568"/>
            </a:xfrm>
          </p:grpSpPr>
          <p:sp>
            <p:nvSpPr>
              <p:cNvPr id="20" name="AutoShape 191"/>
              <p:cNvSpPr/>
              <p:nvPr/>
            </p:nvSpPr>
            <p:spPr bwMode="auto">
              <a:xfrm>
                <a:off x="5605021" y="1296460"/>
                <a:ext cx="2248398" cy="251720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6" y="0"/>
                      <a:pt x="0" y="4131"/>
                      <a:pt x="0" y="9228"/>
                    </a:cubicBezTo>
                    <a:cubicBezTo>
                      <a:pt x="0" y="12674"/>
                      <a:pt x="2212" y="15677"/>
                      <a:pt x="5487" y="17262"/>
                    </a:cubicBezTo>
                    <a:lnTo>
                      <a:pt x="5949" y="21600"/>
                    </a:lnTo>
                    <a:lnTo>
                      <a:pt x="10310" y="18446"/>
                    </a:lnTo>
                    <a:cubicBezTo>
                      <a:pt x="10472" y="18453"/>
                      <a:pt x="10636" y="18457"/>
                      <a:pt x="10800" y="18457"/>
                    </a:cubicBezTo>
                    <a:cubicBezTo>
                      <a:pt x="16764" y="18457"/>
                      <a:pt x="21600" y="14326"/>
                      <a:pt x="21600" y="9228"/>
                    </a:cubicBezTo>
                    <a:cubicBezTo>
                      <a:pt x="21600" y="4131"/>
                      <a:pt x="16764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AutoShape 192"/>
              <p:cNvSpPr/>
              <p:nvPr/>
            </p:nvSpPr>
            <p:spPr bwMode="auto">
              <a:xfrm>
                <a:off x="5313302" y="7360485"/>
                <a:ext cx="2674229" cy="31305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131"/>
                      <a:pt x="0" y="9228"/>
                    </a:cubicBezTo>
                    <a:cubicBezTo>
                      <a:pt x="0" y="12674"/>
                      <a:pt x="2212" y="15677"/>
                      <a:pt x="5487" y="17262"/>
                    </a:cubicBezTo>
                    <a:lnTo>
                      <a:pt x="5948" y="21600"/>
                    </a:lnTo>
                    <a:lnTo>
                      <a:pt x="10310" y="18446"/>
                    </a:lnTo>
                    <a:cubicBezTo>
                      <a:pt x="10472" y="18453"/>
                      <a:pt x="10636" y="18457"/>
                      <a:pt x="10800" y="18457"/>
                    </a:cubicBezTo>
                    <a:cubicBezTo>
                      <a:pt x="16765" y="18457"/>
                      <a:pt x="21600" y="14325"/>
                      <a:pt x="21600" y="9228"/>
                    </a:cubicBezTo>
                    <a:cubicBezTo>
                      <a:pt x="21600" y="4131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AutoShape 193"/>
              <p:cNvSpPr/>
              <p:nvPr/>
            </p:nvSpPr>
            <p:spPr bwMode="auto">
              <a:xfrm>
                <a:off x="7478662" y="7087894"/>
                <a:ext cx="2186651" cy="256193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132"/>
                      <a:pt x="0" y="9228"/>
                    </a:cubicBezTo>
                    <a:cubicBezTo>
                      <a:pt x="0" y="12675"/>
                      <a:pt x="2212" y="15677"/>
                      <a:pt x="5486" y="17262"/>
                    </a:cubicBezTo>
                    <a:lnTo>
                      <a:pt x="5948" y="21600"/>
                    </a:lnTo>
                    <a:lnTo>
                      <a:pt x="10310" y="18446"/>
                    </a:lnTo>
                    <a:cubicBezTo>
                      <a:pt x="10472" y="18453"/>
                      <a:pt x="10635" y="18457"/>
                      <a:pt x="10800" y="18457"/>
                    </a:cubicBezTo>
                    <a:cubicBezTo>
                      <a:pt x="16765" y="18457"/>
                      <a:pt x="21600" y="14326"/>
                      <a:pt x="21600" y="9228"/>
                    </a:cubicBezTo>
                    <a:cubicBezTo>
                      <a:pt x="21600" y="4132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  <a:defRPr/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AutoShape 194"/>
              <p:cNvSpPr/>
              <p:nvPr/>
            </p:nvSpPr>
            <p:spPr bwMode="auto">
              <a:xfrm>
                <a:off x="7068050" y="4992348"/>
                <a:ext cx="2697650" cy="315822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132"/>
                      <a:pt x="0" y="9229"/>
                    </a:cubicBezTo>
                    <a:cubicBezTo>
                      <a:pt x="0" y="12674"/>
                      <a:pt x="2211" y="15677"/>
                      <a:pt x="5486" y="17262"/>
                    </a:cubicBezTo>
                    <a:lnTo>
                      <a:pt x="5948" y="21600"/>
                    </a:lnTo>
                    <a:lnTo>
                      <a:pt x="10310" y="18446"/>
                    </a:lnTo>
                    <a:cubicBezTo>
                      <a:pt x="10472" y="18453"/>
                      <a:pt x="10635" y="18457"/>
                      <a:pt x="10800" y="18457"/>
                    </a:cubicBezTo>
                    <a:cubicBezTo>
                      <a:pt x="16765" y="18457"/>
                      <a:pt x="21600" y="14326"/>
                      <a:pt x="21600" y="9229"/>
                    </a:cubicBezTo>
                    <a:cubicBezTo>
                      <a:pt x="21600" y="4132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AutoShape 195"/>
              <p:cNvSpPr/>
              <p:nvPr/>
            </p:nvSpPr>
            <p:spPr bwMode="auto">
              <a:xfrm>
                <a:off x="5551770" y="3489858"/>
                <a:ext cx="2401697" cy="281110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132"/>
                      <a:pt x="0" y="9228"/>
                    </a:cubicBezTo>
                    <a:cubicBezTo>
                      <a:pt x="0" y="12674"/>
                      <a:pt x="2211" y="15677"/>
                      <a:pt x="5486" y="17262"/>
                    </a:cubicBezTo>
                    <a:lnTo>
                      <a:pt x="5948" y="21600"/>
                    </a:lnTo>
                    <a:lnTo>
                      <a:pt x="10310" y="18447"/>
                    </a:lnTo>
                    <a:cubicBezTo>
                      <a:pt x="10472" y="18453"/>
                      <a:pt x="10635" y="18457"/>
                      <a:pt x="10800" y="18457"/>
                    </a:cubicBezTo>
                    <a:cubicBezTo>
                      <a:pt x="16765" y="18457"/>
                      <a:pt x="21600" y="14326"/>
                      <a:pt x="21600" y="9228"/>
                    </a:cubicBezTo>
                    <a:cubicBezTo>
                      <a:pt x="21600" y="4132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AutoShape 196"/>
              <p:cNvSpPr/>
              <p:nvPr/>
            </p:nvSpPr>
            <p:spPr bwMode="auto">
              <a:xfrm>
                <a:off x="9603759" y="5418271"/>
                <a:ext cx="1779982" cy="20827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131"/>
                      <a:pt x="0" y="9228"/>
                    </a:cubicBezTo>
                    <a:cubicBezTo>
                      <a:pt x="0" y="12674"/>
                      <a:pt x="2211" y="15677"/>
                      <a:pt x="5486" y="17262"/>
                    </a:cubicBezTo>
                    <a:lnTo>
                      <a:pt x="5948" y="21600"/>
                    </a:lnTo>
                    <a:lnTo>
                      <a:pt x="10309" y="18447"/>
                    </a:lnTo>
                    <a:cubicBezTo>
                      <a:pt x="10472" y="18453"/>
                      <a:pt x="10635" y="18457"/>
                      <a:pt x="10800" y="18457"/>
                    </a:cubicBezTo>
                    <a:cubicBezTo>
                      <a:pt x="16765" y="18457"/>
                      <a:pt x="21600" y="14325"/>
                      <a:pt x="21600" y="9228"/>
                    </a:cubicBezTo>
                    <a:cubicBezTo>
                      <a:pt x="21600" y="4132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AutoShape 197"/>
              <p:cNvSpPr/>
              <p:nvPr/>
            </p:nvSpPr>
            <p:spPr bwMode="auto">
              <a:xfrm rot="19500000">
                <a:off x="1671954" y="5663585"/>
                <a:ext cx="1798536" cy="21666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21600" y="9228"/>
                    </a:moveTo>
                    <a:cubicBezTo>
                      <a:pt x="21600" y="4132"/>
                      <a:pt x="16765" y="0"/>
                      <a:pt x="10800" y="0"/>
                    </a:cubicBezTo>
                    <a:cubicBezTo>
                      <a:pt x="4835" y="0"/>
                      <a:pt x="0" y="4132"/>
                      <a:pt x="0" y="9228"/>
                    </a:cubicBezTo>
                    <a:cubicBezTo>
                      <a:pt x="0" y="14326"/>
                      <a:pt x="4835" y="18457"/>
                      <a:pt x="10800" y="18457"/>
                    </a:cubicBezTo>
                    <a:cubicBezTo>
                      <a:pt x="10964" y="18457"/>
                      <a:pt x="11128" y="18453"/>
                      <a:pt x="11290" y="18447"/>
                    </a:cubicBezTo>
                    <a:lnTo>
                      <a:pt x="15652" y="21600"/>
                    </a:lnTo>
                    <a:lnTo>
                      <a:pt x="16114" y="17262"/>
                    </a:lnTo>
                    <a:cubicBezTo>
                      <a:pt x="19388" y="15677"/>
                      <a:pt x="21600" y="12674"/>
                      <a:pt x="21600" y="9228"/>
                    </a:cubicBezTo>
                    <a:close/>
                    <a:moveTo>
                      <a:pt x="21600" y="9228"/>
                    </a:move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AutoShape 198"/>
              <p:cNvSpPr/>
              <p:nvPr/>
            </p:nvSpPr>
            <p:spPr bwMode="auto">
              <a:xfrm>
                <a:off x="5381435" y="5878268"/>
                <a:ext cx="1907729" cy="22339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21600" y="9228"/>
                    </a:moveTo>
                    <a:cubicBezTo>
                      <a:pt x="21600" y="4131"/>
                      <a:pt x="16765" y="0"/>
                      <a:pt x="10800" y="0"/>
                    </a:cubicBezTo>
                    <a:cubicBezTo>
                      <a:pt x="4835" y="0"/>
                      <a:pt x="0" y="4131"/>
                      <a:pt x="0" y="9228"/>
                    </a:cubicBezTo>
                    <a:cubicBezTo>
                      <a:pt x="0" y="14325"/>
                      <a:pt x="4835" y="18457"/>
                      <a:pt x="10800" y="18457"/>
                    </a:cubicBezTo>
                    <a:cubicBezTo>
                      <a:pt x="10964" y="18457"/>
                      <a:pt x="11128" y="18453"/>
                      <a:pt x="11291" y="18446"/>
                    </a:cubicBezTo>
                    <a:lnTo>
                      <a:pt x="15652" y="21600"/>
                    </a:lnTo>
                    <a:lnTo>
                      <a:pt x="16114" y="17262"/>
                    </a:lnTo>
                    <a:cubicBezTo>
                      <a:pt x="19389" y="15677"/>
                      <a:pt x="21600" y="12674"/>
                      <a:pt x="21600" y="9228"/>
                    </a:cubicBezTo>
                    <a:close/>
                    <a:moveTo>
                      <a:pt x="21600" y="9228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AutoShape 200"/>
              <p:cNvSpPr/>
              <p:nvPr/>
            </p:nvSpPr>
            <p:spPr bwMode="auto">
              <a:xfrm>
                <a:off x="3337439" y="6830210"/>
                <a:ext cx="2376146" cy="278554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9229"/>
                    </a:moveTo>
                    <a:cubicBezTo>
                      <a:pt x="21600" y="4132"/>
                      <a:pt x="16765" y="0"/>
                      <a:pt x="10800" y="0"/>
                    </a:cubicBezTo>
                    <a:cubicBezTo>
                      <a:pt x="4835" y="0"/>
                      <a:pt x="0" y="4132"/>
                      <a:pt x="0" y="9229"/>
                    </a:cubicBezTo>
                    <a:cubicBezTo>
                      <a:pt x="0" y="14326"/>
                      <a:pt x="4835" y="18457"/>
                      <a:pt x="10800" y="18457"/>
                    </a:cubicBezTo>
                    <a:cubicBezTo>
                      <a:pt x="10964" y="18457"/>
                      <a:pt x="11128" y="18453"/>
                      <a:pt x="11290" y="18446"/>
                    </a:cubicBezTo>
                    <a:lnTo>
                      <a:pt x="15652" y="21600"/>
                    </a:lnTo>
                    <a:lnTo>
                      <a:pt x="16114" y="17262"/>
                    </a:lnTo>
                    <a:cubicBezTo>
                      <a:pt x="19389" y="15677"/>
                      <a:pt x="21600" y="12675"/>
                      <a:pt x="21600" y="9229"/>
                    </a:cubicBezTo>
                    <a:close/>
                    <a:moveTo>
                      <a:pt x="21600" y="9229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  <a:defRPr/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AutoShape 201"/>
              <p:cNvSpPr/>
              <p:nvPr/>
            </p:nvSpPr>
            <p:spPr bwMode="auto">
              <a:xfrm>
                <a:off x="3062384" y="3989599"/>
                <a:ext cx="2921213" cy="34265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9228"/>
                    </a:moveTo>
                    <a:cubicBezTo>
                      <a:pt x="21600" y="4132"/>
                      <a:pt x="16765" y="0"/>
                      <a:pt x="10800" y="0"/>
                    </a:cubicBezTo>
                    <a:cubicBezTo>
                      <a:pt x="4836" y="0"/>
                      <a:pt x="0" y="4132"/>
                      <a:pt x="0" y="9228"/>
                    </a:cubicBezTo>
                    <a:cubicBezTo>
                      <a:pt x="0" y="14326"/>
                      <a:pt x="4836" y="18457"/>
                      <a:pt x="10800" y="18457"/>
                    </a:cubicBezTo>
                    <a:cubicBezTo>
                      <a:pt x="10965" y="18457"/>
                      <a:pt x="11128" y="18453"/>
                      <a:pt x="11290" y="18447"/>
                    </a:cubicBezTo>
                    <a:lnTo>
                      <a:pt x="15652" y="21600"/>
                    </a:lnTo>
                    <a:lnTo>
                      <a:pt x="16114" y="17262"/>
                    </a:lnTo>
                    <a:cubicBezTo>
                      <a:pt x="19389" y="15677"/>
                      <a:pt x="21600" y="12674"/>
                      <a:pt x="21600" y="9228"/>
                    </a:cubicBezTo>
                    <a:close/>
                    <a:moveTo>
                      <a:pt x="21600" y="9228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  <a:defRPr/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AutoShape 202"/>
              <p:cNvSpPr/>
              <p:nvPr/>
            </p:nvSpPr>
            <p:spPr bwMode="auto">
              <a:xfrm>
                <a:off x="7921528" y="3099114"/>
                <a:ext cx="2133422" cy="25023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132"/>
                      <a:pt x="0" y="9228"/>
                    </a:cubicBezTo>
                    <a:cubicBezTo>
                      <a:pt x="0" y="12674"/>
                      <a:pt x="2212" y="15677"/>
                      <a:pt x="5486" y="17262"/>
                    </a:cubicBezTo>
                    <a:lnTo>
                      <a:pt x="5948" y="21600"/>
                    </a:lnTo>
                    <a:lnTo>
                      <a:pt x="10310" y="18447"/>
                    </a:lnTo>
                    <a:cubicBezTo>
                      <a:pt x="10473" y="18453"/>
                      <a:pt x="10636" y="18457"/>
                      <a:pt x="10800" y="18457"/>
                    </a:cubicBezTo>
                    <a:cubicBezTo>
                      <a:pt x="16765" y="18457"/>
                      <a:pt x="21600" y="14326"/>
                      <a:pt x="21600" y="9228"/>
                    </a:cubicBezTo>
                    <a:cubicBezTo>
                      <a:pt x="21600" y="4132"/>
                      <a:pt x="16764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  <a:defRPr/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AutoShape 203"/>
              <p:cNvSpPr/>
              <p:nvPr/>
            </p:nvSpPr>
            <p:spPr bwMode="auto">
              <a:xfrm>
                <a:off x="2831235" y="1909374"/>
                <a:ext cx="2382818" cy="26369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21600" y="9228"/>
                    </a:moveTo>
                    <a:cubicBezTo>
                      <a:pt x="21600" y="4132"/>
                      <a:pt x="16765" y="0"/>
                      <a:pt x="10801" y="0"/>
                    </a:cubicBezTo>
                    <a:cubicBezTo>
                      <a:pt x="4836" y="0"/>
                      <a:pt x="0" y="4132"/>
                      <a:pt x="0" y="9228"/>
                    </a:cubicBezTo>
                    <a:cubicBezTo>
                      <a:pt x="0" y="14326"/>
                      <a:pt x="4836" y="18458"/>
                      <a:pt x="10801" y="18458"/>
                    </a:cubicBezTo>
                    <a:cubicBezTo>
                      <a:pt x="10965" y="18458"/>
                      <a:pt x="11128" y="18453"/>
                      <a:pt x="11290" y="18447"/>
                    </a:cubicBezTo>
                    <a:lnTo>
                      <a:pt x="15652" y="21600"/>
                    </a:lnTo>
                    <a:lnTo>
                      <a:pt x="16114" y="17262"/>
                    </a:lnTo>
                    <a:cubicBezTo>
                      <a:pt x="19389" y="15677"/>
                      <a:pt x="21600" y="12674"/>
                      <a:pt x="21600" y="9228"/>
                    </a:cubicBezTo>
                    <a:close/>
                    <a:moveTo>
                      <a:pt x="21600" y="9228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Text Placeholder 1"/>
            <p:cNvSpPr txBox="1"/>
            <p:nvPr/>
          </p:nvSpPr>
          <p:spPr>
            <a:xfrm>
              <a:off x="3678521" y="2183853"/>
              <a:ext cx="1222967" cy="905869"/>
            </a:xfrm>
            <a:prstGeom prst="rect">
              <a:avLst/>
            </a:prstGeom>
          </p:spPr>
          <p:txBody>
            <a:bodyPr vert="horz" lIns="0" tIns="30803" rIns="0" bIns="30803" anchor="ctr"/>
            <a:lstStyle>
              <a:lvl1pPr marL="0" indent="0" algn="ctr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/>
                <a:buNone/>
                <a:defRPr sz="3700" b="1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4"/>
          <a:srcRect l="-42119" t="-87409" r="-28059" b="-49626"/>
          <a:stretch>
            <a:fillRect/>
          </a:stretch>
        </p:blipFill>
        <p:spPr>
          <a:xfrm>
            <a:off x="2348359" y="1047468"/>
            <a:ext cx="570368" cy="570368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/>
          <a:srcRect l="-8970" t="-47991" r="-19861" b="-47799"/>
          <a:stretch>
            <a:fillRect/>
          </a:stretch>
        </p:blipFill>
        <p:spPr>
          <a:xfrm>
            <a:off x="1465482" y="1227738"/>
            <a:ext cx="632128" cy="632128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6"/>
          <a:srcRect l="-15733" t="-52572" r="-17295" b="-51722"/>
          <a:stretch>
            <a:fillRect/>
          </a:stretch>
        </p:blipFill>
        <p:spPr>
          <a:xfrm>
            <a:off x="2349679" y="1752875"/>
            <a:ext cx="585041" cy="5850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7"/>
          <a:srcRect l="-17838" t="-71126" r="-24832" b="-81789"/>
          <a:stretch>
            <a:fillRect/>
          </a:stretch>
        </p:blipFill>
        <p:spPr>
          <a:xfrm>
            <a:off x="3068439" y="1473820"/>
            <a:ext cx="587995" cy="587995"/>
          </a:xfrm>
          <a:prstGeom prst="ellipse">
            <a:avLst/>
          </a:prstGeom>
          <a:solidFill>
            <a:srgbClr val="92D050"/>
          </a:solidFill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8"/>
          <a:srcRect l="3455" t="-58710" r="3723" b="-55093"/>
          <a:stretch>
            <a:fillRect/>
          </a:stretch>
        </p:blipFill>
        <p:spPr>
          <a:xfrm>
            <a:off x="1556271" y="1905868"/>
            <a:ext cx="737184" cy="737184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9"/>
          <a:srcRect l="-9510" t="-84023" r="-12362" b="-74275"/>
          <a:stretch>
            <a:fillRect/>
          </a:stretch>
        </p:blipFill>
        <p:spPr>
          <a:xfrm>
            <a:off x="1630894" y="2785741"/>
            <a:ext cx="606545" cy="606545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0"/>
          <a:srcRect l="-12091" t="-57864" r="-9197" b="-69957"/>
          <a:stretch>
            <a:fillRect/>
          </a:stretch>
        </p:blipFill>
        <p:spPr>
          <a:xfrm>
            <a:off x="2299550" y="3022147"/>
            <a:ext cx="604930" cy="604930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11"/>
          <a:srcRect l="-32943" t="-67672" r="-32943" b="-85109"/>
          <a:stretch>
            <a:fillRect/>
          </a:stretch>
        </p:blipFill>
        <p:spPr>
          <a:xfrm>
            <a:off x="2897777" y="2293978"/>
            <a:ext cx="574378" cy="574378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41" name="Rounded Rectangle 9"/>
          <p:cNvSpPr/>
          <p:nvPr/>
        </p:nvSpPr>
        <p:spPr>
          <a:xfrm>
            <a:off x="4506042" y="1717345"/>
            <a:ext cx="616549" cy="6171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5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Rounded Rectangle 12"/>
          <p:cNvSpPr/>
          <p:nvPr/>
        </p:nvSpPr>
        <p:spPr>
          <a:xfrm>
            <a:off x="4506042" y="2781024"/>
            <a:ext cx="616549" cy="61718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5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Rounded Rectangle 15"/>
          <p:cNvSpPr/>
          <p:nvPr/>
        </p:nvSpPr>
        <p:spPr>
          <a:xfrm>
            <a:off x="4506042" y="3778872"/>
            <a:ext cx="616549" cy="61718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5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 Placeholder 7"/>
          <p:cNvSpPr txBox="1"/>
          <p:nvPr/>
        </p:nvSpPr>
        <p:spPr>
          <a:xfrm>
            <a:off x="4575309" y="1767956"/>
            <a:ext cx="478015" cy="50883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35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5" name="Text Placeholder 7"/>
          <p:cNvSpPr txBox="1"/>
          <p:nvPr/>
        </p:nvSpPr>
        <p:spPr>
          <a:xfrm>
            <a:off x="4575309" y="2841392"/>
            <a:ext cx="478015" cy="50883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35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6" name="Text Placeholder 7"/>
          <p:cNvSpPr txBox="1"/>
          <p:nvPr/>
        </p:nvSpPr>
        <p:spPr>
          <a:xfrm>
            <a:off x="4575309" y="3834080"/>
            <a:ext cx="478015" cy="50883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35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47" name="Text Placeholder 7"/>
          <p:cNvSpPr txBox="1"/>
          <p:nvPr/>
        </p:nvSpPr>
        <p:spPr>
          <a:xfrm>
            <a:off x="5338733" y="1714292"/>
            <a:ext cx="2626250" cy="695632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5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云计算三巨头</a:t>
            </a:r>
            <a:r>
              <a:rPr lang="en-US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AWS</a:t>
            </a:r>
            <a:r>
              <a:rPr lang="zh-CN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、微软和</a:t>
            </a:r>
            <a:r>
              <a:rPr lang="en-US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Google </a:t>
            </a:r>
            <a:r>
              <a:rPr lang="zh-CN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2015 </a:t>
            </a:r>
            <a:r>
              <a:rPr lang="zh-CN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年先后宣布加入物联网</a:t>
            </a:r>
            <a:r>
              <a:rPr lang="en-US" altLang="zh-CN" sz="1000" b="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IoT</a:t>
            </a:r>
            <a:r>
              <a:rPr lang="en-US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云平台市场</a:t>
            </a:r>
            <a:endPara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8" name="Text Placeholder 7"/>
          <p:cNvSpPr txBox="1"/>
          <p:nvPr/>
        </p:nvSpPr>
        <p:spPr>
          <a:xfrm>
            <a:off x="5338733" y="2777325"/>
            <a:ext cx="3058298" cy="71271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5" b="1" kern="1200">
                <a:solidFill>
                  <a:schemeClr val="accent2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lnSpc>
                <a:spcPct val="150000"/>
              </a:lnSpc>
            </a:pPr>
            <a:r>
              <a:rPr lang="zh-CN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中国移动于</a:t>
            </a:r>
            <a:r>
              <a:rPr lang="en-US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2014 </a:t>
            </a:r>
            <a:r>
              <a:rPr lang="zh-CN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</a:t>
            </a:r>
            <a:r>
              <a:rPr lang="zh-CN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月发布物联网开放平台</a:t>
            </a:r>
            <a:r>
              <a:rPr lang="en-US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OneNote</a:t>
            </a:r>
            <a:r>
              <a:rPr lang="zh-CN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，目前已有超过</a:t>
            </a:r>
            <a:r>
              <a:rPr lang="en-US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300 </a:t>
            </a:r>
            <a:r>
              <a:rPr lang="zh-CN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万的连接数，共计接入了</a:t>
            </a:r>
            <a:r>
              <a:rPr lang="en-US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500 </a:t>
            </a:r>
            <a:r>
              <a:rPr lang="zh-CN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多家企业级客户。</a:t>
            </a:r>
            <a:endPara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9" name="Text Placeholder 7"/>
          <p:cNvSpPr txBox="1"/>
          <p:nvPr/>
        </p:nvSpPr>
        <p:spPr>
          <a:xfrm>
            <a:off x="5338733" y="3775819"/>
            <a:ext cx="2914282" cy="794345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5" b="1" kern="1200">
                <a:solidFill>
                  <a:schemeClr val="accent3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阿里物联平台为硬件厂商提供一站式解决方案。硬件厂商可以得到的服务有智能硬件模组、阿里智能云、阿里智能</a:t>
            </a:r>
            <a:r>
              <a:rPr lang="en-US" altLang="zh-CN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 sz="100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292575" y="999134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巨头与新兴厂商共舞，布局物联网云平台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>
            <p:custDataLst>
              <p:tags r:id="rId1"/>
            </p:custDataLst>
          </p:nvPr>
        </p:nvSpPr>
        <p:spPr>
          <a:xfrm>
            <a:off x="-315937" y="105668"/>
            <a:ext cx="4608512" cy="504056"/>
          </a:xfrm>
          <a:prstGeom prst="roundRect">
            <a:avLst>
              <a:gd name="adj" fmla="val 50000"/>
            </a:avLst>
          </a:prstGeom>
          <a:solidFill>
            <a:srgbClr val="00B0F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2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国内外物联网云平台发展迅猛</a:t>
            </a:r>
            <a:endParaRPr lang="en-US" altLang="zh-CN" sz="2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0d6f89d9-bc29-4334-9233-2e92ffce17ce"/>
          <p:cNvGrpSpPr>
            <a:grpSpLocks noChangeAspect="1"/>
          </p:cNvGrpSpPr>
          <p:nvPr/>
        </p:nvGrpSpPr>
        <p:grpSpPr>
          <a:xfrm>
            <a:off x="332135" y="1833860"/>
            <a:ext cx="8533944" cy="3096344"/>
            <a:chOff x="681546" y="1677059"/>
            <a:chExt cx="11378591" cy="4128461"/>
          </a:xfrm>
        </p:grpSpPr>
        <p:sp>
          <p:nvSpPr>
            <p:cNvPr id="77" name="Freeform: Shape 3"/>
            <p:cNvSpPr/>
            <p:nvPr/>
          </p:nvSpPr>
          <p:spPr>
            <a:xfrm>
              <a:off x="3705023" y="3866747"/>
              <a:ext cx="3412040" cy="59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99" extrusionOk="0">
                  <a:moveTo>
                    <a:pt x="10442" y="1046"/>
                  </a:moveTo>
                  <a:lnTo>
                    <a:pt x="19585" y="1274"/>
                  </a:lnTo>
                  <a:cubicBezTo>
                    <a:pt x="19676" y="1275"/>
                    <a:pt x="19762" y="1492"/>
                    <a:pt x="19823" y="1872"/>
                  </a:cubicBezTo>
                  <a:lnTo>
                    <a:pt x="21531" y="10572"/>
                  </a:lnTo>
                  <a:cubicBezTo>
                    <a:pt x="21599" y="10917"/>
                    <a:pt x="21600" y="11524"/>
                    <a:pt x="21533" y="11878"/>
                  </a:cubicBezTo>
                  <a:lnTo>
                    <a:pt x="19814" y="21008"/>
                  </a:lnTo>
                  <a:cubicBezTo>
                    <a:pt x="19752" y="21387"/>
                    <a:pt x="19666" y="21600"/>
                    <a:pt x="19576" y="21599"/>
                  </a:cubicBezTo>
                  <a:cubicBezTo>
                    <a:pt x="19576" y="21599"/>
                    <a:pt x="11326" y="21382"/>
                    <a:pt x="10952" y="21377"/>
                  </a:cubicBezTo>
                  <a:cubicBezTo>
                    <a:pt x="10599" y="21371"/>
                    <a:pt x="10351" y="20537"/>
                    <a:pt x="10188" y="19685"/>
                  </a:cubicBezTo>
                  <a:cubicBezTo>
                    <a:pt x="10182" y="19650"/>
                    <a:pt x="10172" y="19599"/>
                    <a:pt x="10160" y="19541"/>
                  </a:cubicBezTo>
                  <a:cubicBezTo>
                    <a:pt x="10160" y="19541"/>
                    <a:pt x="8152" y="9137"/>
                    <a:pt x="7505" y="5917"/>
                  </a:cubicBezTo>
                  <a:cubicBezTo>
                    <a:pt x="7393" y="5359"/>
                    <a:pt x="7232" y="4410"/>
                    <a:pt x="6797" y="4402"/>
                  </a:cubicBezTo>
                  <a:cubicBezTo>
                    <a:pt x="6763" y="4401"/>
                    <a:pt x="6732" y="4404"/>
                    <a:pt x="6704" y="4404"/>
                  </a:cubicBezTo>
                  <a:cubicBezTo>
                    <a:pt x="6574" y="4401"/>
                    <a:pt x="5633" y="4689"/>
                    <a:pt x="4226" y="4668"/>
                  </a:cubicBezTo>
                  <a:cubicBezTo>
                    <a:pt x="2972" y="4648"/>
                    <a:pt x="254" y="4606"/>
                    <a:pt x="0" y="4602"/>
                  </a:cubicBezTo>
                  <a:lnTo>
                    <a:pt x="2" y="182"/>
                  </a:lnTo>
                  <a:lnTo>
                    <a:pt x="7826" y="0"/>
                  </a:lnTo>
                  <a:cubicBezTo>
                    <a:pt x="7826" y="0"/>
                    <a:pt x="10225" y="1043"/>
                    <a:pt x="10442" y="104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Freeform: Shape 4"/>
            <p:cNvSpPr/>
            <p:nvPr/>
          </p:nvSpPr>
          <p:spPr>
            <a:xfrm rot="720000">
              <a:off x="3642548" y="4013099"/>
              <a:ext cx="3474258" cy="1073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97" extrusionOk="0">
                  <a:moveTo>
                    <a:pt x="7083" y="0"/>
                  </a:moveTo>
                  <a:cubicBezTo>
                    <a:pt x="7458" y="33"/>
                    <a:pt x="7662" y="624"/>
                    <a:pt x="7771" y="971"/>
                  </a:cubicBezTo>
                  <a:cubicBezTo>
                    <a:pt x="8393" y="2943"/>
                    <a:pt x="10350" y="9086"/>
                    <a:pt x="10350" y="9086"/>
                  </a:cubicBezTo>
                  <a:cubicBezTo>
                    <a:pt x="10529" y="9562"/>
                    <a:pt x="10787" y="10133"/>
                    <a:pt x="11163" y="10135"/>
                  </a:cubicBezTo>
                  <a:cubicBezTo>
                    <a:pt x="11675" y="10140"/>
                    <a:pt x="19622" y="10335"/>
                    <a:pt x="19622" y="10335"/>
                  </a:cubicBezTo>
                  <a:cubicBezTo>
                    <a:pt x="19710" y="10336"/>
                    <a:pt x="19795" y="10456"/>
                    <a:pt x="19855" y="10667"/>
                  </a:cubicBezTo>
                  <a:lnTo>
                    <a:pt x="21534" y="15621"/>
                  </a:lnTo>
                  <a:cubicBezTo>
                    <a:pt x="21600" y="15815"/>
                    <a:pt x="21600" y="16151"/>
                    <a:pt x="21533" y="16345"/>
                  </a:cubicBezTo>
                  <a:lnTo>
                    <a:pt x="19846" y="21269"/>
                  </a:lnTo>
                  <a:cubicBezTo>
                    <a:pt x="19786" y="21479"/>
                    <a:pt x="19701" y="21597"/>
                    <a:pt x="19612" y="21596"/>
                  </a:cubicBezTo>
                  <a:cubicBezTo>
                    <a:pt x="19612" y="21596"/>
                    <a:pt x="11845" y="21402"/>
                    <a:pt x="11489" y="21399"/>
                  </a:cubicBezTo>
                  <a:cubicBezTo>
                    <a:pt x="10771" y="21393"/>
                    <a:pt x="10299" y="19241"/>
                    <a:pt x="10008" y="17357"/>
                  </a:cubicBezTo>
                  <a:cubicBezTo>
                    <a:pt x="9670" y="15162"/>
                    <a:pt x="8041" y="6145"/>
                    <a:pt x="7515" y="3234"/>
                  </a:cubicBezTo>
                  <a:cubicBezTo>
                    <a:pt x="7351" y="2328"/>
                    <a:pt x="7046" y="2284"/>
                    <a:pt x="6926" y="2283"/>
                  </a:cubicBezTo>
                  <a:cubicBezTo>
                    <a:pt x="6854" y="2282"/>
                    <a:pt x="1355" y="2402"/>
                    <a:pt x="901" y="2398"/>
                  </a:cubicBezTo>
                  <a:lnTo>
                    <a:pt x="0" y="413"/>
                  </a:lnTo>
                  <a:lnTo>
                    <a:pt x="408" y="110"/>
                  </a:lnTo>
                  <a:cubicBezTo>
                    <a:pt x="937" y="115"/>
                    <a:pt x="7050" y="-3"/>
                    <a:pt x="7083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Freeform: Shape 5"/>
            <p:cNvSpPr/>
            <p:nvPr/>
          </p:nvSpPr>
          <p:spPr>
            <a:xfrm>
              <a:off x="3705023" y="2829188"/>
              <a:ext cx="3412040" cy="594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99" extrusionOk="0">
                  <a:moveTo>
                    <a:pt x="10442" y="20553"/>
                  </a:moveTo>
                  <a:lnTo>
                    <a:pt x="19585" y="20326"/>
                  </a:lnTo>
                  <a:cubicBezTo>
                    <a:pt x="19676" y="20324"/>
                    <a:pt x="19762" y="20108"/>
                    <a:pt x="19823" y="19727"/>
                  </a:cubicBezTo>
                  <a:lnTo>
                    <a:pt x="21531" y="11027"/>
                  </a:lnTo>
                  <a:cubicBezTo>
                    <a:pt x="21599" y="10682"/>
                    <a:pt x="21600" y="10075"/>
                    <a:pt x="21533" y="9722"/>
                  </a:cubicBezTo>
                  <a:lnTo>
                    <a:pt x="19814" y="591"/>
                  </a:lnTo>
                  <a:cubicBezTo>
                    <a:pt x="19752" y="212"/>
                    <a:pt x="19666" y="-1"/>
                    <a:pt x="19576" y="0"/>
                  </a:cubicBezTo>
                  <a:cubicBezTo>
                    <a:pt x="19576" y="0"/>
                    <a:pt x="11326" y="216"/>
                    <a:pt x="10952" y="221"/>
                  </a:cubicBezTo>
                  <a:cubicBezTo>
                    <a:pt x="10599" y="228"/>
                    <a:pt x="10351" y="1062"/>
                    <a:pt x="10188" y="1914"/>
                  </a:cubicBezTo>
                  <a:cubicBezTo>
                    <a:pt x="10182" y="1949"/>
                    <a:pt x="10172" y="1999"/>
                    <a:pt x="10160" y="2058"/>
                  </a:cubicBezTo>
                  <a:cubicBezTo>
                    <a:pt x="10160" y="2058"/>
                    <a:pt x="8152" y="12462"/>
                    <a:pt x="7505" y="15682"/>
                  </a:cubicBezTo>
                  <a:cubicBezTo>
                    <a:pt x="7393" y="16240"/>
                    <a:pt x="7232" y="17190"/>
                    <a:pt x="6797" y="17197"/>
                  </a:cubicBezTo>
                  <a:cubicBezTo>
                    <a:pt x="6763" y="17198"/>
                    <a:pt x="6732" y="17195"/>
                    <a:pt x="6704" y="17195"/>
                  </a:cubicBezTo>
                  <a:cubicBezTo>
                    <a:pt x="6574" y="17198"/>
                    <a:pt x="5633" y="16910"/>
                    <a:pt x="4226" y="16931"/>
                  </a:cubicBezTo>
                  <a:cubicBezTo>
                    <a:pt x="2972" y="16950"/>
                    <a:pt x="254" y="16993"/>
                    <a:pt x="0" y="16997"/>
                  </a:cubicBezTo>
                  <a:lnTo>
                    <a:pt x="2" y="21417"/>
                  </a:lnTo>
                  <a:lnTo>
                    <a:pt x="7826" y="21599"/>
                  </a:lnTo>
                  <a:cubicBezTo>
                    <a:pt x="7826" y="21599"/>
                    <a:pt x="10225" y="20556"/>
                    <a:pt x="10442" y="2055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Freeform: Shape 6"/>
            <p:cNvSpPr/>
            <p:nvPr/>
          </p:nvSpPr>
          <p:spPr>
            <a:xfrm rot="20760000">
              <a:off x="3642548" y="2256444"/>
              <a:ext cx="3474258" cy="107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97" extrusionOk="0">
                  <a:moveTo>
                    <a:pt x="7083" y="21596"/>
                  </a:moveTo>
                  <a:cubicBezTo>
                    <a:pt x="7458" y="21563"/>
                    <a:pt x="7662" y="20972"/>
                    <a:pt x="7771" y="20625"/>
                  </a:cubicBezTo>
                  <a:cubicBezTo>
                    <a:pt x="8393" y="18654"/>
                    <a:pt x="10350" y="12510"/>
                    <a:pt x="10350" y="12510"/>
                  </a:cubicBezTo>
                  <a:cubicBezTo>
                    <a:pt x="10529" y="12034"/>
                    <a:pt x="10787" y="11464"/>
                    <a:pt x="11163" y="11461"/>
                  </a:cubicBezTo>
                  <a:cubicBezTo>
                    <a:pt x="11675" y="11456"/>
                    <a:pt x="19622" y="11261"/>
                    <a:pt x="19622" y="11261"/>
                  </a:cubicBezTo>
                  <a:cubicBezTo>
                    <a:pt x="19710" y="11260"/>
                    <a:pt x="19795" y="11140"/>
                    <a:pt x="19855" y="10929"/>
                  </a:cubicBezTo>
                  <a:lnTo>
                    <a:pt x="21534" y="5975"/>
                  </a:lnTo>
                  <a:cubicBezTo>
                    <a:pt x="21600" y="5781"/>
                    <a:pt x="21600" y="5445"/>
                    <a:pt x="21533" y="5251"/>
                  </a:cubicBezTo>
                  <a:lnTo>
                    <a:pt x="19846" y="327"/>
                  </a:lnTo>
                  <a:cubicBezTo>
                    <a:pt x="19786" y="117"/>
                    <a:pt x="19701" y="-1"/>
                    <a:pt x="19612" y="0"/>
                  </a:cubicBezTo>
                  <a:cubicBezTo>
                    <a:pt x="19612" y="0"/>
                    <a:pt x="11845" y="194"/>
                    <a:pt x="11489" y="197"/>
                  </a:cubicBezTo>
                  <a:cubicBezTo>
                    <a:pt x="10771" y="203"/>
                    <a:pt x="10299" y="2355"/>
                    <a:pt x="10008" y="4239"/>
                  </a:cubicBezTo>
                  <a:cubicBezTo>
                    <a:pt x="9670" y="6434"/>
                    <a:pt x="8041" y="15451"/>
                    <a:pt x="7515" y="18362"/>
                  </a:cubicBezTo>
                  <a:cubicBezTo>
                    <a:pt x="7351" y="19268"/>
                    <a:pt x="7046" y="19312"/>
                    <a:pt x="6926" y="19313"/>
                  </a:cubicBezTo>
                  <a:cubicBezTo>
                    <a:pt x="6854" y="19314"/>
                    <a:pt x="1355" y="19194"/>
                    <a:pt x="901" y="19198"/>
                  </a:cubicBezTo>
                  <a:lnTo>
                    <a:pt x="0" y="21183"/>
                  </a:lnTo>
                  <a:lnTo>
                    <a:pt x="408" y="21486"/>
                  </a:lnTo>
                  <a:cubicBezTo>
                    <a:pt x="937" y="21481"/>
                    <a:pt x="7050" y="21599"/>
                    <a:pt x="7083" y="2159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Freeform: Shape 8"/>
            <p:cNvSpPr/>
            <p:nvPr/>
          </p:nvSpPr>
          <p:spPr>
            <a:xfrm rot="7570713">
              <a:off x="599355" y="3462662"/>
              <a:ext cx="628781" cy="464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2" h="19773" extrusionOk="0">
                  <a:moveTo>
                    <a:pt x="20408" y="216"/>
                  </a:moveTo>
                  <a:cubicBezTo>
                    <a:pt x="21036" y="1346"/>
                    <a:pt x="16992" y="6592"/>
                    <a:pt x="11374" y="11933"/>
                  </a:cubicBezTo>
                  <a:cubicBezTo>
                    <a:pt x="5756" y="17273"/>
                    <a:pt x="693" y="20686"/>
                    <a:pt x="65" y="19557"/>
                  </a:cubicBezTo>
                  <a:cubicBezTo>
                    <a:pt x="-564" y="18426"/>
                    <a:pt x="3481" y="13181"/>
                    <a:pt x="9099" y="7840"/>
                  </a:cubicBezTo>
                  <a:cubicBezTo>
                    <a:pt x="14716" y="2499"/>
                    <a:pt x="19779" y="-914"/>
                    <a:pt x="20408" y="2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Freeform: Shape 9"/>
            <p:cNvSpPr/>
            <p:nvPr/>
          </p:nvSpPr>
          <p:spPr>
            <a:xfrm rot="5475139">
              <a:off x="3601736" y="2327251"/>
              <a:ext cx="2678203" cy="2678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3" name="Freeform: Shape 10"/>
            <p:cNvSpPr/>
            <p:nvPr/>
          </p:nvSpPr>
          <p:spPr>
            <a:xfrm rot="7570713">
              <a:off x="2810637" y="3294449"/>
              <a:ext cx="779353" cy="797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275"/>
                  </a:moveTo>
                  <a:lnTo>
                    <a:pt x="9878" y="21600"/>
                  </a:lnTo>
                  <a:lnTo>
                    <a:pt x="0" y="8326"/>
                  </a:lnTo>
                  <a:lnTo>
                    <a:pt x="11723" y="0"/>
                  </a:lnTo>
                  <a:cubicBezTo>
                    <a:pt x="11723" y="0"/>
                    <a:pt x="21600" y="13275"/>
                    <a:pt x="21600" y="1327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Freeform: Shape 11"/>
            <p:cNvSpPr/>
            <p:nvPr/>
          </p:nvSpPr>
          <p:spPr>
            <a:xfrm rot="7570713">
              <a:off x="2646569" y="3353973"/>
              <a:ext cx="761960" cy="698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506"/>
                  </a:moveTo>
                  <a:lnTo>
                    <a:pt x="6340" y="21600"/>
                  </a:lnTo>
                  <a:lnTo>
                    <a:pt x="0" y="12094"/>
                  </a:lnTo>
                  <a:lnTo>
                    <a:pt x="15260" y="0"/>
                  </a:lnTo>
                  <a:cubicBezTo>
                    <a:pt x="15260" y="0"/>
                    <a:pt x="21600" y="9506"/>
                    <a:pt x="21600" y="950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Freeform: Shape 12"/>
            <p:cNvSpPr/>
            <p:nvPr/>
          </p:nvSpPr>
          <p:spPr>
            <a:xfrm rot="7570713">
              <a:off x="1014316" y="2657288"/>
              <a:ext cx="1805867" cy="2078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880"/>
                  </a:moveTo>
                  <a:lnTo>
                    <a:pt x="14126" y="21600"/>
                  </a:lnTo>
                  <a:lnTo>
                    <a:pt x="0" y="4720"/>
                  </a:lnTo>
                  <a:lnTo>
                    <a:pt x="7474" y="0"/>
                  </a:lnTo>
                  <a:cubicBezTo>
                    <a:pt x="7474" y="0"/>
                    <a:pt x="21600" y="16880"/>
                    <a:pt x="21600" y="16880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Freeform: Shape 13"/>
            <p:cNvSpPr/>
            <p:nvPr/>
          </p:nvSpPr>
          <p:spPr>
            <a:xfrm rot="7570713">
              <a:off x="3475210" y="2196789"/>
              <a:ext cx="2936269" cy="2936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4" h="19144" extrusionOk="0">
                  <a:moveTo>
                    <a:pt x="6609" y="17709"/>
                  </a:moveTo>
                  <a:cubicBezTo>
                    <a:pt x="2115" y="16073"/>
                    <a:pt x="-202" y="11103"/>
                    <a:pt x="1435" y="6609"/>
                  </a:cubicBezTo>
                  <a:cubicBezTo>
                    <a:pt x="3071" y="2115"/>
                    <a:pt x="8041" y="-202"/>
                    <a:pt x="12535" y="1435"/>
                  </a:cubicBezTo>
                  <a:cubicBezTo>
                    <a:pt x="17029" y="3071"/>
                    <a:pt x="19346" y="8041"/>
                    <a:pt x="17709" y="12535"/>
                  </a:cubicBezTo>
                  <a:cubicBezTo>
                    <a:pt x="16073" y="17029"/>
                    <a:pt x="11103" y="19346"/>
                    <a:pt x="6609" y="17709"/>
                  </a:cubicBezTo>
                  <a:close/>
                  <a:moveTo>
                    <a:pt x="12846" y="580"/>
                  </a:moveTo>
                  <a:cubicBezTo>
                    <a:pt x="7880" y="-1228"/>
                    <a:pt x="2388" y="1332"/>
                    <a:pt x="580" y="6298"/>
                  </a:cubicBezTo>
                  <a:cubicBezTo>
                    <a:pt x="-1228" y="11264"/>
                    <a:pt x="1332" y="16755"/>
                    <a:pt x="6298" y="18564"/>
                  </a:cubicBezTo>
                  <a:cubicBezTo>
                    <a:pt x="11264" y="20372"/>
                    <a:pt x="16755" y="17812"/>
                    <a:pt x="18564" y="12846"/>
                  </a:cubicBezTo>
                  <a:cubicBezTo>
                    <a:pt x="20372" y="7880"/>
                    <a:pt x="17812" y="2389"/>
                    <a:pt x="12846" y="580"/>
                  </a:cubicBezTo>
                  <a:close/>
                </a:path>
              </a:pathLst>
            </a:custGeom>
            <a:solidFill>
              <a:schemeClr val="accent6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Freeform: Shape 15"/>
            <p:cNvSpPr/>
            <p:nvPr/>
          </p:nvSpPr>
          <p:spPr>
            <a:xfrm>
              <a:off x="4120038" y="2989044"/>
              <a:ext cx="1735333" cy="1182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21600"/>
                  </a:moveTo>
                  <a:lnTo>
                    <a:pt x="5040" y="21600"/>
                  </a:lnTo>
                  <a:cubicBezTo>
                    <a:pt x="2261" y="21600"/>
                    <a:pt x="0" y="18516"/>
                    <a:pt x="0" y="14727"/>
                  </a:cubicBezTo>
                  <a:cubicBezTo>
                    <a:pt x="0" y="11981"/>
                    <a:pt x="1192" y="9603"/>
                    <a:pt x="2902" y="8514"/>
                  </a:cubicBezTo>
                  <a:cubicBezTo>
                    <a:pt x="2891" y="8299"/>
                    <a:pt x="2880" y="8069"/>
                    <a:pt x="2880" y="7855"/>
                  </a:cubicBezTo>
                  <a:cubicBezTo>
                    <a:pt x="2880" y="3513"/>
                    <a:pt x="5456" y="0"/>
                    <a:pt x="8640" y="0"/>
                  </a:cubicBezTo>
                  <a:cubicBezTo>
                    <a:pt x="11048" y="0"/>
                    <a:pt x="13106" y="2010"/>
                    <a:pt x="13973" y="4878"/>
                  </a:cubicBezTo>
                  <a:cubicBezTo>
                    <a:pt x="14468" y="4280"/>
                    <a:pt x="15120" y="3927"/>
                    <a:pt x="15840" y="3927"/>
                  </a:cubicBezTo>
                  <a:cubicBezTo>
                    <a:pt x="17426" y="3927"/>
                    <a:pt x="18720" y="5691"/>
                    <a:pt x="18720" y="7855"/>
                  </a:cubicBezTo>
                  <a:cubicBezTo>
                    <a:pt x="18720" y="8637"/>
                    <a:pt x="18551" y="9358"/>
                    <a:pt x="18259" y="9972"/>
                  </a:cubicBezTo>
                  <a:cubicBezTo>
                    <a:pt x="20171" y="10585"/>
                    <a:pt x="21600" y="12917"/>
                    <a:pt x="21600" y="15709"/>
                  </a:cubicBezTo>
                  <a:cubicBezTo>
                    <a:pt x="21600" y="18961"/>
                    <a:pt x="19665" y="21600"/>
                    <a:pt x="1728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HIOT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 18"/>
            <p:cNvSpPr/>
            <p:nvPr/>
          </p:nvSpPr>
          <p:spPr>
            <a:xfrm rot="20700000">
              <a:off x="6420507" y="1908102"/>
              <a:ext cx="575775" cy="5653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Freeform: Shape 19"/>
            <p:cNvSpPr/>
            <p:nvPr/>
          </p:nvSpPr>
          <p:spPr>
            <a:xfrm>
              <a:off x="6576157" y="2046294"/>
              <a:ext cx="245939" cy="24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14" y="3086"/>
                  </a:moveTo>
                  <a:lnTo>
                    <a:pt x="20057" y="3086"/>
                  </a:lnTo>
                  <a:cubicBezTo>
                    <a:pt x="19840" y="3086"/>
                    <a:pt x="19671" y="2917"/>
                    <a:pt x="19671" y="2700"/>
                  </a:cubicBezTo>
                  <a:cubicBezTo>
                    <a:pt x="19671" y="2483"/>
                    <a:pt x="19840" y="2314"/>
                    <a:pt x="20057" y="2314"/>
                  </a:cubicBezTo>
                  <a:lnTo>
                    <a:pt x="21214" y="2314"/>
                  </a:lnTo>
                  <a:cubicBezTo>
                    <a:pt x="21431" y="2314"/>
                    <a:pt x="21600" y="2483"/>
                    <a:pt x="21600" y="2700"/>
                  </a:cubicBezTo>
                  <a:cubicBezTo>
                    <a:pt x="21600" y="2917"/>
                    <a:pt x="21431" y="3086"/>
                    <a:pt x="21214" y="3086"/>
                  </a:cubicBezTo>
                  <a:close/>
                  <a:moveTo>
                    <a:pt x="20829" y="5014"/>
                  </a:moveTo>
                  <a:cubicBezTo>
                    <a:pt x="20732" y="5014"/>
                    <a:pt x="20636" y="4978"/>
                    <a:pt x="20551" y="4906"/>
                  </a:cubicBezTo>
                  <a:lnTo>
                    <a:pt x="19467" y="3809"/>
                  </a:lnTo>
                  <a:cubicBezTo>
                    <a:pt x="19310" y="3664"/>
                    <a:pt x="19310" y="3411"/>
                    <a:pt x="19467" y="3267"/>
                  </a:cubicBezTo>
                  <a:cubicBezTo>
                    <a:pt x="19611" y="3110"/>
                    <a:pt x="19864" y="3110"/>
                    <a:pt x="20009" y="3267"/>
                  </a:cubicBezTo>
                  <a:lnTo>
                    <a:pt x="21106" y="4351"/>
                  </a:lnTo>
                  <a:cubicBezTo>
                    <a:pt x="21250" y="4508"/>
                    <a:pt x="21250" y="4749"/>
                    <a:pt x="21106" y="4906"/>
                  </a:cubicBezTo>
                  <a:cubicBezTo>
                    <a:pt x="21021" y="4978"/>
                    <a:pt x="20925" y="5014"/>
                    <a:pt x="20829" y="5014"/>
                  </a:cubicBezTo>
                  <a:close/>
                  <a:moveTo>
                    <a:pt x="20009" y="2133"/>
                  </a:moveTo>
                  <a:cubicBezTo>
                    <a:pt x="19937" y="2206"/>
                    <a:pt x="19840" y="2254"/>
                    <a:pt x="19744" y="2254"/>
                  </a:cubicBezTo>
                  <a:cubicBezTo>
                    <a:pt x="19635" y="2254"/>
                    <a:pt x="19539" y="2206"/>
                    <a:pt x="19467" y="2133"/>
                  </a:cubicBezTo>
                  <a:cubicBezTo>
                    <a:pt x="19310" y="1989"/>
                    <a:pt x="19310" y="1736"/>
                    <a:pt x="19467" y="1591"/>
                  </a:cubicBezTo>
                  <a:lnTo>
                    <a:pt x="20551" y="494"/>
                  </a:lnTo>
                  <a:cubicBezTo>
                    <a:pt x="20708" y="350"/>
                    <a:pt x="20949" y="350"/>
                    <a:pt x="21106" y="494"/>
                  </a:cubicBezTo>
                  <a:cubicBezTo>
                    <a:pt x="21250" y="651"/>
                    <a:pt x="21250" y="892"/>
                    <a:pt x="21106" y="1049"/>
                  </a:cubicBezTo>
                  <a:cubicBezTo>
                    <a:pt x="21106" y="1049"/>
                    <a:pt x="20009" y="2133"/>
                    <a:pt x="20009" y="2133"/>
                  </a:cubicBezTo>
                  <a:close/>
                  <a:moveTo>
                    <a:pt x="19286" y="1543"/>
                  </a:moveTo>
                  <a:cubicBezTo>
                    <a:pt x="19286" y="1760"/>
                    <a:pt x="19117" y="1929"/>
                    <a:pt x="18900" y="1929"/>
                  </a:cubicBezTo>
                  <a:cubicBezTo>
                    <a:pt x="18683" y="1929"/>
                    <a:pt x="18514" y="1760"/>
                    <a:pt x="18514" y="1543"/>
                  </a:cubicBezTo>
                  <a:lnTo>
                    <a:pt x="18514" y="386"/>
                  </a:lnTo>
                  <a:cubicBezTo>
                    <a:pt x="18514" y="169"/>
                    <a:pt x="18683" y="0"/>
                    <a:pt x="18900" y="0"/>
                  </a:cubicBezTo>
                  <a:cubicBezTo>
                    <a:pt x="19117" y="0"/>
                    <a:pt x="19286" y="169"/>
                    <a:pt x="19286" y="386"/>
                  </a:cubicBezTo>
                  <a:cubicBezTo>
                    <a:pt x="19286" y="386"/>
                    <a:pt x="19286" y="1543"/>
                    <a:pt x="19286" y="1543"/>
                  </a:cubicBezTo>
                  <a:close/>
                  <a:moveTo>
                    <a:pt x="18068" y="2254"/>
                  </a:moveTo>
                  <a:cubicBezTo>
                    <a:pt x="17960" y="2254"/>
                    <a:pt x="17863" y="2206"/>
                    <a:pt x="17791" y="2133"/>
                  </a:cubicBezTo>
                  <a:lnTo>
                    <a:pt x="16694" y="1049"/>
                  </a:lnTo>
                  <a:cubicBezTo>
                    <a:pt x="16550" y="892"/>
                    <a:pt x="16550" y="651"/>
                    <a:pt x="16694" y="494"/>
                  </a:cubicBezTo>
                  <a:cubicBezTo>
                    <a:pt x="16851" y="350"/>
                    <a:pt x="17092" y="350"/>
                    <a:pt x="17249" y="494"/>
                  </a:cubicBezTo>
                  <a:lnTo>
                    <a:pt x="18333" y="1591"/>
                  </a:lnTo>
                  <a:cubicBezTo>
                    <a:pt x="18490" y="1736"/>
                    <a:pt x="18490" y="1989"/>
                    <a:pt x="18333" y="2133"/>
                  </a:cubicBezTo>
                  <a:cubicBezTo>
                    <a:pt x="18261" y="2206"/>
                    <a:pt x="18165" y="2254"/>
                    <a:pt x="18068" y="2254"/>
                  </a:cubicBezTo>
                  <a:close/>
                  <a:moveTo>
                    <a:pt x="5882" y="6678"/>
                  </a:moveTo>
                  <a:cubicBezTo>
                    <a:pt x="4146" y="7377"/>
                    <a:pt x="2748" y="8775"/>
                    <a:pt x="2049" y="10511"/>
                  </a:cubicBezTo>
                  <a:cubicBezTo>
                    <a:pt x="1892" y="10908"/>
                    <a:pt x="2073" y="11354"/>
                    <a:pt x="2471" y="11511"/>
                  </a:cubicBezTo>
                  <a:cubicBezTo>
                    <a:pt x="2567" y="11547"/>
                    <a:pt x="2664" y="11571"/>
                    <a:pt x="2760" y="11571"/>
                  </a:cubicBezTo>
                  <a:cubicBezTo>
                    <a:pt x="3074" y="11571"/>
                    <a:pt x="3351" y="11391"/>
                    <a:pt x="3483" y="11089"/>
                  </a:cubicBezTo>
                  <a:cubicBezTo>
                    <a:pt x="4026" y="9739"/>
                    <a:pt x="5111" y="8654"/>
                    <a:pt x="6461" y="8112"/>
                  </a:cubicBezTo>
                  <a:cubicBezTo>
                    <a:pt x="6858" y="7943"/>
                    <a:pt x="7051" y="7497"/>
                    <a:pt x="6883" y="7100"/>
                  </a:cubicBezTo>
                  <a:cubicBezTo>
                    <a:pt x="6726" y="6702"/>
                    <a:pt x="6280" y="6521"/>
                    <a:pt x="5882" y="6678"/>
                  </a:cubicBezTo>
                  <a:close/>
                  <a:moveTo>
                    <a:pt x="18792" y="3363"/>
                  </a:moveTo>
                  <a:lnTo>
                    <a:pt x="15850" y="6292"/>
                  </a:lnTo>
                  <a:lnTo>
                    <a:pt x="16670" y="7112"/>
                  </a:lnTo>
                  <a:cubicBezTo>
                    <a:pt x="16971" y="7413"/>
                    <a:pt x="16971" y="7907"/>
                    <a:pt x="16670" y="8208"/>
                  </a:cubicBezTo>
                  <a:lnTo>
                    <a:pt x="15899" y="8980"/>
                  </a:lnTo>
                  <a:cubicBezTo>
                    <a:pt x="16574" y="10197"/>
                    <a:pt x="16971" y="11608"/>
                    <a:pt x="16971" y="13114"/>
                  </a:cubicBezTo>
                  <a:cubicBezTo>
                    <a:pt x="16971" y="17803"/>
                    <a:pt x="13175" y="21600"/>
                    <a:pt x="8486" y="21600"/>
                  </a:cubicBezTo>
                  <a:cubicBezTo>
                    <a:pt x="3797" y="21600"/>
                    <a:pt x="0" y="17803"/>
                    <a:pt x="0" y="13114"/>
                  </a:cubicBezTo>
                  <a:cubicBezTo>
                    <a:pt x="0" y="8425"/>
                    <a:pt x="3797" y="4629"/>
                    <a:pt x="8486" y="4629"/>
                  </a:cubicBezTo>
                  <a:cubicBezTo>
                    <a:pt x="9992" y="4629"/>
                    <a:pt x="11403" y="5026"/>
                    <a:pt x="12620" y="5701"/>
                  </a:cubicBezTo>
                  <a:lnTo>
                    <a:pt x="13392" y="4930"/>
                  </a:lnTo>
                  <a:cubicBezTo>
                    <a:pt x="13693" y="4629"/>
                    <a:pt x="14187" y="4629"/>
                    <a:pt x="14488" y="4930"/>
                  </a:cubicBezTo>
                  <a:lnTo>
                    <a:pt x="15308" y="5750"/>
                  </a:lnTo>
                  <a:lnTo>
                    <a:pt x="18237" y="2808"/>
                  </a:lnTo>
                  <a:cubicBezTo>
                    <a:pt x="18237" y="2808"/>
                    <a:pt x="18792" y="3363"/>
                    <a:pt x="18792" y="336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Rectangle 21"/>
            <p:cNvSpPr/>
            <p:nvPr/>
          </p:nvSpPr>
          <p:spPr>
            <a:xfrm>
              <a:off x="6561893" y="2829188"/>
              <a:ext cx="575775" cy="5653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Freeform: Shape 22"/>
            <p:cNvSpPr/>
            <p:nvPr/>
          </p:nvSpPr>
          <p:spPr>
            <a:xfrm>
              <a:off x="6746705" y="3021209"/>
              <a:ext cx="206151" cy="20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829"/>
                  </a:moveTo>
                  <a:cubicBezTo>
                    <a:pt x="21600" y="21250"/>
                    <a:pt x="21250" y="21600"/>
                    <a:pt x="20829" y="21600"/>
                  </a:cubicBezTo>
                  <a:lnTo>
                    <a:pt x="14657" y="21600"/>
                  </a:lnTo>
                  <a:cubicBezTo>
                    <a:pt x="14235" y="21600"/>
                    <a:pt x="13886" y="21250"/>
                    <a:pt x="13886" y="20829"/>
                  </a:cubicBezTo>
                  <a:lnTo>
                    <a:pt x="13886" y="13886"/>
                  </a:lnTo>
                  <a:cubicBezTo>
                    <a:pt x="13464" y="13886"/>
                    <a:pt x="13114" y="13536"/>
                    <a:pt x="13114" y="13114"/>
                  </a:cubicBezTo>
                  <a:lnTo>
                    <a:pt x="13114" y="3857"/>
                  </a:lnTo>
                  <a:lnTo>
                    <a:pt x="18225" y="3857"/>
                  </a:lnTo>
                  <a:cubicBezTo>
                    <a:pt x="18394" y="3857"/>
                    <a:pt x="18550" y="3966"/>
                    <a:pt x="18599" y="4134"/>
                  </a:cubicBezTo>
                  <a:lnTo>
                    <a:pt x="21600" y="14657"/>
                  </a:lnTo>
                  <a:cubicBezTo>
                    <a:pt x="21600" y="14657"/>
                    <a:pt x="21600" y="20829"/>
                    <a:pt x="21600" y="20829"/>
                  </a:cubicBezTo>
                  <a:close/>
                  <a:moveTo>
                    <a:pt x="16971" y="3086"/>
                  </a:moveTo>
                  <a:lnTo>
                    <a:pt x="12729" y="3086"/>
                  </a:lnTo>
                  <a:lnTo>
                    <a:pt x="12729" y="386"/>
                  </a:lnTo>
                  <a:cubicBezTo>
                    <a:pt x="12729" y="169"/>
                    <a:pt x="12897" y="0"/>
                    <a:pt x="13114" y="0"/>
                  </a:cubicBezTo>
                  <a:lnTo>
                    <a:pt x="16586" y="0"/>
                  </a:lnTo>
                  <a:cubicBezTo>
                    <a:pt x="16803" y="0"/>
                    <a:pt x="16971" y="169"/>
                    <a:pt x="16971" y="386"/>
                  </a:cubicBezTo>
                  <a:cubicBezTo>
                    <a:pt x="16971" y="386"/>
                    <a:pt x="16971" y="3086"/>
                    <a:pt x="16971" y="3086"/>
                  </a:cubicBezTo>
                  <a:close/>
                  <a:moveTo>
                    <a:pt x="12343" y="12343"/>
                  </a:moveTo>
                  <a:lnTo>
                    <a:pt x="9257" y="12343"/>
                  </a:lnTo>
                  <a:lnTo>
                    <a:pt x="9257" y="3857"/>
                  </a:lnTo>
                  <a:lnTo>
                    <a:pt x="12343" y="3857"/>
                  </a:lnTo>
                  <a:cubicBezTo>
                    <a:pt x="12343" y="3857"/>
                    <a:pt x="12343" y="12343"/>
                    <a:pt x="12343" y="12343"/>
                  </a:cubicBezTo>
                  <a:close/>
                  <a:moveTo>
                    <a:pt x="8871" y="3086"/>
                  </a:moveTo>
                  <a:lnTo>
                    <a:pt x="4629" y="3086"/>
                  </a:lnTo>
                  <a:lnTo>
                    <a:pt x="4629" y="386"/>
                  </a:lnTo>
                  <a:cubicBezTo>
                    <a:pt x="4629" y="169"/>
                    <a:pt x="4797" y="0"/>
                    <a:pt x="5014" y="0"/>
                  </a:cubicBezTo>
                  <a:lnTo>
                    <a:pt x="8486" y="0"/>
                  </a:lnTo>
                  <a:cubicBezTo>
                    <a:pt x="8703" y="0"/>
                    <a:pt x="8871" y="169"/>
                    <a:pt x="8871" y="386"/>
                  </a:cubicBezTo>
                  <a:cubicBezTo>
                    <a:pt x="8871" y="386"/>
                    <a:pt x="8871" y="3086"/>
                    <a:pt x="8871" y="3086"/>
                  </a:cubicBezTo>
                  <a:close/>
                  <a:moveTo>
                    <a:pt x="8486" y="13114"/>
                  </a:moveTo>
                  <a:cubicBezTo>
                    <a:pt x="8486" y="13536"/>
                    <a:pt x="8136" y="13886"/>
                    <a:pt x="7714" y="13886"/>
                  </a:cubicBezTo>
                  <a:lnTo>
                    <a:pt x="7714" y="20829"/>
                  </a:lnTo>
                  <a:cubicBezTo>
                    <a:pt x="7714" y="21250"/>
                    <a:pt x="7365" y="21600"/>
                    <a:pt x="6943" y="21600"/>
                  </a:cubicBezTo>
                  <a:lnTo>
                    <a:pt x="771" y="21600"/>
                  </a:lnTo>
                  <a:cubicBezTo>
                    <a:pt x="350" y="21600"/>
                    <a:pt x="0" y="21250"/>
                    <a:pt x="0" y="20829"/>
                  </a:cubicBezTo>
                  <a:lnTo>
                    <a:pt x="0" y="14657"/>
                  </a:lnTo>
                  <a:lnTo>
                    <a:pt x="3001" y="4134"/>
                  </a:lnTo>
                  <a:cubicBezTo>
                    <a:pt x="3050" y="3966"/>
                    <a:pt x="3206" y="3857"/>
                    <a:pt x="3375" y="3857"/>
                  </a:cubicBezTo>
                  <a:lnTo>
                    <a:pt x="8486" y="3857"/>
                  </a:lnTo>
                  <a:cubicBezTo>
                    <a:pt x="8486" y="3857"/>
                    <a:pt x="8486" y="13114"/>
                    <a:pt x="8486" y="13114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Rectangle 24"/>
            <p:cNvSpPr/>
            <p:nvPr/>
          </p:nvSpPr>
          <p:spPr>
            <a:xfrm>
              <a:off x="6561893" y="3895984"/>
              <a:ext cx="575775" cy="5653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Freeform: Shape 25"/>
            <p:cNvSpPr/>
            <p:nvPr/>
          </p:nvSpPr>
          <p:spPr>
            <a:xfrm>
              <a:off x="6718028" y="4023410"/>
              <a:ext cx="263507" cy="24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600" extrusionOk="0">
                  <a:moveTo>
                    <a:pt x="19357" y="12343"/>
                  </a:moveTo>
                  <a:lnTo>
                    <a:pt x="17854" y="12343"/>
                  </a:lnTo>
                  <a:cubicBezTo>
                    <a:pt x="17102" y="11379"/>
                    <a:pt x="16048" y="10836"/>
                    <a:pt x="14882" y="10800"/>
                  </a:cubicBezTo>
                  <a:cubicBezTo>
                    <a:pt x="15465" y="9896"/>
                    <a:pt x="15790" y="8811"/>
                    <a:pt x="15790" y="7714"/>
                  </a:cubicBezTo>
                  <a:cubicBezTo>
                    <a:pt x="15790" y="7449"/>
                    <a:pt x="15768" y="7184"/>
                    <a:pt x="15734" y="6919"/>
                  </a:cubicBezTo>
                  <a:cubicBezTo>
                    <a:pt x="16216" y="7100"/>
                    <a:pt x="16710" y="7196"/>
                    <a:pt x="17226" y="7196"/>
                  </a:cubicBezTo>
                  <a:cubicBezTo>
                    <a:pt x="18740" y="7196"/>
                    <a:pt x="19906" y="6171"/>
                    <a:pt x="20142" y="6171"/>
                  </a:cubicBezTo>
                  <a:cubicBezTo>
                    <a:pt x="21566" y="6171"/>
                    <a:pt x="21532" y="9450"/>
                    <a:pt x="21532" y="10426"/>
                  </a:cubicBezTo>
                  <a:cubicBezTo>
                    <a:pt x="21532" y="11764"/>
                    <a:pt x="20478" y="12343"/>
                    <a:pt x="19357" y="12343"/>
                  </a:cubicBezTo>
                  <a:close/>
                  <a:moveTo>
                    <a:pt x="17226" y="6171"/>
                  </a:moveTo>
                  <a:cubicBezTo>
                    <a:pt x="15645" y="6171"/>
                    <a:pt x="14355" y="4785"/>
                    <a:pt x="14355" y="3086"/>
                  </a:cubicBezTo>
                  <a:cubicBezTo>
                    <a:pt x="14355" y="1386"/>
                    <a:pt x="15645" y="0"/>
                    <a:pt x="17226" y="0"/>
                  </a:cubicBezTo>
                  <a:cubicBezTo>
                    <a:pt x="18807" y="0"/>
                    <a:pt x="20097" y="1386"/>
                    <a:pt x="20097" y="3086"/>
                  </a:cubicBezTo>
                  <a:cubicBezTo>
                    <a:pt x="20097" y="4785"/>
                    <a:pt x="18807" y="6171"/>
                    <a:pt x="17226" y="6171"/>
                  </a:cubicBezTo>
                  <a:close/>
                  <a:moveTo>
                    <a:pt x="10766" y="12343"/>
                  </a:moveTo>
                  <a:cubicBezTo>
                    <a:pt x="8388" y="12343"/>
                    <a:pt x="6459" y="10270"/>
                    <a:pt x="6459" y="7714"/>
                  </a:cubicBezTo>
                  <a:cubicBezTo>
                    <a:pt x="6459" y="5159"/>
                    <a:pt x="8388" y="3086"/>
                    <a:pt x="10766" y="3086"/>
                  </a:cubicBezTo>
                  <a:cubicBezTo>
                    <a:pt x="13144" y="3086"/>
                    <a:pt x="15073" y="5159"/>
                    <a:pt x="15073" y="7714"/>
                  </a:cubicBezTo>
                  <a:cubicBezTo>
                    <a:pt x="15073" y="10270"/>
                    <a:pt x="13144" y="12343"/>
                    <a:pt x="10766" y="12343"/>
                  </a:cubicBezTo>
                  <a:close/>
                  <a:moveTo>
                    <a:pt x="15667" y="21600"/>
                  </a:moveTo>
                  <a:lnTo>
                    <a:pt x="5865" y="21600"/>
                  </a:lnTo>
                  <a:cubicBezTo>
                    <a:pt x="4071" y="21600"/>
                    <a:pt x="2871" y="20431"/>
                    <a:pt x="2871" y="18478"/>
                  </a:cubicBezTo>
                  <a:cubicBezTo>
                    <a:pt x="2871" y="15754"/>
                    <a:pt x="3465" y="11571"/>
                    <a:pt x="6751" y="11571"/>
                  </a:cubicBezTo>
                  <a:cubicBezTo>
                    <a:pt x="7132" y="11571"/>
                    <a:pt x="8523" y="13247"/>
                    <a:pt x="10766" y="13247"/>
                  </a:cubicBezTo>
                  <a:cubicBezTo>
                    <a:pt x="13009" y="13247"/>
                    <a:pt x="14400" y="11571"/>
                    <a:pt x="14781" y="11571"/>
                  </a:cubicBezTo>
                  <a:cubicBezTo>
                    <a:pt x="18067" y="11571"/>
                    <a:pt x="18661" y="15754"/>
                    <a:pt x="18661" y="18478"/>
                  </a:cubicBezTo>
                  <a:cubicBezTo>
                    <a:pt x="18661" y="20431"/>
                    <a:pt x="17461" y="21600"/>
                    <a:pt x="15667" y="21600"/>
                  </a:cubicBezTo>
                  <a:close/>
                  <a:moveTo>
                    <a:pt x="4306" y="6171"/>
                  </a:moveTo>
                  <a:cubicBezTo>
                    <a:pt x="2725" y="6171"/>
                    <a:pt x="1435" y="4785"/>
                    <a:pt x="1435" y="3086"/>
                  </a:cubicBezTo>
                  <a:cubicBezTo>
                    <a:pt x="1435" y="1386"/>
                    <a:pt x="2725" y="0"/>
                    <a:pt x="4306" y="0"/>
                  </a:cubicBezTo>
                  <a:cubicBezTo>
                    <a:pt x="5887" y="0"/>
                    <a:pt x="7177" y="1386"/>
                    <a:pt x="7177" y="3086"/>
                  </a:cubicBezTo>
                  <a:cubicBezTo>
                    <a:pt x="7177" y="4785"/>
                    <a:pt x="5887" y="6171"/>
                    <a:pt x="4306" y="6171"/>
                  </a:cubicBezTo>
                  <a:close/>
                  <a:moveTo>
                    <a:pt x="3678" y="12343"/>
                  </a:moveTo>
                  <a:lnTo>
                    <a:pt x="2175" y="12343"/>
                  </a:lnTo>
                  <a:cubicBezTo>
                    <a:pt x="1054" y="12343"/>
                    <a:pt x="0" y="11764"/>
                    <a:pt x="0" y="10426"/>
                  </a:cubicBezTo>
                  <a:cubicBezTo>
                    <a:pt x="0" y="9450"/>
                    <a:pt x="-34" y="6171"/>
                    <a:pt x="1390" y="6171"/>
                  </a:cubicBezTo>
                  <a:cubicBezTo>
                    <a:pt x="1626" y="6171"/>
                    <a:pt x="2792" y="7196"/>
                    <a:pt x="4306" y="7196"/>
                  </a:cubicBezTo>
                  <a:cubicBezTo>
                    <a:pt x="4822" y="7196"/>
                    <a:pt x="5316" y="7100"/>
                    <a:pt x="5798" y="6919"/>
                  </a:cubicBezTo>
                  <a:cubicBezTo>
                    <a:pt x="5764" y="7184"/>
                    <a:pt x="5742" y="7449"/>
                    <a:pt x="5742" y="7714"/>
                  </a:cubicBezTo>
                  <a:cubicBezTo>
                    <a:pt x="5742" y="8811"/>
                    <a:pt x="6067" y="9896"/>
                    <a:pt x="6650" y="10800"/>
                  </a:cubicBezTo>
                  <a:cubicBezTo>
                    <a:pt x="5484" y="10836"/>
                    <a:pt x="4430" y="11379"/>
                    <a:pt x="3678" y="1234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Rectangle 27"/>
            <p:cNvSpPr/>
            <p:nvPr/>
          </p:nvSpPr>
          <p:spPr>
            <a:xfrm rot="720000">
              <a:off x="6561892" y="4848114"/>
              <a:ext cx="575775" cy="5653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Freeform: Shape 28"/>
            <p:cNvSpPr/>
            <p:nvPr/>
          </p:nvSpPr>
          <p:spPr>
            <a:xfrm>
              <a:off x="6745728" y="5018529"/>
              <a:ext cx="208101" cy="24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27" y="11631"/>
                  </a:moveTo>
                  <a:lnTo>
                    <a:pt x="12764" y="12462"/>
                  </a:lnTo>
                  <a:lnTo>
                    <a:pt x="11291" y="14123"/>
                  </a:lnTo>
                  <a:lnTo>
                    <a:pt x="12764" y="19938"/>
                  </a:lnTo>
                  <a:cubicBezTo>
                    <a:pt x="12764" y="19938"/>
                    <a:pt x="14727" y="11631"/>
                    <a:pt x="14727" y="11631"/>
                  </a:cubicBezTo>
                  <a:close/>
                  <a:moveTo>
                    <a:pt x="10309" y="14123"/>
                  </a:moveTo>
                  <a:lnTo>
                    <a:pt x="8836" y="12462"/>
                  </a:lnTo>
                  <a:lnTo>
                    <a:pt x="6873" y="11631"/>
                  </a:lnTo>
                  <a:lnTo>
                    <a:pt x="8836" y="19938"/>
                  </a:lnTo>
                  <a:cubicBezTo>
                    <a:pt x="8836" y="19938"/>
                    <a:pt x="10309" y="14123"/>
                    <a:pt x="10309" y="14123"/>
                  </a:cubicBezTo>
                  <a:close/>
                  <a:moveTo>
                    <a:pt x="15157" y="6750"/>
                  </a:moveTo>
                  <a:cubicBezTo>
                    <a:pt x="15019" y="6659"/>
                    <a:pt x="13914" y="6646"/>
                    <a:pt x="13684" y="6646"/>
                  </a:cubicBezTo>
                  <a:cubicBezTo>
                    <a:pt x="12810" y="6646"/>
                    <a:pt x="11981" y="6750"/>
                    <a:pt x="11122" y="6893"/>
                  </a:cubicBezTo>
                  <a:cubicBezTo>
                    <a:pt x="11015" y="6919"/>
                    <a:pt x="10907" y="6919"/>
                    <a:pt x="10800" y="6919"/>
                  </a:cubicBezTo>
                  <a:cubicBezTo>
                    <a:pt x="10693" y="6919"/>
                    <a:pt x="10585" y="6919"/>
                    <a:pt x="10478" y="6893"/>
                  </a:cubicBezTo>
                  <a:cubicBezTo>
                    <a:pt x="9619" y="6750"/>
                    <a:pt x="8790" y="6646"/>
                    <a:pt x="7916" y="6646"/>
                  </a:cubicBezTo>
                  <a:cubicBezTo>
                    <a:pt x="7686" y="6646"/>
                    <a:pt x="6581" y="6659"/>
                    <a:pt x="6443" y="6750"/>
                  </a:cubicBezTo>
                  <a:cubicBezTo>
                    <a:pt x="6412" y="6776"/>
                    <a:pt x="6397" y="6802"/>
                    <a:pt x="6382" y="6828"/>
                  </a:cubicBezTo>
                  <a:cubicBezTo>
                    <a:pt x="6397" y="6945"/>
                    <a:pt x="6412" y="7062"/>
                    <a:pt x="6443" y="7178"/>
                  </a:cubicBezTo>
                  <a:cubicBezTo>
                    <a:pt x="6535" y="7282"/>
                    <a:pt x="6612" y="7243"/>
                    <a:pt x="6673" y="7399"/>
                  </a:cubicBezTo>
                  <a:cubicBezTo>
                    <a:pt x="7072" y="8321"/>
                    <a:pt x="7256" y="9035"/>
                    <a:pt x="8637" y="9035"/>
                  </a:cubicBezTo>
                  <a:cubicBezTo>
                    <a:pt x="10616" y="9035"/>
                    <a:pt x="10064" y="7490"/>
                    <a:pt x="10708" y="7490"/>
                  </a:cubicBezTo>
                  <a:lnTo>
                    <a:pt x="10892" y="7490"/>
                  </a:lnTo>
                  <a:cubicBezTo>
                    <a:pt x="11536" y="7490"/>
                    <a:pt x="10984" y="9035"/>
                    <a:pt x="12963" y="9035"/>
                  </a:cubicBezTo>
                  <a:cubicBezTo>
                    <a:pt x="14344" y="9035"/>
                    <a:pt x="14528" y="8321"/>
                    <a:pt x="14927" y="7399"/>
                  </a:cubicBezTo>
                  <a:cubicBezTo>
                    <a:pt x="14988" y="7243"/>
                    <a:pt x="15065" y="7282"/>
                    <a:pt x="15157" y="7178"/>
                  </a:cubicBezTo>
                  <a:cubicBezTo>
                    <a:pt x="15188" y="7062"/>
                    <a:pt x="15203" y="6945"/>
                    <a:pt x="15218" y="6828"/>
                  </a:cubicBezTo>
                  <a:cubicBezTo>
                    <a:pt x="15203" y="6802"/>
                    <a:pt x="15188" y="6776"/>
                    <a:pt x="15157" y="6750"/>
                  </a:cubicBezTo>
                  <a:close/>
                  <a:moveTo>
                    <a:pt x="17504" y="21600"/>
                  </a:moveTo>
                  <a:lnTo>
                    <a:pt x="4096" y="21600"/>
                  </a:lnTo>
                  <a:cubicBezTo>
                    <a:pt x="1641" y="21600"/>
                    <a:pt x="0" y="20354"/>
                    <a:pt x="0" y="18238"/>
                  </a:cubicBezTo>
                  <a:cubicBezTo>
                    <a:pt x="0" y="15888"/>
                    <a:pt x="491" y="12332"/>
                    <a:pt x="3344" y="11163"/>
                  </a:cubicBezTo>
                  <a:lnTo>
                    <a:pt x="1964" y="8308"/>
                  </a:lnTo>
                  <a:lnTo>
                    <a:pt x="5247" y="8308"/>
                  </a:lnTo>
                  <a:cubicBezTo>
                    <a:pt x="5032" y="7775"/>
                    <a:pt x="4909" y="7217"/>
                    <a:pt x="4909" y="6646"/>
                  </a:cubicBezTo>
                  <a:cubicBezTo>
                    <a:pt x="4909" y="6503"/>
                    <a:pt x="4924" y="6361"/>
                    <a:pt x="4940" y="6231"/>
                  </a:cubicBezTo>
                  <a:cubicBezTo>
                    <a:pt x="4341" y="6127"/>
                    <a:pt x="1964" y="5712"/>
                    <a:pt x="1964" y="4985"/>
                  </a:cubicBezTo>
                  <a:cubicBezTo>
                    <a:pt x="1964" y="4219"/>
                    <a:pt x="4572" y="3803"/>
                    <a:pt x="5185" y="3700"/>
                  </a:cubicBezTo>
                  <a:cubicBezTo>
                    <a:pt x="5507" y="2726"/>
                    <a:pt x="6274" y="1246"/>
                    <a:pt x="7057" y="480"/>
                  </a:cubicBezTo>
                  <a:cubicBezTo>
                    <a:pt x="7364" y="182"/>
                    <a:pt x="7747" y="0"/>
                    <a:pt x="8223" y="0"/>
                  </a:cubicBezTo>
                  <a:cubicBezTo>
                    <a:pt x="9143" y="0"/>
                    <a:pt x="9880" y="805"/>
                    <a:pt x="10800" y="805"/>
                  </a:cubicBezTo>
                  <a:cubicBezTo>
                    <a:pt x="11720" y="805"/>
                    <a:pt x="12457" y="0"/>
                    <a:pt x="13377" y="0"/>
                  </a:cubicBezTo>
                  <a:cubicBezTo>
                    <a:pt x="13853" y="0"/>
                    <a:pt x="14236" y="182"/>
                    <a:pt x="14543" y="480"/>
                  </a:cubicBezTo>
                  <a:cubicBezTo>
                    <a:pt x="15326" y="1246"/>
                    <a:pt x="16093" y="2726"/>
                    <a:pt x="16415" y="3700"/>
                  </a:cubicBezTo>
                  <a:cubicBezTo>
                    <a:pt x="17028" y="3803"/>
                    <a:pt x="19636" y="4219"/>
                    <a:pt x="19636" y="4985"/>
                  </a:cubicBezTo>
                  <a:cubicBezTo>
                    <a:pt x="19636" y="5712"/>
                    <a:pt x="17259" y="6127"/>
                    <a:pt x="16660" y="6231"/>
                  </a:cubicBezTo>
                  <a:cubicBezTo>
                    <a:pt x="16737" y="6932"/>
                    <a:pt x="16630" y="7633"/>
                    <a:pt x="16353" y="8308"/>
                  </a:cubicBezTo>
                  <a:lnTo>
                    <a:pt x="19636" y="8308"/>
                  </a:lnTo>
                  <a:lnTo>
                    <a:pt x="18378" y="11228"/>
                  </a:lnTo>
                  <a:cubicBezTo>
                    <a:pt x="21124" y="12436"/>
                    <a:pt x="21600" y="15927"/>
                    <a:pt x="21600" y="18238"/>
                  </a:cubicBezTo>
                  <a:cubicBezTo>
                    <a:pt x="21600" y="20354"/>
                    <a:pt x="19959" y="21600"/>
                    <a:pt x="17504" y="216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6" name="Group 1"/>
            <p:cNvGrpSpPr/>
            <p:nvPr/>
          </p:nvGrpSpPr>
          <p:grpSpPr>
            <a:xfrm>
              <a:off x="7151173" y="1677059"/>
              <a:ext cx="4908963" cy="878643"/>
              <a:chOff x="7151174" y="1677059"/>
              <a:chExt cx="4908962" cy="878643"/>
            </a:xfrm>
          </p:grpSpPr>
          <p:sp>
            <p:nvSpPr>
              <p:cNvPr id="106" name="Rectangle 34"/>
              <p:cNvSpPr/>
              <p:nvPr/>
            </p:nvSpPr>
            <p:spPr>
              <a:xfrm>
                <a:off x="7151174" y="1677059"/>
                <a:ext cx="4323690" cy="273487"/>
              </a:xfrm>
              <a:prstGeom prst="rect">
                <a:avLst/>
              </a:prstGeom>
            </p:spPr>
            <p:txBody>
              <a:bodyPr wrap="none" lIns="144000" tIns="0" rIns="144000" bIns="0" anchor="ctr">
                <a:normAutofit lnSpcReduction="10000"/>
              </a:bodyPr>
              <a:lstStyle/>
              <a:p>
                <a:r>
                  <a:rPr lang="zh-CN" altLang="en-US" sz="1400" b="1" dirty="0">
                    <a:solidFill>
                      <a:schemeClr val="accent1"/>
                    </a:solidFill>
                  </a:rPr>
                  <a:t>应用层</a:t>
                </a:r>
              </a:p>
            </p:txBody>
          </p:sp>
          <p:sp>
            <p:nvSpPr>
              <p:cNvPr id="107" name="Rectangle 35"/>
              <p:cNvSpPr/>
              <p:nvPr/>
            </p:nvSpPr>
            <p:spPr>
              <a:xfrm>
                <a:off x="7151174" y="1965091"/>
                <a:ext cx="4908962" cy="590611"/>
              </a:xfrm>
              <a:prstGeom prst="rect">
                <a:avLst/>
              </a:prstGeom>
            </p:spPr>
            <p:txBody>
              <a:bodyPr wrap="square" lIns="144000" tIns="0" rIns="144000" bIns="0" anchor="t">
                <a:noAutofit/>
              </a:bodyPr>
              <a:lstStyle/>
              <a:p>
                <a:pPr marL="12700" marR="5080"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rgbClr val="000000"/>
                    </a:solidFill>
                  </a:rPr>
                  <a:t>智能家居、智慧医疗，智能家居，车联网，工业监控，  环境监测，可穿戴设备，智慧城市，智能交通</a:t>
                </a:r>
                <a:r>
                  <a:rPr lang="en-US" altLang="zh-CN" sz="1050" dirty="0">
                    <a:solidFill>
                      <a:srgbClr val="000000"/>
                    </a:solidFill>
                  </a:rPr>
                  <a:t>…...</a:t>
                </a:r>
                <a:endParaRPr lang="zh-CN" altLang="en-US" sz="105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7" name="Group 36"/>
            <p:cNvGrpSpPr/>
            <p:nvPr/>
          </p:nvGrpSpPr>
          <p:grpSpPr>
            <a:xfrm>
              <a:off x="7151173" y="2733177"/>
              <a:ext cx="4908964" cy="878814"/>
              <a:chOff x="7151174" y="1974119"/>
              <a:chExt cx="4908963" cy="878814"/>
            </a:xfrm>
          </p:grpSpPr>
          <p:sp>
            <p:nvSpPr>
              <p:cNvPr id="104" name="Rectangle 37"/>
              <p:cNvSpPr/>
              <p:nvPr/>
            </p:nvSpPr>
            <p:spPr>
              <a:xfrm>
                <a:off x="7151174" y="1974119"/>
                <a:ext cx="4323690" cy="273486"/>
              </a:xfrm>
              <a:prstGeom prst="rect">
                <a:avLst/>
              </a:prstGeom>
            </p:spPr>
            <p:txBody>
              <a:bodyPr wrap="none" lIns="144000" tIns="0" rIns="144000" bIns="0" anchor="ctr">
                <a:normAutofit lnSpcReduction="10000"/>
              </a:bodyPr>
              <a:lstStyle/>
              <a:p>
                <a:r>
                  <a:rPr lang="zh-CN" altLang="en-US" sz="1400" b="1" dirty="0">
                    <a:solidFill>
                      <a:schemeClr val="accent2"/>
                    </a:solidFill>
                  </a:rPr>
                  <a:t>平台层</a:t>
                </a:r>
              </a:p>
            </p:txBody>
          </p:sp>
          <p:sp>
            <p:nvSpPr>
              <p:cNvPr id="105" name="Rectangle 38"/>
              <p:cNvSpPr/>
              <p:nvPr/>
            </p:nvSpPr>
            <p:spPr>
              <a:xfrm>
                <a:off x="7151175" y="2262151"/>
                <a:ext cx="4908962" cy="590782"/>
              </a:xfrm>
              <a:prstGeom prst="rect">
                <a:avLst/>
              </a:prstGeom>
            </p:spPr>
            <p:txBody>
              <a:bodyPr wrap="square" lIns="144000" tIns="0" rIns="144000" bIns="0" anchor="t">
                <a:noAutofit/>
              </a:bodyPr>
              <a:lstStyle/>
              <a:p>
                <a:pPr marL="12700" marR="5080"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rgbClr val="000000"/>
                    </a:solidFill>
                  </a:rPr>
                  <a:t>基础设施，接入管理，  设备管理，消息处理，大数据，云计算，机器学习 </a:t>
                </a:r>
                <a:r>
                  <a:rPr lang="en-US" altLang="zh-CN" sz="1050" dirty="0">
                    <a:solidFill>
                      <a:srgbClr val="000000"/>
                    </a:solidFill>
                  </a:rPr>
                  <a:t>……</a:t>
                </a:r>
                <a:endParaRPr lang="zh-CN" altLang="en-US" sz="105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8" name="Group 39"/>
            <p:cNvGrpSpPr/>
            <p:nvPr/>
          </p:nvGrpSpPr>
          <p:grpSpPr>
            <a:xfrm>
              <a:off x="7151173" y="3899851"/>
              <a:ext cx="4908963" cy="945562"/>
              <a:chOff x="7151174" y="2401277"/>
              <a:chExt cx="4908962" cy="945562"/>
            </a:xfrm>
          </p:grpSpPr>
          <p:sp>
            <p:nvSpPr>
              <p:cNvPr id="102" name="Rectangle 40"/>
              <p:cNvSpPr/>
              <p:nvPr/>
            </p:nvSpPr>
            <p:spPr>
              <a:xfrm>
                <a:off x="7151174" y="2401277"/>
                <a:ext cx="4323690" cy="273487"/>
              </a:xfrm>
              <a:prstGeom prst="rect">
                <a:avLst/>
              </a:prstGeom>
            </p:spPr>
            <p:txBody>
              <a:bodyPr wrap="none" lIns="144000" tIns="0" rIns="144000" bIns="0" anchor="ctr">
                <a:normAutofit lnSpcReduction="10000"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</a:rPr>
                  <a:t>网络层</a:t>
                </a:r>
              </a:p>
            </p:txBody>
          </p:sp>
          <p:sp>
            <p:nvSpPr>
              <p:cNvPr id="103" name="Rectangle 41"/>
              <p:cNvSpPr/>
              <p:nvPr/>
            </p:nvSpPr>
            <p:spPr>
              <a:xfrm>
                <a:off x="7151174" y="2657392"/>
                <a:ext cx="4908962" cy="689447"/>
              </a:xfrm>
              <a:prstGeom prst="rect">
                <a:avLst/>
              </a:prstGeom>
            </p:spPr>
            <p:txBody>
              <a:bodyPr wrap="square" lIns="144000" tIns="0" rIns="144000" bIns="0" anchor="t">
                <a:noAutofit/>
              </a:bodyPr>
              <a:lstStyle/>
              <a:p>
                <a:pPr marL="12700" marR="5080" indent="13335" latinLnBrk="1"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rgbClr val="000000"/>
                    </a:solidFill>
                  </a:rPr>
                  <a:t>运营商：</a:t>
                </a:r>
                <a:r>
                  <a:rPr lang="en-US" altLang="zh-CN" sz="1050" dirty="0">
                    <a:solidFill>
                      <a:srgbClr val="000000"/>
                    </a:solidFill>
                  </a:rPr>
                  <a:t>3</a:t>
                </a:r>
                <a:r>
                  <a:rPr lang="en-US" altLang="zh-CN" sz="1050" dirty="0" err="1">
                    <a:solidFill>
                      <a:srgbClr val="000000"/>
                    </a:solidFill>
                  </a:rPr>
                  <a:t>G</a:t>
                </a:r>
                <a:r>
                  <a:rPr lang="en-US" altLang="zh-CN" sz="1050" dirty="0">
                    <a:solidFill>
                      <a:srgbClr val="000000"/>
                    </a:solidFill>
                  </a:rPr>
                  <a:t>/4G/5G  </a:t>
                </a:r>
                <a:r>
                  <a:rPr lang="zh-CN" altLang="en-US" sz="1050" dirty="0">
                    <a:solidFill>
                      <a:srgbClr val="000000"/>
                    </a:solidFill>
                  </a:rPr>
                  <a:t>局域网：</a:t>
                </a:r>
                <a:r>
                  <a:rPr lang="en-US" altLang="zh-CN" sz="1050" dirty="0">
                    <a:solidFill>
                      <a:srgbClr val="000000"/>
                    </a:solidFill>
                  </a:rPr>
                  <a:t>WIFI</a:t>
                </a:r>
                <a:r>
                  <a:rPr lang="zh-CN" altLang="en-US" sz="1050" dirty="0">
                    <a:solidFill>
                      <a:srgbClr val="000000"/>
                    </a:solidFill>
                  </a:rPr>
                  <a:t>、蓝牙、</a:t>
                </a:r>
                <a:r>
                  <a:rPr lang="en-US" altLang="zh-CN" sz="1050" dirty="0" err="1">
                    <a:solidFill>
                      <a:srgbClr val="000000"/>
                    </a:solidFill>
                  </a:rPr>
                  <a:t>ZigBee</a:t>
                </a:r>
                <a:r>
                  <a:rPr lang="en-US" altLang="zh-CN" sz="1050" dirty="0">
                    <a:solidFill>
                      <a:srgbClr val="000000"/>
                    </a:solidFill>
                  </a:rPr>
                  <a:t> ,LPWAN (</a:t>
                </a:r>
                <a:r>
                  <a:rPr lang="en-US" altLang="zh-CN" sz="1050" dirty="0" err="1">
                    <a:solidFill>
                      <a:srgbClr val="000000"/>
                    </a:solidFill>
                  </a:rPr>
                  <a:t>LoRa</a:t>
                </a:r>
                <a:r>
                  <a:rPr lang="en-US" altLang="zh-CN" sz="1050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zh-CN" sz="1050" dirty="0" err="1">
                    <a:solidFill>
                      <a:srgbClr val="000000"/>
                    </a:solidFill>
                  </a:rPr>
                  <a:t>SigFox</a:t>
                </a:r>
                <a:r>
                  <a:rPr lang="en-US" altLang="zh-CN" sz="1050" dirty="0">
                    <a:solidFill>
                      <a:srgbClr val="000000"/>
                    </a:solidFill>
                  </a:rPr>
                  <a:t>, NB-</a:t>
                </a:r>
                <a:r>
                  <a:rPr lang="en-US" altLang="zh-CN" sz="1050" dirty="0" err="1">
                    <a:solidFill>
                      <a:srgbClr val="000000"/>
                    </a:solidFill>
                  </a:rPr>
                  <a:t>IoT</a:t>
                </a:r>
                <a:r>
                  <a:rPr lang="en-US" altLang="zh-CN" sz="1050" dirty="0">
                    <a:solidFill>
                      <a:srgbClr val="000000"/>
                    </a:solidFill>
                  </a:rPr>
                  <a:t>)</a:t>
                </a:r>
                <a:r>
                  <a:rPr lang="zh-CN" altLang="en-US" sz="1050" dirty="0">
                    <a:solidFill>
                      <a:srgbClr val="000000"/>
                    </a:solidFill>
                  </a:rPr>
                  <a:t>。</a:t>
                </a:r>
                <a:endParaRPr lang="en-US" altLang="zh-CN" sz="105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9" name="Group 42"/>
            <p:cNvGrpSpPr/>
            <p:nvPr/>
          </p:nvGrpSpPr>
          <p:grpSpPr>
            <a:xfrm>
              <a:off x="7151173" y="4955968"/>
              <a:ext cx="4323691" cy="849552"/>
              <a:chOff x="7151174" y="2694000"/>
              <a:chExt cx="4323690" cy="849552"/>
            </a:xfrm>
          </p:grpSpPr>
          <p:sp>
            <p:nvSpPr>
              <p:cNvPr id="100" name="Rectangle 43"/>
              <p:cNvSpPr/>
              <p:nvPr/>
            </p:nvSpPr>
            <p:spPr>
              <a:xfrm>
                <a:off x="7151174" y="2694000"/>
                <a:ext cx="4323690" cy="273487"/>
              </a:xfrm>
              <a:prstGeom prst="rect">
                <a:avLst/>
              </a:prstGeom>
            </p:spPr>
            <p:txBody>
              <a:bodyPr wrap="none" lIns="144000" tIns="0" rIns="144000" bIns="0" anchor="ctr">
                <a:normAutofit lnSpcReduction="10000"/>
              </a:bodyPr>
              <a:lstStyle/>
              <a:p>
                <a:r>
                  <a:rPr lang="zh-CN" altLang="en-US" sz="1400" b="1" dirty="0">
                    <a:solidFill>
                      <a:schemeClr val="accent4"/>
                    </a:solidFill>
                  </a:rPr>
                  <a:t>设备层</a:t>
                </a:r>
              </a:p>
            </p:txBody>
          </p:sp>
          <p:sp>
            <p:nvSpPr>
              <p:cNvPr id="101" name="Rectangle 44"/>
              <p:cNvSpPr/>
              <p:nvPr/>
            </p:nvSpPr>
            <p:spPr>
              <a:xfrm>
                <a:off x="7151174" y="3059633"/>
                <a:ext cx="4323690" cy="483919"/>
              </a:xfrm>
              <a:prstGeom prst="rect">
                <a:avLst/>
              </a:prstGeom>
            </p:spPr>
            <p:txBody>
              <a:bodyPr wrap="square" lIns="144000" tIns="0" rIns="144000" bIns="0" anchor="t">
                <a:noAutofit/>
              </a:bodyPr>
              <a:lstStyle/>
              <a:p>
                <a:pPr marR="46355">
                  <a:lnSpc>
                    <a:spcPct val="100000"/>
                  </a:lnSpc>
                </a:pPr>
                <a:r>
                  <a:rPr lang="zh-CN" altLang="en-US" sz="1050" dirty="0">
                    <a:solidFill>
                      <a:srgbClr val="000000"/>
                    </a:solidFill>
                  </a:rPr>
                  <a:t>传感器，芯片，通信模组， 感知类智能设备</a:t>
                </a:r>
                <a:r>
                  <a:rPr lang="en-US" altLang="zh-CN" sz="1050" dirty="0">
                    <a:solidFill>
                      <a:srgbClr val="000000"/>
                    </a:solidFill>
                  </a:rPr>
                  <a:t>/</a:t>
                </a:r>
                <a:r>
                  <a:rPr lang="zh-CN" altLang="en-US" sz="1050" dirty="0">
                    <a:solidFill>
                      <a:srgbClr val="000000"/>
                    </a:solidFill>
                  </a:rPr>
                  <a:t>装置</a:t>
                </a:r>
              </a:p>
            </p:txBody>
          </p:sp>
        </p:grpSp>
      </p:grpSp>
      <p:sp>
        <p:nvSpPr>
          <p:cNvPr id="110" name="Pentagon 10"/>
          <p:cNvSpPr/>
          <p:nvPr/>
        </p:nvSpPr>
        <p:spPr>
          <a:xfrm flipH="1">
            <a:off x="4220567" y="830844"/>
            <a:ext cx="5372696" cy="673593"/>
          </a:xfrm>
          <a:prstGeom prst="homePlate">
            <a:avLst>
              <a:gd name="adj" fmla="val 36274"/>
            </a:avLst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是一套横跨物联网“设备层、网络层、平台层、应用层的完整解决方案”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是一套贯穿物联网从“智能硬件到移动终端”的端到端的技术服务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58c5f3977fb45副本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" y="0"/>
            <a:ext cx="9592733" cy="5400908"/>
          </a:xfrm>
          <a:prstGeom prst="rect">
            <a:avLst/>
          </a:prstGeom>
          <a:noFill/>
        </p:spPr>
      </p:pic>
      <p:sp>
        <p:nvSpPr>
          <p:cNvPr id="18" name="TextBox 11"/>
          <p:cNvSpPr txBox="1"/>
          <p:nvPr/>
        </p:nvSpPr>
        <p:spPr>
          <a:xfrm>
            <a:off x="3612960" y="1999750"/>
            <a:ext cx="2000450" cy="1022985"/>
          </a:xfrm>
          <a:prstGeom prst="rect">
            <a:avLst/>
          </a:prstGeom>
          <a:noFill/>
        </p:spPr>
        <p:txBody>
          <a:bodyPr wrap="none" lIns="68214" tIns="34106" rIns="68214" bIns="34106" rtlCol="0">
            <a:spAutoFit/>
          </a:bodyPr>
          <a:lstStyle/>
          <a:p>
            <a:pPr marL="0" lvl="1"/>
            <a:r>
              <a:rPr lang="zh-CN" altLang="en-US" sz="147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en-US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9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Hans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物联网人才需求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471622" y="1896820"/>
            <a:ext cx="0" cy="1490125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3"/>
          <p:cNvSpPr txBox="1"/>
          <p:nvPr/>
        </p:nvSpPr>
        <p:spPr>
          <a:xfrm>
            <a:off x="2156310" y="3128691"/>
            <a:ext cx="946867" cy="258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8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02</a:t>
            </a:r>
            <a:endParaRPr lang="zh-CN" altLang="en-US" sz="168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同心圆 21"/>
          <p:cNvSpPr/>
          <p:nvPr/>
        </p:nvSpPr>
        <p:spPr>
          <a:xfrm>
            <a:off x="2001587" y="1869378"/>
            <a:ext cx="1101589" cy="1101649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025629" y="1893422"/>
            <a:ext cx="1053503" cy="1053561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137182" y="2042380"/>
            <a:ext cx="946867" cy="807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245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5245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1588</Words>
  <Application>Microsoft Macintosh PowerPoint</Application>
  <PresentationFormat>自定义</PresentationFormat>
  <Paragraphs>108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等线</vt:lpstr>
      <vt:lpstr>等线 Light</vt:lpstr>
      <vt:lpstr>仿宋_GB2312</vt:lpstr>
      <vt:lpstr>宋体</vt:lpstr>
      <vt:lpstr>微软雅黑</vt:lpstr>
      <vt:lpstr>微软雅黑</vt:lpstr>
      <vt:lpstr>FontAwesome</vt:lpstr>
      <vt:lpstr>Lato Regular</vt:lpstr>
      <vt:lpstr>League Gothic Regular</vt:lpstr>
      <vt:lpstr>Arial</vt:lpstr>
      <vt:lpstr>Calibri</vt:lpstr>
      <vt:lpstr>Calibri Light</vt:lpstr>
      <vt:lpstr>Gill Sans</vt:lpstr>
      <vt:lpstr>Times New Roman</vt:lpstr>
      <vt:lpstr>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Sheng Zhu</cp:lastModifiedBy>
  <cp:revision>946</cp:revision>
  <dcterms:created xsi:type="dcterms:W3CDTF">2016-04-25T01:13:00Z</dcterms:created>
  <dcterms:modified xsi:type="dcterms:W3CDTF">2018-04-19T00:51:21Z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