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64" r:id="rId4"/>
    <p:sldId id="285" r:id="rId5"/>
    <p:sldId id="277" r:id="rId6"/>
    <p:sldId id="276" r:id="rId8"/>
    <p:sldId id="270" r:id="rId9"/>
    <p:sldId id="271" r:id="rId10"/>
    <p:sldId id="272" r:id="rId11"/>
    <p:sldId id="372" r:id="rId12"/>
    <p:sldId id="373" r:id="rId13"/>
    <p:sldId id="310" r:id="rId14"/>
    <p:sldId id="374" r:id="rId15"/>
    <p:sldId id="309" r:id="rId16"/>
    <p:sldId id="273" r:id="rId17"/>
    <p:sldId id="286" r:id="rId18"/>
    <p:sldId id="284" r:id="rId19"/>
    <p:sldId id="289" r:id="rId20"/>
    <p:sldId id="292" r:id="rId21"/>
    <p:sldId id="311" r:id="rId22"/>
    <p:sldId id="377" r:id="rId23"/>
    <p:sldId id="288" r:id="rId24"/>
    <p:sldId id="378" r:id="rId25"/>
    <p:sldId id="379" r:id="rId26"/>
    <p:sldId id="380" r:id="rId27"/>
    <p:sldId id="393" r:id="rId28"/>
    <p:sldId id="375" r:id="rId29"/>
    <p:sldId id="294" r:id="rId30"/>
    <p:sldId id="287" r:id="rId31"/>
    <p:sldId id="274" r:id="rId32"/>
    <p:sldId id="262" r:id="rId33"/>
  </p:sldIdLst>
  <p:sldSz cx="10259695" cy="5395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1820" autoAdjust="0"/>
  </p:normalViewPr>
  <p:slideViewPr>
    <p:cSldViewPr>
      <p:cViewPr varScale="1">
        <p:scale>
          <a:sx n="134" d="100"/>
          <a:sy n="134" d="100"/>
        </p:scale>
        <p:origin x="192" y="96"/>
      </p:cViewPr>
      <p:guideLst>
        <p:guide orient="horz" pos="1801"/>
        <p:guide pos="32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501" y="1676384"/>
            <a:ext cx="8721013" cy="11567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002" y="3057965"/>
            <a:ext cx="7182011" cy="1379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8511" y="216107"/>
            <a:ext cx="2308504" cy="46044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3001" y="216107"/>
            <a:ext cx="6754510" cy="46044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71" y="3467692"/>
            <a:ext cx="8721013" cy="1071787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471" y="2287228"/>
            <a:ext cx="8721013" cy="118046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79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8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84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3001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5508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07946"/>
            <a:ext cx="453328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01" y="1711361"/>
            <a:ext cx="453328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945" y="1207946"/>
            <a:ext cx="453506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945" y="1711361"/>
            <a:ext cx="453506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01" y="214857"/>
            <a:ext cx="3375474" cy="91439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381" y="214857"/>
            <a:ext cx="5735634" cy="4605685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001" y="1129248"/>
            <a:ext cx="3375474" cy="3691293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035" y="3777486"/>
            <a:ext cx="6156009" cy="44595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035" y="482179"/>
            <a:ext cx="6156009" cy="323784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19455" indent="0">
              <a:buNone/>
              <a:defRPr sz="1890"/>
            </a:lvl3pPr>
            <a:lvl4pPr marL="1079500" indent="0">
              <a:buNone/>
              <a:defRPr sz="1575"/>
            </a:lvl4pPr>
            <a:lvl5pPr marL="1438910" indent="0">
              <a:buNone/>
              <a:defRPr sz="1575"/>
            </a:lvl5pPr>
            <a:lvl6pPr marL="1798955" indent="0">
              <a:buNone/>
              <a:defRPr sz="1575"/>
            </a:lvl6pPr>
            <a:lvl7pPr marL="2158365" indent="0">
              <a:buNone/>
              <a:defRPr sz="1575"/>
            </a:lvl7pPr>
            <a:lvl8pPr marL="2518410" indent="0">
              <a:buNone/>
              <a:defRPr sz="1575"/>
            </a:lvl8pPr>
            <a:lvl9pPr marL="287782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035" y="4223439"/>
            <a:ext cx="6156009" cy="633328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321692"/>
            <a:ext cx="10260016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59162"/>
            <a:ext cx="9234014" cy="356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7306" y="4995446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505" y="5001671"/>
            <a:ext cx="3249005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74" y="5090761"/>
            <a:ext cx="1679056" cy="202339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9446" y="5090761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▲</a:t>
            </a:r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版权归经世教育所有</a:t>
            </a:r>
            <a:endParaRPr lang="zh-CN" altLang="en-US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455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269875" indent="-26924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584835" indent="-224155" algn="l" defTabSz="719455" rtl="0" eaLnBrk="1" latinLnBrk="0" hangingPunct="1">
        <a:spcBef>
          <a:spcPts val="75"/>
        </a:spcBef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86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870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811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81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89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84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程序总体设计</a:t>
            </a:r>
            <a:endParaRPr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0740" y="726044"/>
            <a:ext cx="14090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altLang="zh-CN" sz="20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1.层次划分</a:t>
            </a:r>
            <a:endParaRPr altLang="zh-CN" sz="200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05985" y="1266190"/>
            <a:ext cx="3766185" cy="2799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5644515" y="4116705"/>
            <a:ext cx="21640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项目层次结构</a:t>
            </a:r>
            <a:endParaRPr lang="zh-CN" altLang="en-US"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770" y="1473200"/>
            <a:ext cx="4077970" cy="171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 algn="l">
              <a:lnSpc>
                <a:spcPct val="11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界面的展示，界面层的包结构设计我们可以根据文件类型划分。</a:t>
            </a:r>
            <a:endParaRPr lang="zh-CN" alt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406400" algn="r">
              <a:lnSpc>
                <a:spcPct val="110000"/>
              </a:lnSpc>
            </a:pPr>
            <a:endParaRPr lang="zh-CN" alt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406400" algn="l">
              <a:lnSpc>
                <a:spcPct val="11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接口层封装了服务器提供的API，定义一个请求引擎类，对请求的发送和响应结果进行处理，方便给核心层调用。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72170" y="1969770"/>
            <a:ext cx="1570355" cy="1370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模型层横跨所有层级，封装了所有数据实体类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8285" y="3386455"/>
            <a:ext cx="45408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核心层介于接口层和界面层之间，主要处理业务逻辑，集中做数据处理。向上，给界面层提供数据处理的接口，称为“Action”。向下，调用接口层向服务器请求数据。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05985" y="1227455"/>
            <a:ext cx="3766185" cy="28378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程序总体设计</a:t>
            </a:r>
            <a:endParaRPr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0740" y="654289"/>
            <a:ext cx="11658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altLang="zh-CN" sz="20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2.UI设计</a:t>
            </a:r>
            <a:endParaRPr altLang="zh-CN" sz="200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7" descr="页面流程图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1687" y="1124585"/>
            <a:ext cx="5400040" cy="3869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98040" y="5065395"/>
            <a:ext cx="20434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界面流程图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68210" y="4756150"/>
            <a:ext cx="230568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主页原型设计图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6" descr="主页设计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0282" y="805815"/>
            <a:ext cx="1943100" cy="37839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68210" y="805180"/>
            <a:ext cx="2131060" cy="38696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4540" y="1031875"/>
            <a:ext cx="5436235" cy="40335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3687" y="785078"/>
            <a:ext cx="17437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altLang="zh-CN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3.数据结构设计</a:t>
            </a:r>
            <a:endParaRPr altLang="zh-CN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97890" y="1153160"/>
            <a:ext cx="4741545" cy="902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>
              <a:lnSpc>
                <a:spcPct val="110000"/>
              </a:lnSpc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Android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中有五大数据存储方式，它们分别是：网络存储、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SharedPreferences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参数存储、数据库存储、文件存储、使用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ContentProvider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9" descr="数据存储设计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14412" y="2056130"/>
            <a:ext cx="4102100" cy="22675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4250" y="4435475"/>
            <a:ext cx="32823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移动电商</a:t>
            </a:r>
            <a:r>
              <a:rPr lang="en-US" altLang="zh-CN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App</a:t>
            </a:r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数据处理逻辑</a:t>
            </a:r>
            <a:endParaRPr lang="zh-CN" altLang="en-US"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3882" y="785078"/>
            <a:ext cx="128651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altLang="zh-CN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4.模块划分</a:t>
            </a:r>
            <a:endParaRPr altLang="zh-CN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61" name="图片 61" descr="模块划分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4870" y="1513840"/>
            <a:ext cx="4172585" cy="1844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0030" y="3613785"/>
            <a:ext cx="24517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项目模块划分示意图</a:t>
            </a:r>
            <a:endParaRPr lang="zh-CN" altLang="en-US"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76290" y="1425575"/>
            <a:ext cx="4241165" cy="211328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7890" y="2056130"/>
            <a:ext cx="4218305" cy="22675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>
          <a:xfrm>
            <a:off x="2234489" y="1218371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了解该项目的需求分析的简要说明</a:t>
            </a:r>
            <a:endParaRPr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2"/>
          <p:cNvSpPr/>
          <p:nvPr/>
        </p:nvSpPr>
        <p:spPr bwMode="auto">
          <a:xfrm>
            <a:off x="1097827" y="89077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 flipH="1" flipV="1">
            <a:off x="8514382" y="38716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4665" y="1253673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1764665" y="2373982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en-US" altLang="zh-CN" b="1" dirty="0"/>
          </a:p>
        </p:txBody>
      </p:sp>
      <p:sp>
        <p:nvSpPr>
          <p:cNvPr id="20" name="内容占位符 2"/>
          <p:cNvSpPr txBox="1"/>
          <p:nvPr/>
        </p:nvSpPr>
        <p:spPr>
          <a:xfrm>
            <a:off x="2234565" y="2292985"/>
            <a:ext cx="6137275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了解该项目的非功能性需求分析</a:t>
            </a:r>
            <a:endParaRPr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4665" y="3495497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en-US" altLang="zh-CN" b="1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2234565" y="3414395"/>
            <a:ext cx="6137275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从界面和数据库方面设计该App</a:t>
            </a:r>
            <a:endParaRPr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12"/>
          <p:cNvSpPr/>
          <p:nvPr/>
        </p:nvSpPr>
        <p:spPr bwMode="auto">
          <a:xfrm>
            <a:off x="3827690" y="124825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12"/>
          <p:cNvSpPr/>
          <p:nvPr/>
        </p:nvSpPr>
        <p:spPr bwMode="auto">
          <a:xfrm flipH="1" flipV="1">
            <a:off x="8571283" y="373519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6648" y="1144057"/>
            <a:ext cx="2448272" cy="2448272"/>
          </a:xfrm>
          <a:prstGeom prst="ellipse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标题 4"/>
          <p:cNvSpPr txBox="1"/>
          <p:nvPr/>
        </p:nvSpPr>
        <p:spPr>
          <a:xfrm>
            <a:off x="839549" y="295237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07549" y="1248448"/>
            <a:ext cx="2240761" cy="2240761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KSO_Shape"/>
          <p:cNvSpPr/>
          <p:nvPr/>
        </p:nvSpPr>
        <p:spPr bwMode="auto">
          <a:xfrm>
            <a:off x="1287105" y="1841903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8935" y="1593850"/>
            <a:ext cx="4748530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0" fontAlgn="auto">
              <a:lnSpc>
                <a:spcPct val="11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1.一份清晰明确的需求分析说明书，可以为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提供依据，可以为开发人员在进行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时提供依据。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0" fontAlgn="auto">
              <a:lnSpc>
                <a:spcPct val="11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2.项目的非功能性需求分析一般指的是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0" fontAlgn="auto">
              <a:lnSpc>
                <a:spcPct val="11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3.该项目的数据结构设计是怎样的？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0" fontAlgn="auto">
              <a:lnSpc>
                <a:spcPct val="11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4.该项目是如何进行模块划分的，又是怎么划分的？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3195" y="2098675"/>
            <a:ext cx="505206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项目2：移动电商项目架构设计</a:t>
            </a:r>
            <a:endParaRPr kumimoji="1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>
              <a:lnSpc>
                <a:spcPct val="120000"/>
              </a:lnSpc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>
              <a:lnSpc>
                <a:spcPct val="12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任务二：</a:t>
            </a:r>
            <a:r>
              <a:rPr kumimoji="1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搭建项目框架</a:t>
            </a:r>
            <a:endParaRPr kumimoji="1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18" y="537716"/>
            <a:ext cx="1942465" cy="454025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5888" y="3595608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2"/>
          <p:cNvSpPr/>
          <p:nvPr/>
        </p:nvSpPr>
        <p:spPr bwMode="auto">
          <a:xfrm>
            <a:off x="809526" y="96837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2"/>
          <p:cNvSpPr/>
          <p:nvPr/>
        </p:nvSpPr>
        <p:spPr bwMode="auto">
          <a:xfrm flipH="1" flipV="1">
            <a:off x="8226350" y="442614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54" descr="项目二任务二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88415" y="1878965"/>
            <a:ext cx="7682865" cy="21666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3925" y="3021965"/>
            <a:ext cx="6633845" cy="1145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160" y="968375"/>
            <a:ext cx="532130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一节我们了解了整个项目的架构层次,接下来我们将按照UI设计师的设计图来完成UI主页面的搭建，主页面的布局是我们设计App界面时最主要的部分，一个App的好与不好，取决于页面布局的合理性，这直接影响了用户体验以及我们的内部逻辑处理。目前比较流行的主页面设计风格有底部导航式、抽屉导航式、宫格导航式，组合导航式等。底部导航式作为其中的经典，它的实现的效果如图所示。细心的你有没有发现，QQ，微信等众多App主页面都呈现出这种风格，作为主页面风格中的经典，我们一定要铸就经典，超越经典。是不是已经摩拳擦掌，跃跃欲试了？那就让我们一起操练起来吧！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8" name="图片 138" descr="主页实现结果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88037" y="1185545"/>
            <a:ext cx="4075430" cy="3140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12460" y="1106170"/>
            <a:ext cx="4327525" cy="33267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初始化项目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02891" y="620515"/>
            <a:ext cx="311531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altLang="zh-CN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1.合理化设计包结构</a:t>
            </a:r>
            <a:endParaRPr altLang="zh-CN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182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36612" y="1159192"/>
            <a:ext cx="2961640" cy="279019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" name="表格 10"/>
          <p:cNvGraphicFramePr/>
          <p:nvPr/>
        </p:nvGraphicFramePr>
        <p:xfrm>
          <a:off x="3438525" y="930275"/>
          <a:ext cx="6395720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775"/>
                <a:gridCol w="2988945"/>
              </a:tblGrid>
              <a:tr h="3746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命名空间</a:t>
                      </a:r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com.huatec.edu.mobileshop.activity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与用户界面相关的源代码文件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com.huatec.edu.mobileshop.adapter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与数据适配器相关的源代码文件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com.huatec.edu.mobileshop.entity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数据模型、实体类的源代码文件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com.huatec.edu.mobileshop.common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通用类源代码文件，如常量类、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Application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子类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com.huatec.edu.mobileshop.db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SQLite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数据库相关的源代码文件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com.huatec.edu.mobileshop.fragment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页面碎片化、与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Fragment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类相关的源代码文件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com.huatec.edu.mobileshop.server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Server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相关的服务类源代码文件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com.huatec.edu.mobileshop.util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封装的一些工具类源代码文件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74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com.huatec.edu.mobileshop.view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自定义的组件类源代码文件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55955" y="4308475"/>
            <a:ext cx="21539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项目包结构</a:t>
            </a:r>
            <a:endParaRPr lang="zh-CN" altLang="en-US"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4900" y="4749800"/>
            <a:ext cx="33540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lang="en-US" altLang="zh-CN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MobileShop</a:t>
            </a:r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项目的命名空间</a:t>
            </a:r>
            <a:endParaRPr lang="zh-CN" altLang="en-US"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初始化项目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4129" y="835780"/>
            <a:ext cx="288671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altLang="zh-CN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2.添加资源文件夹</a:t>
            </a:r>
            <a:endParaRPr altLang="zh-CN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90590" y="4063365"/>
            <a:ext cx="21971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项目资源文件夹</a:t>
            </a:r>
            <a:endParaRPr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3960" y="1416050"/>
            <a:ext cx="4798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在左侧项目资源管理器Project展示形式下，右键点击res文件夹，选择New-&gt;Android resource directory。在弹出的界面中，选择Resources Type为“drawable”,选择Available qualifiers为“Density”。在Density下拉列表中选择“XX-High Density”，相应的Directory name自动生成我们想要的结果，点击OK即可完成资源文件夹的创建。</a:t>
            </a:r>
            <a:endParaRPr lang="zh-CN" altLang="en-US"/>
          </a:p>
        </p:txBody>
      </p:sp>
      <p:pic>
        <p:nvPicPr>
          <p:cNvPr id="52" name="图片 52" descr="资源文件夹名称"/>
          <p:cNvPicPr>
            <a:picLocks noChangeAspect="1"/>
          </p:cNvPicPr>
          <p:nvPr/>
        </p:nvPicPr>
        <p:blipFill>
          <a:blip r:embed="rId1" cstate="print"/>
          <a:srcRect l="12519" t="1159" r="38859" b="773"/>
          <a:stretch>
            <a:fillRect/>
          </a:stretch>
        </p:blipFill>
        <p:spPr>
          <a:xfrm>
            <a:off x="6550660" y="1564005"/>
            <a:ext cx="1423035" cy="24180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43955" y="1492250"/>
            <a:ext cx="2394585" cy="24898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18" y="537716"/>
            <a:ext cx="1942465" cy="4540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5080" y="2456180"/>
            <a:ext cx="532511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20000"/>
              </a:lnSpc>
            </a:pPr>
            <a:r>
              <a:rPr kumimoji="1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项目2：移动电商项目架构设计</a:t>
            </a:r>
            <a:endParaRPr kumimoji="1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75888" y="3595608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搭建主页框架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14480" y="668655"/>
            <a:ext cx="265811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altLang="zh-CN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1.主页结构分析</a:t>
            </a:r>
            <a:endParaRPr altLang="zh-CN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3905" y="1168400"/>
            <a:ext cx="5140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Activity是Android的四大组件之一，负责显示用户界面并与用户发生交互事件。一个Activity类的运行是有自己的生命周期的，它的生命周期变化如图所示。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905" y="2028190"/>
            <a:ext cx="52603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onCreate()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：在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Acivity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对象第一次创建时调用。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onStart()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：当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Activtiy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变得可见时调用。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onRestart()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：当一个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Activity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再次启动时会调用。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onResume()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：当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Activtiy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开始于用户进行交互时调用。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onPause()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：当系统即将启动另外一个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Activity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时，当前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Activtiy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会先调用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onPause()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onStop()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：当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Activity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变得不可见时调用。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onDestroy()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：当前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Activity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被销毁前调用。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2" descr="Activity生命周期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920740" y="733425"/>
            <a:ext cx="3338830" cy="4357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4245" y="5029835"/>
            <a:ext cx="27089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lang="en-US" altLang="zh-CN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Activity</a:t>
            </a:r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的生命周期图</a:t>
            </a:r>
            <a:endParaRPr lang="zh-CN" altLang="en-US"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20740" y="805815"/>
            <a:ext cx="3274060" cy="422465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搭建主页框架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0740" y="1012190"/>
            <a:ext cx="5151120" cy="348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Fragment组件是Android 3.0新加入的元素，我们可以理解为页面碎片，它是Activity页面中的一部分，它的存在必须依赖于Activity。Fragment组件也有自己的生命周期，而且它的生命周期与Activity生命周期息息相关，它们的生命周期对比如图所示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onAttach：当Fragment与Activity发生关联时调用。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onCreateView：创建Fragment视图时调用。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onActivityCreated：Activity的onCreate()返回时调用。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onDestroyView：当Fragment视图从Activity中移除时调用，与onCreateView对应。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onDetach：当Fragment与Activity关联取消时调用，与onAttach对应。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1960" y="4958080"/>
            <a:ext cx="44234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Fragment与Activity的生命周期对比图</a:t>
            </a:r>
            <a:endParaRPr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672" name="图片 672" descr="201407192250053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684530"/>
            <a:ext cx="2190115" cy="43516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43955" y="668655"/>
            <a:ext cx="2950845" cy="42894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搭建主页框架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46270" y="1121410"/>
            <a:ext cx="4824095" cy="2157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实现本次任务的效果，我们可以采用Activity+Fragment相结合的方式，快速搭建主页框架。我们可以将主页理解为一个大容器，承载所有的内容。大容器中，除开底部的Tab标签栏之外的部分为一个小的容器，用于承载内容的主体，内容的主体对应四个不同的Fragment，如图所示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6930" y="4149725"/>
            <a:ext cx="29051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主页布局原理剖析图</a:t>
            </a:r>
            <a:endParaRPr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56" name="图片 56" descr="主页框架图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4567" y="1121727"/>
            <a:ext cx="3204210" cy="27622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0740" y="1029335"/>
            <a:ext cx="3347720" cy="302450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搭建主页框架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1375" y="1121410"/>
            <a:ext cx="8428990" cy="181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按照上图的设计，在MainActivtiy中，我们需要加载大容器NavigationFragment，相关的类和布局文件如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参见【代码2-2-1】layout/activity_main.xml、【代码2-2-2】com.huatec.edu.mobileshop.activity.MainActivity.java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所示。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MainActivity的主要业务逻辑是通过getFragmentManeger开启一个事务，将NavigationFragment实例添加到在activity_main.xml中定义的容器中。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80" y="784225"/>
            <a:ext cx="38214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2.主界面MainActiviy的实现</a:t>
            </a:r>
            <a:endParaRPr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540" y="3077210"/>
            <a:ext cx="8506460" cy="1345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en-US" altLang="zh-CN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主容器</a:t>
            </a:r>
            <a:r>
              <a:rPr lang="en-US" altLang="zh-CN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NavigationFragment</a:t>
            </a:r>
            <a:r>
              <a:rPr lang="zh-CN" altLang="en-US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的实现</a:t>
            </a:r>
            <a:endParaRPr lang="zh-CN" altLang="en-US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indent="0">
              <a:lnSpc>
                <a:spcPct val="120000"/>
              </a:lnSpc>
            </a:pPr>
            <a:r>
              <a:rPr lang="zh-CN" altLang="en-US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在NavigationFragment大容器中，我们需要设计好大致的布局样式，并承载四个子容器，分别用于显示主页面、商品分类页面、购物车页面和个人中心页面。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参见【代码2-2-3】layout/fragment_navigation.xml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搭建主页框架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9" name="图片 149" descr="标签栏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08380" y="919797"/>
            <a:ext cx="4681855" cy="585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5345" y="1964690"/>
            <a:ext cx="778129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布局代码参见【代码2-2-4】layout/tab.xml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NavigationFragment是实现切换tab选项卡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【代码2-2-6】com.huatec.edu.mobileshop.fragment.NavigationFragment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【代码2-2-7】com.huatec.edu.mobileshop.fragment.NavigationFragment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【代码2-2-8】com.huatec.edu.mobileshop.fragment.NavigationFragment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4704" y="4310947"/>
            <a:ext cx="8813800" cy="686314"/>
          </a:xfrm>
          <a:prstGeom prst="rect">
            <a:avLst/>
          </a:prstGeom>
          <a:noFill/>
          <a:ln w="12700">
            <a:solidFill>
              <a:srgbClr val="7DCD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5102" y="3847434"/>
            <a:ext cx="1099185" cy="4318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拓展训练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8070" y="4481195"/>
            <a:ext cx="8343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采用replace 方法实现fragment的切换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86660" y="1607185"/>
            <a:ext cx="2642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标签栏实现效果</a:t>
            </a:r>
            <a:endParaRPr lang="zh-CN" altLang="en-US" sz="160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4560" y="815340"/>
            <a:ext cx="4839970" cy="79248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>
          <a:xfrm>
            <a:off x="2234489" y="1218371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项目包结构设计</a:t>
            </a:r>
            <a:endParaRPr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2"/>
          <p:cNvSpPr/>
          <p:nvPr/>
        </p:nvSpPr>
        <p:spPr bwMode="auto">
          <a:xfrm>
            <a:off x="1097827" y="89077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 flipH="1" flipV="1">
            <a:off x="8514382" y="38716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4665" y="1253673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1764665" y="2373982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en-US" altLang="zh-CN" b="1" dirty="0"/>
          </a:p>
        </p:txBody>
      </p:sp>
      <p:sp>
        <p:nvSpPr>
          <p:cNvPr id="20" name="内容占位符 2"/>
          <p:cNvSpPr txBox="1"/>
          <p:nvPr/>
        </p:nvSpPr>
        <p:spPr>
          <a:xfrm>
            <a:off x="2234565" y="2292985"/>
            <a:ext cx="7070090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Studio中添加资源文件夹的方法</a:t>
            </a:r>
            <a:endParaRPr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4665" y="3495497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en-US" altLang="zh-CN" b="1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2234565" y="3414395"/>
            <a:ext cx="6137275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Activity与Fragment的结合使用</a:t>
            </a:r>
            <a:endParaRPr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12"/>
          <p:cNvSpPr/>
          <p:nvPr/>
        </p:nvSpPr>
        <p:spPr bwMode="auto">
          <a:xfrm>
            <a:off x="3827690" y="124825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12"/>
          <p:cNvSpPr/>
          <p:nvPr/>
        </p:nvSpPr>
        <p:spPr bwMode="auto">
          <a:xfrm flipH="1" flipV="1">
            <a:off x="8571283" y="373519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91940" y="1798955"/>
            <a:ext cx="482346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资源文件夹mimmap与drawable都可以存放图片资源，它们有什么区别。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如何使用FragmentTransaction完成一次事务。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6648" y="1144057"/>
            <a:ext cx="2448272" cy="2448272"/>
          </a:xfrm>
          <a:prstGeom prst="ellipse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标题 4"/>
          <p:cNvSpPr txBox="1"/>
          <p:nvPr/>
        </p:nvSpPr>
        <p:spPr>
          <a:xfrm>
            <a:off x="839549" y="295237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07549" y="1248448"/>
            <a:ext cx="2240761" cy="2240761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KSO_Shape"/>
          <p:cNvSpPr/>
          <p:nvPr/>
        </p:nvSpPr>
        <p:spPr bwMode="auto">
          <a:xfrm>
            <a:off x="1287105" y="1841903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项目小结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2"/>
          <p:cNvSpPr/>
          <p:nvPr/>
        </p:nvSpPr>
        <p:spPr bwMode="auto">
          <a:xfrm>
            <a:off x="957634" y="134846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 flipH="1" flipV="1">
            <a:off x="8384474" y="371573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2" name="图片 112" descr="项目二任务总结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1500" y="1560195"/>
            <a:ext cx="6577330" cy="22752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拓展训练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12"/>
          <p:cNvSpPr/>
          <p:nvPr/>
        </p:nvSpPr>
        <p:spPr bwMode="auto">
          <a:xfrm>
            <a:off x="3417480" y="124825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12"/>
          <p:cNvSpPr/>
          <p:nvPr/>
        </p:nvSpPr>
        <p:spPr bwMode="auto">
          <a:xfrm flipH="1" flipV="1">
            <a:off x="8792051" y="4077232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14115" y="1483360"/>
            <a:ext cx="3441700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综合运用常用布局和控件实现复杂一些的注册页面效果，熟练掌握常用布局和控件的基本属性，效果如图所示。要求能根据效果图分析出都使用了什么控件，怎么布局代码会比较少。大致的布局样式要求能实现，控件的使用要正确，位置、边距、对齐方式、字体大小、颜色等要合理，边框效果稍微复杂，不要求都能实现，可以根据情况添加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6648" y="1144057"/>
            <a:ext cx="2448272" cy="2448272"/>
          </a:xfrm>
          <a:prstGeom prst="ellipse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标题 4"/>
          <p:cNvSpPr txBox="1"/>
          <p:nvPr/>
        </p:nvSpPr>
        <p:spPr>
          <a:xfrm>
            <a:off x="839549" y="295237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07549" y="1248448"/>
            <a:ext cx="2240761" cy="2240761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KSO_Shape"/>
          <p:cNvSpPr/>
          <p:nvPr/>
        </p:nvSpPr>
        <p:spPr bwMode="auto">
          <a:xfrm>
            <a:off x="1287105" y="1841903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14" name="图片 114" descr="拓展训练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388225" y="1248410"/>
            <a:ext cx="1659890" cy="31438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281545" y="1144270"/>
            <a:ext cx="1870075" cy="338010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项目引入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494" y="956028"/>
            <a:ext cx="943304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移动电商项目启动后，我参考Andrew的建议，恶补了移动电商应用的业务流程、移动电商的发展和演进历史，这些准备工作都是为了接下来的“重头戏”——移动电商App应用系统的架构设计。为此，Andrew特地跟我进行了一次详细沟通。</a:t>
            </a:r>
            <a:endParaRPr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57860" y="2155190"/>
          <a:ext cx="9058275" cy="24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275"/>
              </a:tblGrid>
              <a:tr h="2407285"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Andrew: Aaron,你进公司已经半年了，也接触过2个小型开发项目，在你看来，我们这个Android项目的架构设计指的是什么？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Aaron：架构设计本身是将项目按业务类型和功能进行模块划分，让我们的项目实现“高聚合低耦合”，是正式开发前的“大纲”准备，做好这个，有助于项目后期的开发进程清晰、准确。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Andrew:嗯，形象地说，项目架构就好比是搭建房子的框架，先打好地基，然后进行分隔，不同的区域有不同的作用，这个就像是进行模块划分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3195" y="2098675"/>
            <a:ext cx="5052060" cy="149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项目2：移动电商项目架构设计</a:t>
            </a:r>
            <a:endParaRPr kumimoji="1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>
              <a:lnSpc>
                <a:spcPct val="120000"/>
              </a:lnSpc>
            </a:pP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任务一：</a:t>
            </a:r>
            <a:r>
              <a:rPr kumimoji="1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App架构设计</a:t>
            </a:r>
            <a:endParaRPr kumimoji="1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18" y="537716"/>
            <a:ext cx="1942465" cy="454025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5888" y="3595608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2"/>
          <p:cNvSpPr/>
          <p:nvPr/>
        </p:nvSpPr>
        <p:spPr bwMode="auto">
          <a:xfrm>
            <a:off x="809526" y="96837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2"/>
          <p:cNvSpPr/>
          <p:nvPr/>
        </p:nvSpPr>
        <p:spPr bwMode="auto">
          <a:xfrm flipH="1" flipV="1">
            <a:off x="8298358" y="399695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51" descr="项目二任务一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38580" y="1826895"/>
            <a:ext cx="7306945" cy="2060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3925" y="1658620"/>
            <a:ext cx="6633845" cy="1145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1534" y="1185788"/>
            <a:ext cx="878497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正式开发本次项目之前，我们需要对该项目有一个整体的规划，下面我们将从App架构的层次来分析一下项目的需求分析和总体设计，让我们对此次项目的开发有一个整体的认识，并将整个项目的开发进行模块划分，这将有利于我们对整个项目的任务进行细分并把控项目的开发进度。</a:t>
            </a:r>
            <a:endParaRPr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业务功能需求分析</a:t>
            </a:r>
            <a:endParaRPr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0740" y="726044"/>
            <a:ext cx="17437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1.需求分析概要</a:t>
            </a:r>
            <a:endParaRPr dirty="0" smtClean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0740" y="1100990"/>
            <a:ext cx="22009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altLang="zh-CN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2.功能分析简要说明</a:t>
            </a:r>
            <a:endParaRPr altLang="zh-CN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350" y="1349375"/>
            <a:ext cx="927608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（1）用户管理。实现用户登录登出，用户注册，忘记密码，找回密码等功能。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（2）商品管理。商品多级列表展示，商品详情的图文多元化展示，商品多功能排序，商品收藏，用户可以选择商品规则参数快速添加到购物车。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（3）购物车管理。购物车商品分类显示，商品编辑包含修改数量、删除商品，显示购物车商品总价值，资金结算。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（4）订单管理。提交订单，编辑订单，订单列表，订单跟踪。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（5）收货地址管理。新增和删除收货地址，收货地址列表。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（6）支付管理。多样化支付方式，包含支付宝支付、微信支付和货到付款。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（7）广告管理。引导页动态加载服务器广告。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（8）适配与国际化标准。适配Android 4.0以上主流手机，根据面向的用户群体添加支持的语言。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业务功能需求分析</a:t>
            </a:r>
            <a:endParaRPr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8370" y="1031479"/>
            <a:ext cx="17437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3.用户流程分析</a:t>
            </a:r>
            <a:endParaRPr lang="en-US" dirty="0" smtClean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132" name="图片 132" descr="用户流程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63072" y="1115695"/>
            <a:ext cx="3810000" cy="3494405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1213485" y="2877820"/>
            <a:ext cx="29832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/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移动电商项目用户流程图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00830" y="1031240"/>
            <a:ext cx="4069715" cy="367538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非功能性需求分析</a:t>
            </a:r>
            <a:endParaRPr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0740" y="726044"/>
            <a:ext cx="10579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1.可用性</a:t>
            </a:r>
            <a:endParaRPr dirty="0" smtClean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0740" y="1100990"/>
            <a:ext cx="15151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altLang="zh-CN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2.兼容与性能</a:t>
            </a:r>
            <a:endParaRPr altLang="zh-CN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175" y="1349375"/>
            <a:ext cx="86321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向下兼容的最低版本，要能覆盖绝大部分用户，向上兼容到最新系统版本，此次项目开发版本适配的系统版本范围为：API 15~API 24。在性能上能运行流畅，不会出现闪退、ANR、内存泄漏等问题，主要体现在数据流、图片缓存、列表优化、数据库操作等方面。</a:t>
            </a:r>
            <a:endParaRPr altLang="zh-CN" sz="16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0740" y="2548494"/>
            <a:ext cx="105791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3.安全性</a:t>
            </a:r>
            <a:endParaRPr dirty="0" smtClean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75640" y="2851150"/>
            <a:ext cx="7896860" cy="779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>
              <a:lnSpc>
                <a:spcPct val="14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前端和后台提供一定级别的密码安全防护，系统用户的登陆密码采用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MD5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加密。</a:t>
            </a:r>
            <a:endParaRPr lang="zh-CN" alt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406400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为了确保系统及信息的安全性，对所有的数据接口采用Token令牌机制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4075" y="3631169"/>
            <a:ext cx="128651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4.可维护性</a:t>
            </a:r>
            <a:endParaRPr dirty="0" smtClean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4220" y="4002405"/>
            <a:ext cx="8653145" cy="7308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06400">
              <a:lnSpc>
                <a:spcPct val="13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整个项目采用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MVP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架构模式来进行设计，尽量减少代码之间的耦合性，并每个类和方法都有适当的、清楚明了的注释，以方便后期进行维护。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4774</Words>
  <Application>WPS 演示</Application>
  <PresentationFormat>自定义</PresentationFormat>
  <Paragraphs>273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微软雅黑 Light</vt:lpstr>
      <vt:lpstr>新宋体</vt:lpstr>
      <vt:lpstr>微软雅黑</vt:lpstr>
      <vt:lpstr>Arial Unicode MS</vt:lpstr>
      <vt:lpstr>Calibri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M</cp:lastModifiedBy>
  <cp:revision>225</cp:revision>
  <dcterms:created xsi:type="dcterms:W3CDTF">2016-04-25T01:13:00Z</dcterms:created>
  <dcterms:modified xsi:type="dcterms:W3CDTF">2018-01-03T02:44:03Z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