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95" autoAdjust="0"/>
  </p:normalViewPr>
  <p:slideViewPr>
    <p:cSldViewPr>
      <p:cViewPr>
        <p:scale>
          <a:sx n="89" d="100"/>
          <a:sy n="89" d="100"/>
        </p:scale>
        <p:origin x="-894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3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5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2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1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CD87-1EB2-4740-B70B-16004D1EE23D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66EFE-A513-4FA1-A340-319068321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4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Vector_proje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5785" y="449239"/>
                <a:ext cx="7772400" cy="6051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/>
                  <a:t>Basic Notation</a:t>
                </a:r>
              </a:p>
              <a:p>
                <a:endParaRPr lang="en-US" dirty="0" smtClean="0"/>
              </a:p>
              <a:p>
                <a:pPr/>
                <a:r>
                  <a:rPr lang="en-US" b="0" dirty="0" smtClean="0"/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−5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=−13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=9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In matrix notation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-Vector: </a:t>
                </a:r>
              </a:p>
              <a:p>
                <a:r>
                  <a:rPr lang="en-US" b="0" dirty="0" smtClean="0"/>
                  <a:t>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:</m:t>
                    </m:r>
                  </m:oMath>
                </a14:m>
                <a:r>
                  <a:rPr lang="en-US" dirty="0" smtClean="0"/>
                  <a:t> vector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 smtClean="0"/>
                  <a:t>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 -Matrix: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rows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columns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 smtClean="0"/>
                  <a:t> element  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342900" indent="-342900">
                  <a:buAutoNum type="arabicPeriod"/>
                </a:pPr>
                <a:endParaRPr lang="en-US" dirty="0" smtClean="0"/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 smtClean="0"/>
                  <a:t>column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𝑚𝑛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:,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 smtClean="0"/>
                  <a:t>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 smtClean="0"/>
                  <a:t> row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,: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5" y="449239"/>
                <a:ext cx="7772400" cy="6051528"/>
              </a:xfrm>
              <a:prstGeom prst="rect">
                <a:avLst/>
              </a:prstGeom>
              <a:blipFill rotWithShape="1">
                <a:blip r:embed="rId2"/>
                <a:stretch>
                  <a:fillRect l="-706" t="-504" b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9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1415" y="304800"/>
                <a:ext cx="7924800" cy="631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2. Matrix  multiplication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                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𝐴𝐵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2.1 Vector – Vector Products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dot product = inner product </a:t>
                </a:r>
              </a:p>
              <a:p>
                <a:r>
                  <a:rPr lang="en-US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2.2 Matrix – Vector Products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2.3 Useful properties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𝐵𝐶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𝐴𝐵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𝐴𝐶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 smtClean="0"/>
                  <a:t>     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15" y="304800"/>
                <a:ext cx="7924800" cy="6313716"/>
              </a:xfrm>
              <a:prstGeom prst="rect">
                <a:avLst/>
              </a:prstGeom>
              <a:blipFill rotWithShape="1">
                <a:blip r:embed="rId2"/>
                <a:stretch>
                  <a:fillRect l="-615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4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6645" y="381000"/>
                <a:ext cx="7543800" cy="559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 Operations and Properties</a:t>
                </a:r>
              </a:p>
              <a:p>
                <a:r>
                  <a:rPr lang="en-US" dirty="0" smtClean="0"/>
                  <a:t>3.1 The identity Matrix and Diagonal Matrix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The Identity matrix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𝐼𝐴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 </a:t>
                </a:r>
                <a:r>
                  <a:rPr lang="en-US" dirty="0" smtClean="0"/>
                  <a:t>a Diagonal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endParaRPr lang="en-US" dirty="0" smtClean="0"/>
              </a:p>
              <a:p>
                <a:r>
                  <a:rPr lang="en-US" dirty="0" smtClean="0"/>
                  <a:t>3.2 Transpose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𝑡h𝑒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𝑡𝑟𝑎𝑛𝑠𝑝𝑜𝑠𝑒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-properties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𝐴𝐵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5" y="381000"/>
                <a:ext cx="7543800" cy="5596660"/>
              </a:xfrm>
              <a:prstGeom prst="rect">
                <a:avLst/>
              </a:prstGeom>
              <a:blipFill rotWithShape="1">
                <a:blip r:embed="rId2"/>
                <a:stretch>
                  <a:fillRect l="-646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381000"/>
                <a:ext cx="7162800" cy="5747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3.3 Symmetric Matrices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symmetric matrix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a anti symmetric matrix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- properties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is a symmetric matrix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 is a symmetric matrix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  ~ :</m:t>
                    </m:r>
                  </m:oMath>
                </a14:m>
                <a:r>
                  <a:rPr lang="en-US" dirty="0" smtClean="0"/>
                  <a:t> symmetric and anti-symmetric</a:t>
                </a:r>
              </a:p>
              <a:p>
                <a:endParaRPr lang="en-US" dirty="0"/>
              </a:p>
              <a:p>
                <a:r>
                  <a:rPr lang="en-US" dirty="0" smtClean="0"/>
                  <a:t>3.4 </a:t>
                </a:r>
                <a:r>
                  <a:rPr lang="en-US" dirty="0" smtClean="0"/>
                  <a:t>The trace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: the sum of the diagonal </a:t>
                </a:r>
                <a:r>
                  <a:rPr lang="en-US" dirty="0" smtClean="0"/>
                  <a:t>entities</a:t>
                </a:r>
              </a:p>
              <a:p>
                <a:endParaRPr lang="en-US" dirty="0" smtClean="0"/>
              </a:p>
              <a:p>
                <a:r>
                  <a:rPr lang="en-US" dirty="0"/>
                  <a:t>  </a:t>
                </a:r>
                <a:r>
                  <a:rPr lang="en-US" dirty="0" smtClean="0"/>
                  <a:t>-properties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𝑡𝑟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𝐵𝐴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1000"/>
                <a:ext cx="7162800" cy="5747664"/>
              </a:xfrm>
              <a:prstGeom prst="rect">
                <a:avLst/>
              </a:prstGeom>
              <a:blipFill rotWithShape="1">
                <a:blip r:embed="rId2"/>
                <a:stretch>
                  <a:fillRect l="-681" t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2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381000"/>
                <a:ext cx="7162800" cy="5804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3.5 Norms</a:t>
                </a:r>
              </a:p>
              <a:p>
                <a:endParaRPr lang="en-US" dirty="0"/>
              </a:p>
              <a:p>
                <a:r>
                  <a:rPr lang="en-US" dirty="0" smtClean="0"/>
                  <a:t>  norm: a magnitude of a vector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1) Euclidean norm (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norm)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  −→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2) properties</a:t>
                </a:r>
              </a:p>
              <a:p>
                <a:endParaRPr lang="en-US" dirty="0"/>
              </a:p>
              <a:p>
                <a:r>
                  <a:rPr lang="en-US" dirty="0" smtClean="0"/>
                  <a:t>   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r>
                  <a:rPr lang="en-US" dirty="0" smtClean="0"/>
                  <a:t>   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 </m:t>
                    </m:r>
                    <m:r>
                      <a:rPr lang="en-US" b="0" i="1" smtClean="0">
                        <a:latin typeface="Cambria Math"/>
                      </a:rPr>
                      <m:t>𝑖𝑓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𝑜𝑛𝑙𝑓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,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 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%% how about matrix norm?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?  </m:t>
                    </m:r>
                    <m:r>
                      <a:rPr lang="en-US" b="0" i="1" smtClean="0">
                        <a:latin typeface="Cambria Math"/>
                      </a:rPr>
                      <m:t>𝑖𝑡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𝑐𝑜𝑚𝑝𝑙𝑖𝑐𝑎𝑡𝑒𝑑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𝑏𝑢𝑡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𝑚𝑎𝑦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𝑏𝑒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𝑑𝑒𝑓𝑖𝑛𝑒𝑑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1000"/>
                <a:ext cx="7162800" cy="5804153"/>
              </a:xfrm>
              <a:prstGeom prst="rect">
                <a:avLst/>
              </a:prstGeom>
              <a:blipFill rotWithShape="1">
                <a:blip r:embed="rId2"/>
                <a:stretch>
                  <a:fillRect l="-681" t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3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580618"/>
                <a:ext cx="845820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3.6 Linear Independence and Rank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.  S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linearly independent if no vector can be represented  as a linear combination of the remaining vectors.</a:t>
                </a:r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+,…,+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</m:t>
                    </m:r>
                  </m:oMath>
                </a14:m>
                <a:r>
                  <a:rPr lang="en-US" dirty="0" smtClean="0"/>
                  <a:t> the only one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∀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If not, S is linearly dependent.</a:t>
                </a:r>
              </a:p>
              <a:p>
                <a:endParaRPr lang="en-US" dirty="0"/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Given matrix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- The column rank = the maximum number of the columns whose set is independent</a:t>
                </a:r>
              </a:p>
              <a:p>
                <a:endParaRPr lang="en-US" dirty="0"/>
              </a:p>
              <a:p>
                <a:r>
                  <a:rPr lang="en-US" dirty="0" smtClean="0"/>
                  <a:t>    - The row rank  </a:t>
                </a:r>
                <a:r>
                  <a:rPr lang="en-US" dirty="0"/>
                  <a:t>= the maximum number of the columns whose set is </a:t>
                </a:r>
                <a:r>
                  <a:rPr lang="en-US" dirty="0" smtClean="0"/>
                  <a:t>independent</a:t>
                </a:r>
              </a:p>
              <a:p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- The rank = the column or row rank if these are same.   = rank(A)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2) Property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×</m:t>
                        </m:r>
                        <m:r>
                          <a:rPr lang="en-US" b="1" i="1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   </m:t>
                    </m:r>
                    <m:r>
                      <a:rPr lang="en-US" b="1" i="1" smtClean="0">
                        <a:latin typeface="Cambria Math"/>
                      </a:rPr>
                      <m:t>𝒓𝒂𝒏𝒌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 =</m:t>
                    </m:r>
                    <m:r>
                      <a:rPr lang="en-US" b="1" i="1" smtClean="0">
                        <a:latin typeface="Cambria Math"/>
                      </a:rPr>
                      <m:t>𝒓𝒂𝒏𝒌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,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</a:p>
              <a:p>
                <a:pPr marL="342900" indent="-342900">
                  <a:buAutoNum type="arabicParenR"/>
                </a:pP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80618"/>
                <a:ext cx="8458200" cy="5909310"/>
              </a:xfrm>
              <a:prstGeom prst="rect">
                <a:avLst/>
              </a:prstGeom>
              <a:blipFill rotWithShape="1">
                <a:blip r:embed="rId2"/>
                <a:stretch>
                  <a:fillRect l="-576" t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1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609601"/>
                <a:ext cx="60960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3.7 The Inverse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unique matrix </a:t>
                </a:r>
                <a:r>
                  <a:rPr lang="en-US" dirty="0" err="1" smtClean="0"/>
                  <a:t>s.t.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exists,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is invertible / non-singular</a:t>
                </a:r>
              </a:p>
              <a:p>
                <a:pPr marL="342900" indent="-342900">
                  <a:buAutoNum type="arabicParenR"/>
                </a:pPr>
                <a:r>
                  <a:rPr lang="en-US" dirty="0" smtClean="0"/>
                  <a:t>Property</a:t>
                </a:r>
              </a:p>
              <a:p>
                <a:pPr marL="342900" indent="-342900">
                  <a:buAutoNum type="arabicParenR"/>
                </a:pP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3.8 Orthogonal Matrices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𝑜𝑟𝑡h𝑜𝑔𝑜𝑛𝑎𝑙</m:t>
                    </m:r>
                  </m:oMath>
                </a14:m>
                <a:r>
                  <a:rPr lang="en-US" dirty="0" smtClean="0"/>
                  <a:t> 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ortho</a:t>
                </a:r>
                <a:r>
                  <a:rPr lang="en-US" dirty="0" smtClean="0"/>
                  <a:t>-normal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9601"/>
                <a:ext cx="6096000" cy="5078313"/>
              </a:xfrm>
              <a:prstGeom prst="rect">
                <a:avLst/>
              </a:prstGeom>
              <a:blipFill rotWithShape="1">
                <a:blip r:embed="rId2"/>
                <a:stretch>
                  <a:fillRect l="-800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4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3.9 Range and Null space of a Matrix</a:t>
            </a:r>
          </a:p>
          <a:p>
            <a:endParaRPr lang="en-US" dirty="0"/>
          </a:p>
          <a:p>
            <a:r>
              <a:rPr lang="en-US" dirty="0" smtClean="0"/>
              <a:t> 1) Projection   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en.wikipedia.org/wiki/Vector_projection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0" t="26906" r="30111" b="43164"/>
          <a:stretch/>
        </p:blipFill>
        <p:spPr bwMode="auto">
          <a:xfrm>
            <a:off x="6248400" y="1981200"/>
            <a:ext cx="2421340" cy="256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14400" y="1611868"/>
                <a:ext cx="5715000" cy="5099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Find 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𝑡𝑏</m:t>
                    </m:r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,  such that  the distance (not zero)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minimum , i.e. </a:t>
                </a:r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,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Dot product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Wingdings" panose="05000000000000000000" pitchFamily="2" charset="2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  <a:sym typeface="Wingdings" panose="05000000000000000000" pitchFamily="2" charset="2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Wingdings" panose="05000000000000000000" pitchFamily="2" charset="2"/>
                              </a:rPr>
                              <m:t>𝑏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  <a:ea typeface="Cambria Math"/>
                            <a:sym typeface="Wingdings" panose="05000000000000000000" pitchFamily="2" charset="2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11868"/>
                <a:ext cx="5715000" cy="5099473"/>
              </a:xfrm>
              <a:prstGeom prst="rect">
                <a:avLst/>
              </a:prstGeom>
              <a:blipFill rotWithShape="1">
                <a:blip r:embed="rId4"/>
                <a:stretch>
                  <a:fillRect l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1455</Words>
  <Application>Microsoft Office PowerPoint</Application>
  <PresentationFormat>화면 슬라이드 쇼(4:3)</PresentationFormat>
  <Paragraphs>142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</dc:creator>
  <cp:lastModifiedBy>user</cp:lastModifiedBy>
  <cp:revision>20</cp:revision>
  <dcterms:created xsi:type="dcterms:W3CDTF">2020-11-14T01:44:45Z</dcterms:created>
  <dcterms:modified xsi:type="dcterms:W3CDTF">2020-11-14T08:26:45Z</dcterms:modified>
</cp:coreProperties>
</file>