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661" r:id="rId3"/>
  </p:sldMasterIdLst>
  <p:sldIdLst>
    <p:sldId id="272" r:id="rId4"/>
    <p:sldId id="281" r:id="rId5"/>
    <p:sldId id="282" r:id="rId6"/>
    <p:sldId id="283" r:id="rId7"/>
    <p:sldId id="285" r:id="rId8"/>
    <p:sldId id="286" r:id="rId9"/>
    <p:sldId id="287" r:id="rId10"/>
    <p:sldId id="270" r:id="rId11"/>
    <p:sldId id="271" r:id="rId12"/>
    <p:sldId id="278" r:id="rId13"/>
    <p:sldId id="288" r:id="rId14"/>
    <p:sldId id="273" r:id="rId15"/>
    <p:sldId id="277" r:id="rId16"/>
    <p:sldId id="276" r:id="rId17"/>
    <p:sldId id="275" r:id="rId18"/>
    <p:sldId id="289" r:id="rId19"/>
    <p:sldId id="290" r:id="rId20"/>
    <p:sldId id="293" r:id="rId21"/>
    <p:sldId id="294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62" autoAdjust="0"/>
  </p:normalViewPr>
  <p:slideViewPr>
    <p:cSldViewPr>
      <p:cViewPr>
        <p:scale>
          <a:sx n="120" d="100"/>
          <a:sy n="120" d="100"/>
        </p:scale>
        <p:origin x="-326" y="3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92696"/>
            <a:ext cx="9144000" cy="0"/>
          </a:xfrm>
          <a:prstGeom prst="line">
            <a:avLst/>
          </a:prstGeom>
          <a:ln w="889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727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46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795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455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471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151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46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399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01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0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848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28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570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57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448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4704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41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4318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685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6696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28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981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8761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679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4408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5565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07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26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75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06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41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77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73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C2E78-001F-4581-BD6B-75028020EC2B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92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01C4D-3042-4F91-85B9-2689B17B5754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53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81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84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evdocs/user/quickstart.html" TargetMode="External"/><Relationship Id="rId2" Type="http://schemas.openxmlformats.org/officeDocument/2006/relationships/hyperlink" Target="https://jupyter.org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atplotlib.org/" TargetMode="External"/><Relationship Id="rId4" Type="http://schemas.openxmlformats.org/officeDocument/2006/relationships/hyperlink" Target="https://scipy.or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ym.openai.com/" TargetMode="External"/><Relationship Id="rId2" Type="http://schemas.openxmlformats.org/officeDocument/2006/relationships/hyperlink" Target="https://pandas.pydata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eras.io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ym.openai.com/" TargetMode="External"/><Relationship Id="rId2" Type="http://schemas.openxmlformats.org/officeDocument/2006/relationships/hyperlink" Target="http://,...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amueller/introduction_to_ml_with_python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amueller/introduction_to_ml_with_python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earning#cite_note-1" TargetMode="External"/><Relationship Id="rId3" Type="http://schemas.openxmlformats.org/officeDocument/2006/relationships/hyperlink" Target="https://en.wikipedia.org/wiki/Knowledge" TargetMode="External"/><Relationship Id="rId7" Type="http://schemas.openxmlformats.org/officeDocument/2006/relationships/hyperlink" Target="https://en.wikipedia.org/wiki/Preference" TargetMode="External"/><Relationship Id="rId2" Type="http://schemas.openxmlformats.org/officeDocument/2006/relationships/hyperlink" Target="https://en.wikipedia.org/wiki/Understand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Value_(personal_and_cultural)" TargetMode="External"/><Relationship Id="rId11" Type="http://schemas.openxmlformats.org/officeDocument/2006/relationships/hyperlink" Target="https://en.wikipedia.org/wiki/Machine_learning" TargetMode="External"/><Relationship Id="rId5" Type="http://schemas.openxmlformats.org/officeDocument/2006/relationships/hyperlink" Target="https://en.wikipedia.org/wiki/Skill" TargetMode="External"/><Relationship Id="rId10" Type="http://schemas.openxmlformats.org/officeDocument/2006/relationships/hyperlink" Target="https://en.wikipedia.org/wiki/Animal" TargetMode="External"/><Relationship Id="rId4" Type="http://schemas.openxmlformats.org/officeDocument/2006/relationships/hyperlink" Target="https://en.wikipedia.org/wiki/Behavior" TargetMode="External"/><Relationship Id="rId9" Type="http://schemas.openxmlformats.org/officeDocument/2006/relationships/hyperlink" Target="https://en.wikipedia.org/wiki/Huma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rain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en.wikipedia.org/wiki/Biological_neural_network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Synapse" TargetMode="External"/><Relationship Id="rId5" Type="http://schemas.openxmlformats.org/officeDocument/2006/relationships/hyperlink" Target="https://en.wikipedia.org/wiki/Neuron" TargetMode="External"/><Relationship Id="rId4" Type="http://schemas.openxmlformats.org/officeDocument/2006/relationships/hyperlink" Target="https://en.wikipedia.org/wiki/Artificial_neuro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758633"/>
            <a:ext cx="77768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Reinforcement Learning (RL)  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   Optimal Control : “Lewis”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 smtClean="0"/>
              <a:t>   Ch.6 : Dynamic Programming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Ch.11 : Reinforcement Learning 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Prerequisite : Machine Learning with Python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 smtClean="0"/>
              <a:t>Textbook :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“Introduction to machine learning with python” , 2016, O’Reilly</a:t>
            </a:r>
            <a:endParaRPr lang="en-US" altLang="ko-KR" dirty="0"/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2) Goals </a:t>
            </a:r>
          </a:p>
          <a:p>
            <a:endParaRPr lang="en-US" altLang="ko-KR" dirty="0"/>
          </a:p>
          <a:p>
            <a:pPr lvl="0"/>
            <a:r>
              <a:rPr lang="en-US" altLang="ko-KR" dirty="0" smtClean="0"/>
              <a:t>  - Learn </a:t>
            </a:r>
            <a:r>
              <a:rPr lang="en-US" altLang="ko-KR" dirty="0"/>
              <a:t>and code supervised machine learning algorithms</a:t>
            </a:r>
            <a:endParaRPr lang="ko-KR" altLang="ko-KR" dirty="0"/>
          </a:p>
          <a:p>
            <a:pPr lvl="0"/>
            <a:r>
              <a:rPr lang="en-US" altLang="ko-KR" dirty="0" smtClean="0"/>
              <a:t>  - Learn </a:t>
            </a:r>
            <a:r>
              <a:rPr lang="en-US" altLang="ko-KR" dirty="0"/>
              <a:t>and code un-supervise machine learning </a:t>
            </a:r>
            <a:r>
              <a:rPr lang="en-US" altLang="ko-KR" dirty="0" smtClean="0"/>
              <a:t>algorithms </a:t>
            </a:r>
          </a:p>
          <a:p>
            <a:pPr lvl="0"/>
            <a:r>
              <a:rPr lang="en-US" altLang="ko-KR" dirty="0"/>
              <a:t> </a:t>
            </a:r>
            <a:r>
              <a:rPr lang="en-US" altLang="ko-KR" dirty="0" smtClean="0"/>
              <a:t> - Learn </a:t>
            </a:r>
            <a:r>
              <a:rPr lang="en-US" altLang="ko-KR" dirty="0"/>
              <a:t>and simulate  deep learning (Neural Network) </a:t>
            </a:r>
            <a:r>
              <a:rPr lang="en-US" altLang="ko-KR" dirty="0" smtClean="0"/>
              <a:t>algorithms</a:t>
            </a:r>
          </a:p>
          <a:p>
            <a:pPr lvl="0"/>
            <a:r>
              <a:rPr lang="en-US" altLang="ko-KR" dirty="0"/>
              <a:t> </a:t>
            </a:r>
            <a:r>
              <a:rPr lang="en-US" altLang="ko-KR" dirty="0" smtClean="0"/>
              <a:t> - Apply to Optimal Controls  </a:t>
            </a:r>
            <a:endParaRPr lang="ko-KR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12469" y="188966"/>
            <a:ext cx="126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Scope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39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7431856" cy="38932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512" y="854006"/>
            <a:ext cx="396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Off – line Reinforcement learning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7504" y="6434029"/>
            <a:ext cx="3583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[1]: NE 10-3 Reinforcement learning with </a:t>
            </a:r>
            <a:r>
              <a:rPr lang="en-US" altLang="ko-KR" sz="1200" dirty="0" err="1" smtClean="0"/>
              <a:t>matlab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452320" y="188640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RL - Concept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51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854006"/>
            <a:ext cx="396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Off – line Reinforcement learning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7504" y="6434029"/>
            <a:ext cx="3239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[1]: </a:t>
            </a:r>
            <a:r>
              <a:rPr lang="en-US" altLang="ko-KR" sz="1200" dirty="0" err="1" smtClean="0"/>
              <a:t>Brunton</a:t>
            </a:r>
            <a:r>
              <a:rPr lang="en-US" altLang="ko-KR" sz="1200" dirty="0" smtClean="0"/>
              <a:t> : the author of “Data-Driven,…”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452320" y="188640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RL - Concept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152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73" y="1268760"/>
            <a:ext cx="6864350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1520" y="836712"/>
            <a:ext cx="2759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https://gym.openai.com/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52320" y="188640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RL - Concept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21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1052736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Model Predictive Control                   :                 Reinforcement L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 smtClean="0"/>
              <a:t>   - Uncertain system (time varying)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 in finite time, apply the optimal control  </a:t>
            </a:r>
            <a:r>
              <a:rPr lang="en-US" altLang="ko-KR" dirty="0" smtClean="0">
                <a:sym typeface="Wingdings" panose="05000000000000000000" pitchFamily="2" charset="2"/>
              </a:rPr>
              <a:t>  Learning procedure to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                                                    find optimal reward policy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98" y="2708920"/>
            <a:ext cx="3750762" cy="2185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52320" y="188640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RL - Concept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593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758633"/>
            <a:ext cx="77768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Jupyter</a:t>
            </a:r>
            <a:r>
              <a:rPr lang="en-US" altLang="ko-KR" dirty="0"/>
              <a:t> notebook </a:t>
            </a:r>
            <a:r>
              <a:rPr lang="en-US" altLang="ko-KR" dirty="0">
                <a:hlinkClick r:id="rId2"/>
              </a:rPr>
              <a:t>https://jupyter.org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r>
              <a:rPr lang="en-US" altLang="ko-KR" dirty="0" smtClean="0"/>
              <a:t>     running code in the browser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   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numpy.org/devdocs/user/quickstart.html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multidimensional array, mathematical functions 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SciPy</a:t>
            </a:r>
            <a:r>
              <a:rPr lang="en-US" altLang="ko-KR" dirty="0"/>
              <a:t> </a:t>
            </a:r>
            <a:r>
              <a:rPr lang="en-US" altLang="ko-KR" dirty="0">
                <a:hlinkClick r:id="rId4"/>
              </a:rPr>
              <a:t>https://scipy.org</a:t>
            </a:r>
            <a:r>
              <a:rPr lang="en-US" altLang="ko-KR" dirty="0" smtClean="0">
                <a:hlinkClick r:id="rId4"/>
              </a:rPr>
              <a:t>/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Scientific computing , optimization,..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 smtClean="0"/>
              <a:t>Matplotlib</a:t>
            </a:r>
            <a:r>
              <a:rPr lang="en-US" altLang="ko-KR" dirty="0"/>
              <a:t> </a:t>
            </a:r>
            <a:r>
              <a:rPr lang="en-US" altLang="ko-KR" dirty="0">
                <a:hlinkClick r:id="rId5"/>
              </a:rPr>
              <a:t>https://matplotlib.org</a:t>
            </a:r>
            <a:r>
              <a:rPr lang="en-US" altLang="ko-KR" dirty="0" smtClean="0">
                <a:hlinkClick r:id="rId5"/>
              </a:rPr>
              <a:t>/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the primary scientific plotting library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52320" y="188640"/>
            <a:ext cx="122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RL - Tools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57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758633"/>
            <a:ext cx="77768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Pandas </a:t>
            </a:r>
            <a:r>
              <a:rPr lang="en-US" altLang="ko-KR" dirty="0">
                <a:hlinkClick r:id="rId2"/>
              </a:rPr>
              <a:t>https://pandas.pydata.org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en-US" altLang="ko-KR" dirty="0" smtClean="0"/>
              <a:t>     data wrangling and analysis 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 Gym </a:t>
            </a:r>
            <a:r>
              <a:rPr lang="en-US" altLang="ko-KR" dirty="0">
                <a:hlinkClick r:id="rId3"/>
              </a:rPr>
              <a:t>https://gym.openai.com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developing and comparing Reinforcement Learning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 smtClean="0"/>
              <a:t>Keras</a:t>
            </a:r>
            <a:r>
              <a:rPr lang="en-US" altLang="ko-KR" dirty="0"/>
              <a:t> </a:t>
            </a:r>
            <a:r>
              <a:rPr lang="en-US" altLang="ko-KR" dirty="0">
                <a:hlinkClick r:id="rId4"/>
              </a:rPr>
              <a:t>https://keras.io</a:t>
            </a:r>
            <a:r>
              <a:rPr lang="en-US" altLang="ko-KR" dirty="0" smtClean="0">
                <a:hlinkClick r:id="rId4"/>
              </a:rPr>
              <a:t>/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 smtClean="0"/>
              <a:t>  Deep learning API </a:t>
            </a:r>
          </a:p>
          <a:p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Tensorflow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Deep learning API by google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52320" y="188640"/>
            <a:ext cx="122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RL - Tools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47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758633"/>
            <a:ext cx="7776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Open : Anaconda –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Copy </a:t>
            </a:r>
            <a:r>
              <a:rPr lang="en-US" altLang="ko-KR" dirty="0" smtClean="0">
                <a:hlinkClick r:id="rId2"/>
              </a:rPr>
              <a:t>http://,...</a:t>
            </a:r>
            <a:r>
              <a:rPr lang="en-US" altLang="ko-KR" dirty="0" smtClean="0"/>
              <a:t> And paste it in google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 data wrangling and analysis 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 Gym </a:t>
            </a:r>
            <a:r>
              <a:rPr lang="en-US" altLang="ko-KR" dirty="0">
                <a:hlinkClick r:id="rId3"/>
              </a:rPr>
              <a:t>https://gym.openai.com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developing and comparing Reinforcement Learning</a:t>
            </a:r>
          </a:p>
          <a:p>
            <a:endParaRPr lang="en-US" altLang="ko-KR" dirty="0"/>
          </a:p>
          <a:p>
            <a:r>
              <a:rPr lang="en-US" altLang="ko-KR" dirty="0" smtClean="0"/>
              <a:t>3. Go to the working dir. 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6404074" cy="29332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43626" y="158783"/>
            <a:ext cx="206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785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758633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467544" y="908720"/>
            <a:ext cx="662473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3.  To download “ Introduction,…” go to “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,..”</a:t>
            </a:r>
          </a:p>
          <a:p>
            <a:endParaRPr lang="en-US" altLang="ko-KR" dirty="0"/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github.com/amueller/introduction_to_ml_with_python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4. Download all in ZIP in your working dir.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%% pdf version is available. </a:t>
            </a:r>
            <a:r>
              <a:rPr lang="en-US" altLang="ko-KR" dirty="0" err="1" smtClean="0"/>
              <a:t>Plz</a:t>
            </a:r>
            <a:r>
              <a:rPr lang="en-US" altLang="ko-KR" dirty="0" smtClean="0"/>
              <a:t> download it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14" y="2852936"/>
            <a:ext cx="6313204" cy="30316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43626" y="158783"/>
            <a:ext cx="206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20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758633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467544" y="908720"/>
            <a:ext cx="66247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/>
          </a:p>
          <a:p>
            <a:pPr marL="342900" indent="-342900">
              <a:buAutoNum type="arabicPeriod" startAt="5"/>
            </a:pPr>
            <a:r>
              <a:rPr lang="en-US" altLang="ko-KR" dirty="0" smtClean="0"/>
              <a:t>Unzipped the files</a:t>
            </a:r>
          </a:p>
          <a:p>
            <a:pPr marL="342900" indent="-342900">
              <a:buAutoNum type="arabicPeriod" startAt="5"/>
            </a:pPr>
            <a:r>
              <a:rPr lang="en-US" altLang="ko-KR" dirty="0" smtClean="0"/>
              <a:t> Open </a:t>
            </a:r>
          </a:p>
          <a:p>
            <a:endParaRPr lang="en-US" altLang="ko-KR" dirty="0"/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github.com/amueller/introduction_to_ml_with_python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4. Download all in ZIP in your working dir. </a:t>
            </a:r>
          </a:p>
          <a:p>
            <a:r>
              <a:rPr lang="en-US" altLang="ko-KR" dirty="0" smtClean="0"/>
              <a:t>5. Go to the DIR unzipped</a:t>
            </a:r>
          </a:p>
          <a:p>
            <a:r>
              <a:rPr lang="en-US" altLang="ko-KR" dirty="0" smtClean="0"/>
              <a:t>5. Click  the notebook file ,”01-introduction.ipynb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933056"/>
            <a:ext cx="6192045" cy="26288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43626" y="158783"/>
            <a:ext cx="206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49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124744"/>
            <a:ext cx="86409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Run a notebook file :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 smtClean="0"/>
              <a:t>In an </a:t>
            </a:r>
            <a:r>
              <a:rPr lang="en-US" altLang="ko-KR" dirty="0" err="1" smtClean="0"/>
              <a:t>excutetable</a:t>
            </a:r>
            <a:r>
              <a:rPr lang="en-US" altLang="ko-KR" dirty="0" smtClean="0"/>
              <a:t> file,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(python) code  : “Run”</a:t>
            </a:r>
          </a:p>
          <a:p>
            <a:endParaRPr lang="en-US" altLang="ko-KR" dirty="0"/>
          </a:p>
          <a:p>
            <a:r>
              <a:rPr lang="en-US" altLang="ko-KR" dirty="0" smtClean="0"/>
              <a:t> - Markdown text : type in Markdown format ( similar to “Live Editor “ of </a:t>
            </a:r>
            <a:r>
              <a:rPr lang="en-US" altLang="ko-KR" dirty="0" err="1" smtClean="0"/>
              <a:t>matlab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Save and shutdown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43626" y="158783"/>
            <a:ext cx="206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85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758632"/>
            <a:ext cx="806489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Artificial Intelligence  </a:t>
            </a:r>
          </a:p>
          <a:p>
            <a:endParaRPr lang="en-US" altLang="ko-KR" dirty="0"/>
          </a:p>
          <a:p>
            <a:r>
              <a:rPr lang="en-US" altLang="ko-KR" dirty="0" smtClean="0"/>
              <a:t>  </a:t>
            </a:r>
            <a:r>
              <a:rPr lang="en-US" altLang="ko-KR" b="1" dirty="0" smtClean="0"/>
              <a:t>Intelligence</a:t>
            </a:r>
            <a:r>
              <a:rPr lang="en-US" altLang="ko-KR" dirty="0" smtClean="0"/>
              <a:t>: </a:t>
            </a:r>
            <a:r>
              <a:rPr lang="en-US" altLang="ko-KR" dirty="0"/>
              <a:t> 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the </a:t>
            </a:r>
            <a:r>
              <a:rPr lang="en-US" altLang="ko-KR" dirty="0"/>
              <a:t>ability to learn or understand or to deal with new or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trying situations</a:t>
            </a:r>
            <a:r>
              <a:rPr lang="en-US" altLang="ko-KR" dirty="0"/>
              <a:t> :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Artificial Intelligence </a:t>
            </a:r>
          </a:p>
          <a:p>
            <a:endParaRPr lang="en-US" altLang="ko-KR" dirty="0"/>
          </a:p>
          <a:p>
            <a:r>
              <a:rPr lang="en-US" altLang="ko-KR" dirty="0" smtClean="0"/>
              <a:t>   Human intelligence</a:t>
            </a:r>
            <a:endParaRPr lang="en-US" altLang="ko-KR" dirty="0"/>
          </a:p>
          <a:p>
            <a:r>
              <a:rPr lang="en-US" altLang="ko-KR" b="1" dirty="0" smtClean="0"/>
              <a:t>   Computer intelligence </a:t>
            </a:r>
            <a:r>
              <a:rPr lang="en-US" altLang="ko-KR" dirty="0" smtClean="0"/>
              <a:t>– Artificial Intelligence </a:t>
            </a:r>
          </a:p>
          <a:p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Machine Learning </a:t>
            </a:r>
            <a:endParaRPr lang="en-US" altLang="ko-KR" dirty="0"/>
          </a:p>
          <a:p>
            <a:r>
              <a:rPr lang="en-US" altLang="ko-KR" dirty="0" smtClean="0"/>
              <a:t>  </a:t>
            </a:r>
          </a:p>
          <a:p>
            <a:r>
              <a:rPr lang="en-US" altLang="ko-KR" b="1" dirty="0"/>
              <a:t>Learning</a:t>
            </a:r>
            <a:r>
              <a:rPr lang="en-US" altLang="ko-KR" dirty="0"/>
              <a:t> is the process of acquiring new </a:t>
            </a:r>
            <a:r>
              <a:rPr lang="en-US" altLang="ko-KR" dirty="0">
                <a:hlinkClick r:id="rId2" tooltip="Understanding"/>
              </a:rPr>
              <a:t>understanding</a:t>
            </a:r>
            <a:r>
              <a:rPr lang="en-US" altLang="ko-KR" dirty="0"/>
              <a:t>, </a:t>
            </a:r>
            <a:r>
              <a:rPr lang="en-US" altLang="ko-KR" dirty="0">
                <a:hlinkClick r:id="rId3" tooltip="Knowledge"/>
              </a:rPr>
              <a:t>knowledge</a:t>
            </a:r>
            <a:r>
              <a:rPr lang="en-US" altLang="ko-KR" dirty="0"/>
              <a:t>, </a:t>
            </a:r>
            <a:r>
              <a:rPr lang="en-US" altLang="ko-KR" dirty="0">
                <a:hlinkClick r:id="rId4" tooltip="Behavior"/>
              </a:rPr>
              <a:t>behaviors</a:t>
            </a:r>
            <a:r>
              <a:rPr lang="en-US" altLang="ko-KR" dirty="0"/>
              <a:t>, </a:t>
            </a:r>
            <a:r>
              <a:rPr lang="en-US" altLang="ko-KR" dirty="0">
                <a:hlinkClick r:id="rId5" tooltip="Skill"/>
              </a:rPr>
              <a:t>skills</a:t>
            </a:r>
            <a:r>
              <a:rPr lang="en-US" altLang="ko-KR" dirty="0"/>
              <a:t>, </a:t>
            </a:r>
            <a:r>
              <a:rPr lang="en-US" altLang="ko-KR" dirty="0">
                <a:hlinkClick r:id="rId6" tooltip="Value (personal and cultural)"/>
              </a:rPr>
              <a:t>values</a:t>
            </a:r>
            <a:r>
              <a:rPr lang="en-US" altLang="ko-KR" dirty="0"/>
              <a:t>, attitudes, and </a:t>
            </a:r>
            <a:r>
              <a:rPr lang="en-US" altLang="ko-KR" dirty="0">
                <a:hlinkClick r:id="rId7" tooltip="Preference"/>
              </a:rPr>
              <a:t>preferences</a:t>
            </a:r>
            <a:r>
              <a:rPr lang="en-US" altLang="ko-KR" dirty="0"/>
              <a:t>.</a:t>
            </a:r>
            <a:r>
              <a:rPr lang="en-US" altLang="ko-KR" baseline="30000" dirty="0">
                <a:hlinkClick r:id="rId8"/>
              </a:rPr>
              <a:t>[1]</a:t>
            </a:r>
            <a:r>
              <a:rPr lang="en-US" altLang="ko-KR" dirty="0"/>
              <a:t> The ability to learn is possessed by </a:t>
            </a:r>
            <a:r>
              <a:rPr lang="en-US" altLang="ko-KR" dirty="0">
                <a:hlinkClick r:id="rId9" tooltip="Human"/>
              </a:rPr>
              <a:t>humans</a:t>
            </a:r>
            <a:r>
              <a:rPr lang="en-US" altLang="ko-KR" dirty="0"/>
              <a:t>, </a:t>
            </a:r>
            <a:r>
              <a:rPr lang="en-US" altLang="ko-KR" dirty="0">
                <a:hlinkClick r:id="rId10" tooltip="Animal"/>
              </a:rPr>
              <a:t>animals</a:t>
            </a:r>
            <a:r>
              <a:rPr lang="en-US" altLang="ko-KR" dirty="0"/>
              <a:t>, and some </a:t>
            </a:r>
            <a:r>
              <a:rPr lang="en-US" altLang="ko-KR" dirty="0">
                <a:hlinkClick r:id="rId11" tooltip="Machine learning"/>
              </a:rPr>
              <a:t>machines</a:t>
            </a:r>
            <a:r>
              <a:rPr lang="en-US" altLang="ko-KR" dirty="0"/>
              <a:t>;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 smtClean="0"/>
              <a:t>Machine learning </a:t>
            </a:r>
            <a:r>
              <a:rPr lang="en-US" altLang="ko-KR" dirty="0" smtClean="0"/>
              <a:t>:  Learn thru a computer </a:t>
            </a:r>
          </a:p>
          <a:p>
            <a:endParaRPr lang="en-US" altLang="ko-KR" dirty="0"/>
          </a:p>
          <a:p>
            <a:r>
              <a:rPr lang="en-US" altLang="ko-KR" dirty="0" smtClean="0"/>
              <a:t>                  -</a:t>
            </a:r>
            <a:r>
              <a:rPr lang="en-US" altLang="ko-KR" dirty="0" smtClean="0">
                <a:sym typeface="Wingdings" panose="05000000000000000000" pitchFamily="2" charset="2"/>
              </a:rPr>
              <a:t> computer science : software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72200" y="188966"/>
            <a:ext cx="259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AI/ machine 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712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758632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en-US" altLang="ko-KR" dirty="0" smtClean="0"/>
              <a:t>Supervised learning 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 smtClean="0"/>
              <a:t> - automate </a:t>
            </a:r>
            <a:r>
              <a:rPr lang="en-US" altLang="ko-KR" dirty="0"/>
              <a:t>decision-making processes by generalizing from known examples</a:t>
            </a:r>
            <a:r>
              <a:rPr lang="en-US" altLang="ko-KR" dirty="0" smtClean="0"/>
              <a:t>. Known input / known output  :  </a:t>
            </a:r>
            <a:r>
              <a:rPr lang="en-US" altLang="ko-KR" dirty="0" smtClean="0">
                <a:sym typeface="Wingdings" panose="05000000000000000000" pitchFamily="2" charset="2"/>
              </a:rPr>
              <a:t>new input  what output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  1)  Classification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</a:t>
            </a:r>
            <a:r>
              <a:rPr lang="en-US" altLang="ko-KR" dirty="0" err="1" smtClean="0"/>
              <a:t>llearning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635041" y="3075162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1600" y="4298864"/>
            <a:ext cx="158417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1967189" y="3066956"/>
            <a:ext cx="792088" cy="8771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136587" y="2744924"/>
            <a:ext cx="432048" cy="36004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3034912">
            <a:off x="4579322" y="3853380"/>
            <a:ext cx="2001579" cy="13573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048164" y="2924944"/>
            <a:ext cx="1080120" cy="6480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6개인 별 10"/>
          <p:cNvSpPr/>
          <p:nvPr/>
        </p:nvSpPr>
        <p:spPr>
          <a:xfrm>
            <a:off x="6925600" y="3862148"/>
            <a:ext cx="720080" cy="792088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03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758632"/>
            <a:ext cx="8064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en-US" altLang="ko-KR" dirty="0" smtClean="0"/>
              <a:t>Supervised learning  </a:t>
            </a:r>
            <a:endParaRPr lang="en-US" altLang="ko-KR" dirty="0"/>
          </a:p>
          <a:p>
            <a:r>
              <a:rPr lang="en-US" altLang="ko-KR" dirty="0" smtClean="0"/>
              <a:t> - automate </a:t>
            </a:r>
            <a:r>
              <a:rPr lang="en-US" altLang="ko-KR" dirty="0"/>
              <a:t>decision-making processes by generalizing from known examples.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  2)  Regression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56177" y="188966"/>
            <a:ext cx="272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- Regression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12" y="2996952"/>
            <a:ext cx="4104456" cy="213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962137"/>
            <a:ext cx="2975015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7792" y="2420625"/>
                <a:ext cx="38175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0" dirty="0" smtClean="0"/>
                  <a:t>  </a:t>
                </a:r>
                <a:r>
                  <a:rPr lang="en-US" altLang="ko-KR" b="1" dirty="0" smtClean="0"/>
                  <a:t>measured a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/>
                          </a:rPr>
                          <m:t>𝐱</m:t>
                        </m:r>
                      </m:e>
                      <m:sub>
                        <m:r>
                          <a:rPr lang="en-US" altLang="ko-KR" b="1" i="0" smtClean="0">
                            <a:latin typeface="Cambria Math"/>
                          </a:rPr>
                          <m:t>𝐢</m:t>
                        </m:r>
                      </m:sub>
                    </m:sSub>
                    <m:r>
                      <a:rPr lang="en-US" altLang="ko-KR" b="1" i="0" smtClean="0">
                        <a:latin typeface="Cambria Math"/>
                      </a:rPr>
                      <m:t> , </m:t>
                    </m:r>
                  </m:oMath>
                </a14:m>
                <a:r>
                  <a:rPr lang="ko-KR" altLang="en-US" b="1" dirty="0" smtClean="0"/>
                  <a:t> </a:t>
                </a:r>
                <a:r>
                  <a:rPr lang="en-US" altLang="ko-KR" b="1" dirty="0" smtClean="0"/>
                  <a:t>what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ko-KR" b="1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92" y="2420625"/>
                <a:ext cx="381752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12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758632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 Unsupervised learning  </a:t>
            </a:r>
            <a:endParaRPr lang="en-US" altLang="ko-KR" dirty="0"/>
          </a:p>
          <a:p>
            <a:r>
              <a:rPr lang="en-US" altLang="ko-KR" dirty="0"/>
              <a:t> - only the input data is known, and </a:t>
            </a:r>
            <a:r>
              <a:rPr lang="en-US" altLang="ko-KR" b="1" dirty="0"/>
              <a:t>no known output data </a:t>
            </a:r>
            <a:r>
              <a:rPr lang="en-US" altLang="ko-KR" dirty="0"/>
              <a:t>is given to the algorithm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Unsupervised Learning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715380" y="246869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66407" y="3984047"/>
            <a:ext cx="555581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461846" y="3335975"/>
            <a:ext cx="171636" cy="171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07704" y="3705321"/>
            <a:ext cx="7200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23628" y="3836704"/>
            <a:ext cx="207640" cy="20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651484" y="4488103"/>
            <a:ext cx="7200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>
            <a:off x="1939516" y="2592467"/>
            <a:ext cx="864096" cy="7560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/>
        </p:nvSpPr>
        <p:spPr>
          <a:xfrm>
            <a:off x="759768" y="3356795"/>
            <a:ext cx="279648" cy="37804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884277" y="173681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718418" y="1795532"/>
            <a:ext cx="555581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440096" y="1975030"/>
            <a:ext cx="171636" cy="171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848273" y="2564904"/>
            <a:ext cx="7200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850274" y="2621066"/>
            <a:ext cx="207640" cy="20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805834" y="2528900"/>
            <a:ext cx="7200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>
            <a:off x="5801914" y="3321350"/>
            <a:ext cx="864096" cy="7560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>
            <a:off x="6856384" y="3321350"/>
            <a:ext cx="279648" cy="37804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245440" y="4749782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079581" y="4808502"/>
            <a:ext cx="555581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6001207" y="5908605"/>
            <a:ext cx="171636" cy="171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415466" y="4808502"/>
            <a:ext cx="7200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545459" y="5872601"/>
            <a:ext cx="207640" cy="20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838287" y="4764113"/>
            <a:ext cx="7200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/>
          <p:cNvSpPr/>
          <p:nvPr/>
        </p:nvSpPr>
        <p:spPr>
          <a:xfrm>
            <a:off x="4240169" y="4713490"/>
            <a:ext cx="864096" cy="7560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/>
          <p:cNvSpPr/>
          <p:nvPr/>
        </p:nvSpPr>
        <p:spPr>
          <a:xfrm>
            <a:off x="5269493" y="5787400"/>
            <a:ext cx="279648" cy="37804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3347864" y="2146666"/>
            <a:ext cx="1008112" cy="13020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>
            <a:off x="3347864" y="4423000"/>
            <a:ext cx="1008112" cy="13020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61890" y="169835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Shape ?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332731" y="3902747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Size 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984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758632"/>
            <a:ext cx="80648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 smtClean="0"/>
              <a:t>Artififical</a:t>
            </a:r>
            <a:r>
              <a:rPr lang="en-US" altLang="ko-KR" dirty="0" smtClean="0"/>
              <a:t> Neural Network </a:t>
            </a:r>
          </a:p>
          <a:p>
            <a:endParaRPr lang="en-US" altLang="ko-KR" dirty="0" smtClean="0"/>
          </a:p>
          <a:p>
            <a:r>
              <a:rPr lang="en-US" altLang="ko-KR" b="1" dirty="0"/>
              <a:t>Artificial neural networks</a:t>
            </a:r>
            <a:r>
              <a:rPr lang="en-US" altLang="ko-KR" dirty="0"/>
              <a:t> (</a:t>
            </a:r>
            <a:r>
              <a:rPr lang="en-US" altLang="ko-KR" b="1" dirty="0"/>
              <a:t>ANNs</a:t>
            </a:r>
            <a:r>
              <a:rPr lang="en-US" altLang="ko-KR" dirty="0"/>
              <a:t>), usually simply called </a:t>
            </a:r>
            <a:r>
              <a:rPr lang="en-US" altLang="ko-KR" b="1" dirty="0"/>
              <a:t>neural networks</a:t>
            </a:r>
            <a:r>
              <a:rPr lang="en-US" altLang="ko-KR" dirty="0"/>
              <a:t> (</a:t>
            </a:r>
            <a:r>
              <a:rPr lang="en-US" altLang="ko-KR" b="1" dirty="0"/>
              <a:t>NNs</a:t>
            </a:r>
            <a:r>
              <a:rPr lang="en-US" altLang="ko-KR" dirty="0"/>
              <a:t>), are computing systems inspired by the </a:t>
            </a:r>
            <a:r>
              <a:rPr lang="en-US" altLang="ko-KR" dirty="0">
                <a:hlinkClick r:id="rId2" tooltip="Biological neural network"/>
              </a:rPr>
              <a:t>biological neural networks</a:t>
            </a:r>
            <a:r>
              <a:rPr lang="en-US" altLang="ko-KR" dirty="0"/>
              <a:t> that constitute animal </a:t>
            </a:r>
            <a:r>
              <a:rPr lang="en-US" altLang="ko-KR" dirty="0">
                <a:hlinkClick r:id="rId3" tooltip="Brain"/>
              </a:rPr>
              <a:t>brains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An ANN is based on a collection of connected units or nodes called </a:t>
            </a:r>
            <a:r>
              <a:rPr lang="en-US" altLang="ko-KR" dirty="0">
                <a:hlinkClick r:id="rId4" tooltip="Artificial neuron"/>
              </a:rPr>
              <a:t>artificial neurons</a:t>
            </a:r>
            <a:r>
              <a:rPr lang="en-US" altLang="ko-KR" dirty="0"/>
              <a:t>, which loosely model the </a:t>
            </a:r>
            <a:r>
              <a:rPr lang="en-US" altLang="ko-KR" dirty="0">
                <a:hlinkClick r:id="rId5" tooltip="Neuron"/>
              </a:rPr>
              <a:t>neurons</a:t>
            </a:r>
            <a:r>
              <a:rPr lang="en-US" altLang="ko-KR" dirty="0"/>
              <a:t> in a biological brain. Each connection, like the </a:t>
            </a:r>
            <a:r>
              <a:rPr lang="en-US" altLang="ko-KR" dirty="0">
                <a:hlinkClick r:id="rId6" tooltip="Synapse"/>
              </a:rPr>
              <a:t>synapses</a:t>
            </a:r>
            <a:r>
              <a:rPr lang="en-US" altLang="ko-KR" dirty="0"/>
              <a:t> in a biological brain, can transmit a signal to other neurons</a:t>
            </a:r>
          </a:p>
          <a:p>
            <a:endParaRPr lang="en-US" altLang="ko-KR" dirty="0"/>
          </a:p>
          <a:p>
            <a:r>
              <a:rPr lang="en-US" altLang="ko-KR" dirty="0" smtClean="0"/>
              <a:t>  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12469" y="188966"/>
            <a:ext cx="126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ANN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005064"/>
            <a:ext cx="1753369" cy="20492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6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758632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 Deep learning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7612469" y="188966"/>
            <a:ext cx="126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DL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1426"/>
            <a:ext cx="5472608" cy="289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7504" y="6453336"/>
            <a:ext cx="72889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https://i0.wp.com/semiengineering.com/wp-content/uploads/2018/01/MLvsDL.png?ssl=1</a:t>
            </a:r>
            <a:endParaRPr lang="ko-KR" altLang="en-US" sz="11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381328"/>
            <a:ext cx="914400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11560" y="1196752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Deep learning is </a:t>
            </a:r>
            <a:r>
              <a:rPr lang="en-US" altLang="ko-KR" b="1" dirty="0"/>
              <a:t>a subset of machine learning, which is essentially a neural network with three or more layers</a:t>
            </a:r>
            <a:r>
              <a:rPr lang="en-US" altLang="ko-KR" dirty="0"/>
              <a:t>. </a:t>
            </a:r>
            <a:r>
              <a:rPr lang="en-US" altLang="ko-KR" dirty="0" smtClean="0"/>
              <a:t>- IBM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92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52320" y="188640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RL - Concept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41" y="1628800"/>
            <a:ext cx="4669547" cy="20719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333" y="801578"/>
            <a:ext cx="3299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Reinforcement learning </a:t>
            </a:r>
          </a:p>
          <a:p>
            <a:r>
              <a:rPr lang="en-US" altLang="ko-KR" dirty="0" smtClean="0"/>
              <a:t>  [1] General Control Problem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7504" y="6434029"/>
            <a:ext cx="3583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[1]: NE 10-3 Reinforcement learning with </a:t>
            </a:r>
            <a:r>
              <a:rPr lang="en-US" altLang="ko-KR" sz="1200" dirty="0" err="1" smtClean="0"/>
              <a:t>matlab</a:t>
            </a:r>
            <a:endParaRPr lang="ko-KR" altLang="en-US" sz="1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5064"/>
            <a:ext cx="4682123" cy="21849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150262"/>
              </p:ext>
            </p:extLst>
          </p:nvPr>
        </p:nvGraphicFramePr>
        <p:xfrm>
          <a:off x="5763869" y="1700808"/>
          <a:ext cx="266429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368152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general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RL</a:t>
                      </a:r>
                      <a:endParaRPr lang="ko-KR" altLang="en-US" dirty="0"/>
                    </a:p>
                  </a:txBody>
                  <a:tcPr/>
                </a:tc>
              </a:tr>
              <a:tr h="2268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controller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policy</a:t>
                      </a:r>
                      <a:endParaRPr lang="ko-KR" altLang="en-US" dirty="0"/>
                    </a:p>
                  </a:txBody>
                  <a:tcPr/>
                </a:tc>
              </a:tr>
              <a:tr h="2268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plant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environment</a:t>
                      </a:r>
                      <a:endParaRPr lang="ko-KR" altLang="en-US" dirty="0"/>
                    </a:p>
                  </a:txBody>
                  <a:tcPr/>
                </a:tc>
              </a:tr>
              <a:tr h="2268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state</a:t>
                      </a:r>
                    </a:p>
                    <a:p>
                      <a:pPr latinLnBrk="1"/>
                      <a:r>
                        <a:rPr lang="en-US" altLang="ko-KR" dirty="0" smtClean="0"/>
                        <a:t>reward </a:t>
                      </a:r>
                    </a:p>
                  </a:txBody>
                  <a:tcPr/>
                </a:tc>
              </a:tr>
              <a:tr h="2268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control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action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21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49601"/>
            <a:ext cx="7524328" cy="276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1052736"/>
            <a:ext cx="505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Machine learning – Reinforcement Learning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7504" y="6434029"/>
            <a:ext cx="3583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[1]: NE 10-3 Reinforcement learning with </a:t>
            </a:r>
            <a:r>
              <a:rPr lang="en-US" altLang="ko-KR" sz="1200" dirty="0" err="1" smtClean="0"/>
              <a:t>matlab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357782" y="198085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RL - Concept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12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2602</TotalTime>
  <Words>592</Words>
  <Application>Microsoft Office PowerPoint</Application>
  <PresentationFormat>화면 슬라이드 쇼(4:3)</PresentationFormat>
  <Paragraphs>206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Office 테마</vt:lpstr>
      <vt:lpstr>1_디자인 사용자 지정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김태욱</dc:creator>
  <cp:lastModifiedBy>김태욱</cp:lastModifiedBy>
  <cp:revision>47</cp:revision>
  <dcterms:created xsi:type="dcterms:W3CDTF">2022-04-07T05:00:11Z</dcterms:created>
  <dcterms:modified xsi:type="dcterms:W3CDTF">2022-04-27T11:00:12Z</dcterms:modified>
</cp:coreProperties>
</file>