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38"/>
  </p:notesMasterIdLst>
  <p:sldIdLst>
    <p:sldId id="272" r:id="rId4"/>
    <p:sldId id="281" r:id="rId5"/>
    <p:sldId id="282" r:id="rId6"/>
    <p:sldId id="295" r:id="rId7"/>
    <p:sldId id="296" r:id="rId8"/>
    <p:sldId id="299" r:id="rId9"/>
    <p:sldId id="283" r:id="rId10"/>
    <p:sldId id="306" r:id="rId11"/>
    <p:sldId id="300" r:id="rId12"/>
    <p:sldId id="301" r:id="rId13"/>
    <p:sldId id="303" r:id="rId14"/>
    <p:sldId id="285" r:id="rId15"/>
    <p:sldId id="304" r:id="rId16"/>
    <p:sldId id="308" r:id="rId17"/>
    <p:sldId id="310" r:id="rId18"/>
    <p:sldId id="307" r:id="rId19"/>
    <p:sldId id="313" r:id="rId20"/>
    <p:sldId id="311" r:id="rId21"/>
    <p:sldId id="312" r:id="rId22"/>
    <p:sldId id="319" r:id="rId23"/>
    <p:sldId id="320" r:id="rId24"/>
    <p:sldId id="316" r:id="rId25"/>
    <p:sldId id="317" r:id="rId26"/>
    <p:sldId id="314" r:id="rId27"/>
    <p:sldId id="321" r:id="rId28"/>
    <p:sldId id="315" r:id="rId29"/>
    <p:sldId id="322" r:id="rId30"/>
    <p:sldId id="323" r:id="rId31"/>
    <p:sldId id="324" r:id="rId32"/>
    <p:sldId id="326" r:id="rId33"/>
    <p:sldId id="325" r:id="rId34"/>
    <p:sldId id="328" r:id="rId35"/>
    <p:sldId id="327" r:id="rId36"/>
    <p:sldId id="33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2" autoAdjust="0"/>
  </p:normalViewPr>
  <p:slideViewPr>
    <p:cSldViewPr>
      <p:cViewPr>
        <p:scale>
          <a:sx n="90" d="100"/>
          <a:sy n="90" d="100"/>
        </p:scale>
        <p:origin x="-1190" y="4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ridge-lasso-regression-python-complete-tutor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ML 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  Goal: </a:t>
            </a:r>
          </a:p>
          <a:p>
            <a:endParaRPr lang="en-US" altLang="ko-KR" dirty="0"/>
          </a:p>
          <a:p>
            <a:r>
              <a:rPr lang="en-US" altLang="ko-KR" dirty="0" smtClean="0"/>
              <a:t>   Given (input, output), Find a rule to predict an output of a new input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 -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 : binary / multiclass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- Regression 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: real number ( floating – point number)</a:t>
            </a:r>
            <a:endParaRPr lang="en-US" altLang="ko-KR" dirty="0"/>
          </a:p>
          <a:p>
            <a:endParaRPr lang="en-US" altLang="ko-KR" dirty="0"/>
          </a:p>
          <a:p>
            <a:pPr lvl="0"/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2469" y="188966"/>
            <a:ext cx="12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902957"/>
            <a:ext cx="862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Accuracy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“k=3”, the test score is maximized.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3" y="2276872"/>
            <a:ext cx="87915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902957"/>
            <a:ext cx="86248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Strength , Weakness and Parameters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Two parameters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# of neighbors(k) / measure the distance</a:t>
            </a:r>
          </a:p>
          <a:p>
            <a:endParaRPr lang="en-US" altLang="ko-KR" dirty="0"/>
          </a:p>
          <a:p>
            <a:r>
              <a:rPr lang="en-US" altLang="ko-KR" dirty="0" smtClean="0"/>
              <a:t>  -Strength : easy to understand</a:t>
            </a:r>
          </a:p>
          <a:p>
            <a:endParaRPr lang="en-US" altLang="ko-KR" dirty="0"/>
          </a:p>
          <a:p>
            <a:r>
              <a:rPr lang="en-US" altLang="ko-KR" dirty="0" smtClean="0"/>
              <a:t>  -Weakness: </a:t>
            </a:r>
          </a:p>
          <a:p>
            <a:endParaRPr lang="en-US" altLang="ko-KR" dirty="0"/>
          </a:p>
          <a:p>
            <a:r>
              <a:rPr lang="en-US" altLang="ko-KR" dirty="0" smtClean="0"/>
              <a:t>   + large set :  # of features </a:t>
            </a:r>
          </a:p>
          <a:p>
            <a:endParaRPr lang="en-US" altLang="ko-KR" dirty="0"/>
          </a:p>
          <a:p>
            <a:r>
              <a:rPr lang="en-US" altLang="ko-KR" dirty="0" smtClean="0"/>
              <a:t>   + sparse data set : most of features are “0”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7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Linear Model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Linear model for regression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+,…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;</m:t>
                    </m:r>
                    <m:r>
                      <a:rPr lang="en-US" altLang="ko-KR" b="0" i="1" smtClean="0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:  parameters to be learned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529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084168" y="230797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198531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Ordinary linear regression (OLS)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+,…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;</m:t>
                    </m:r>
                    <m:r>
                      <a:rPr lang="en-US" altLang="ko-KR" b="0" i="1" smtClean="0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:  parameters to be learned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Minimum mean square error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 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𝐴𝑤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The best learned solution (in short notation)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blipFill rotWithShape="1">
                <a:blip r:embed="rId2"/>
                <a:stretch>
                  <a:fillRect l="-831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84168" y="230797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8531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7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6401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altLang="ko-KR" dirty="0"/>
                  <a:t>: the matrix of input features (</a:t>
                </a:r>
                <a:r>
                  <a:rPr lang="en-US" altLang="ko-KR" dirty="0" err="1"/>
                  <a:t>nrow</a:t>
                </a:r>
                <a:r>
                  <a:rPr lang="en-US" altLang="ko-KR" dirty="0"/>
                  <a:t>: N, </a:t>
                </a:r>
                <a:r>
                  <a:rPr lang="en-US" altLang="ko-KR" dirty="0" err="1"/>
                  <a:t>ncol</a:t>
                </a:r>
                <a:r>
                  <a:rPr lang="en-US" altLang="ko-KR" dirty="0"/>
                  <a:t>: M+1)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the actual outcome variable (</a:t>
                </a:r>
                <a:r>
                  <a:rPr lang="en-US" altLang="ko-KR" dirty="0" err="1"/>
                  <a:t>length:N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these are predicted values of Y (</a:t>
                </a:r>
                <a:r>
                  <a:rPr lang="en-US" altLang="ko-KR" dirty="0" err="1"/>
                  <a:t>length:N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the weights or the coefficients (length: M+1</a:t>
                </a:r>
                <a:r>
                  <a:rPr lang="en-US" altLang="ko-KR" dirty="0" smtClean="0"/>
                  <a:t>)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Find the 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- The Cost: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 −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Then the gradient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6401432"/>
              </a:xfrm>
              <a:prstGeom prst="rect">
                <a:avLst/>
              </a:prstGeom>
              <a:blipFill rotWithShape="1">
                <a:blip r:embed="rId3"/>
                <a:stretch>
                  <a:fillRect l="-831" t="-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56176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OLS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5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539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3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The gradient </a:t>
                </a:r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Find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recursively (here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altLang="ko-KR" dirty="0" smtClean="0"/>
                  <a:t> step size)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ko-KR" dirty="0" smtClean="0"/>
                  <a:t>)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Until  not converged.    </a:t>
                </a:r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5399620"/>
              </a:xfrm>
              <a:prstGeom prst="rect">
                <a:avLst/>
              </a:prstGeom>
              <a:blipFill rotWithShape="1">
                <a:blip r:embed="rId4"/>
                <a:stretch>
                  <a:fillRect l="-680" t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OLS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5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Example (page 44)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data</a:t>
                </a:r>
                <a:endParaRPr lang="en-US" altLang="ko-KR" dirty="0"/>
              </a:p>
              <a:p>
                <a:r>
                  <a:rPr lang="en-US" altLang="ko-KR" dirty="0" smtClean="0"/>
                  <a:t>    # of samples = 60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# of features = 1</a:t>
                </a:r>
              </a:p>
              <a:p>
                <a:r>
                  <a:rPr lang="en-US" altLang="ko-KR" dirty="0" smtClean="0"/>
                  <a:t>  - results </a:t>
                </a:r>
                <a:endParaRPr lang="en-US" altLang="ko-KR" dirty="0"/>
              </a:p>
              <a:p>
                <a:r>
                  <a:rPr lang="en-US" altLang="ko-KR" dirty="0" smtClean="0"/>
                  <a:t>    training set score : 0.67 </a:t>
                </a:r>
              </a:p>
              <a:p>
                <a:r>
                  <a:rPr lang="en-US" altLang="ko-KR" dirty="0" smtClean="0"/>
                  <a:t>    test set score : 0.66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Comparison with K-NN : w.r.t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score, it is too </a:t>
                </a:r>
                <a:r>
                  <a:rPr lang="en-US" altLang="ko-KR" dirty="0" err="1" smtClean="0"/>
                  <a:t>underfitting</a:t>
                </a:r>
                <a:r>
                  <a:rPr lang="en-US" altLang="ko-KR" dirty="0" smtClean="0"/>
                  <a:t> in this case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2862322"/>
              </a:xfrm>
              <a:prstGeom prst="rect">
                <a:avLst/>
              </a:prstGeom>
              <a:blipFill rotWithShape="1">
                <a:blip r:embed="rId2"/>
                <a:stretch>
                  <a:fillRect l="-529" t="-1064" b="-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2" t="2499" r="33006" b="26209"/>
          <a:stretch/>
        </p:blipFill>
        <p:spPr bwMode="auto">
          <a:xfrm>
            <a:off x="4688097" y="3696651"/>
            <a:ext cx="3196269" cy="318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90797"/>
            <a:ext cx="3312368" cy="2646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452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 (1976 introduced)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In case of many features, some features are highly related.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Without constraint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</a:p>
              <a:p>
                <a:r>
                  <a:rPr lang="en-US" altLang="ko-KR" dirty="0" smtClean="0"/>
                  <a:t>The optimal weighting willing at the OLS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But with the new constraint( blue circle,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norm) the optimal weighting may be </a:t>
                </a:r>
              </a:p>
              <a:p>
                <a:r>
                  <a:rPr lang="en-US" altLang="ko-KR" dirty="0" smtClean="0"/>
                  <a:t>on the circle i.e., the constraint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Regularization on the features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4528034"/>
              </a:xfrm>
              <a:prstGeom prst="rect">
                <a:avLst/>
              </a:prstGeom>
              <a:blipFill rotWithShape="1">
                <a:blip r:embed="rId2"/>
                <a:stretch>
                  <a:fillRect l="-680"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/>
          <a:stretch/>
        </p:blipFill>
        <p:spPr bwMode="auto">
          <a:xfrm>
            <a:off x="5076056" y="2305566"/>
            <a:ext cx="3168352" cy="280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3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8" y="1052736"/>
                <a:ext cx="8064896" cy="611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Regularization parameter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Find the 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The Cost: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𝐿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1" dirty="0" smtClean="0"/>
                  <a:t>%%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𝜶</m:t>
                    </m:r>
                    <m:r>
                      <a:rPr lang="en-US" altLang="ko-KR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b="1" dirty="0" smtClean="0"/>
                  <a:t> weighting factor (Do not confuse “</a:t>
                </a:r>
                <a:r>
                  <a:rPr lang="en-US" altLang="ko-KR" b="1" dirty="0"/>
                  <a:t>L</a:t>
                </a:r>
                <a:r>
                  <a:rPr lang="en-US" altLang="ko-KR" b="1" dirty="0" smtClean="0"/>
                  <a:t>agrange multiplier”  %%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Then the gradient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52736"/>
                <a:ext cx="8064896" cy="6116996"/>
              </a:xfrm>
              <a:prstGeom prst="rect">
                <a:avLst/>
              </a:prstGeom>
              <a:blipFill rotWithShape="1">
                <a:blip r:embed="rId3"/>
                <a:stretch>
                  <a:fillRect l="-756" t="-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593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Then the gradient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prstClr val="black"/>
                    </a:solidFill>
                  </a:rPr>
                  <a:t>Iteration : </a:t>
                </a:r>
              </a:p>
              <a:p>
                <a:r>
                  <a:rPr lang="en-US" altLang="ko-KR" b="0" dirty="0" smtClean="0">
                    <a:solidFill>
                      <a:prstClr val="black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+2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</a:rPr>
                  <a:t>) </a:t>
                </a:r>
                <a:endParaRPr lang="en-US" altLang="ko-KR" dirty="0" smtClean="0">
                  <a:solidFill>
                    <a:prstClr val="black"/>
                  </a:solidFill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r>
                  <a:rPr lang="en-US" altLang="ko-KR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(1−2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𝜆𝜂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+2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2 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r>
                  <a:rPr lang="en-US" altLang="ko-KR" b="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5931945"/>
              </a:xfrm>
              <a:prstGeom prst="rect">
                <a:avLst/>
              </a:prstGeom>
              <a:blipFill rotWithShape="1">
                <a:blip r:embed="rId3"/>
                <a:stretch>
                  <a:fillRect l="-831" t="-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3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8966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08720"/>
            <a:ext cx="46085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Popular algorithms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-k-Nearest Neighbors (K-NN)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-Linear Models (SVM)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-Naïve Bayes Classifiers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-Decision Trees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-Ensembles of Decision Trees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</a:t>
            </a:r>
            <a:r>
              <a:rPr lang="en-US" altLang="ko-KR" dirty="0" err="1" smtClean="0"/>
              <a:t>Kernelized</a:t>
            </a:r>
            <a:r>
              <a:rPr lang="en-US" altLang="ko-KR" dirty="0" smtClean="0"/>
              <a:t> Support Vector machine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-Neural Networks(Deep Learning)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1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Example (page 47)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data (Boston Housing data set)</a:t>
                </a:r>
                <a:endParaRPr lang="en-US" altLang="ko-KR" dirty="0"/>
              </a:p>
              <a:p>
                <a:r>
                  <a:rPr lang="en-US" altLang="ko-KR" dirty="0" smtClean="0"/>
                  <a:t>    # of samples = 506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# of features = 105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- results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1) OLS </a:t>
                </a:r>
                <a:endParaRPr lang="en-US" altLang="ko-KR" dirty="0"/>
              </a:p>
              <a:p>
                <a:r>
                  <a:rPr lang="en-US" altLang="ko-KR" dirty="0" smtClean="0"/>
                  <a:t>      training set score : 0.67 </a:t>
                </a:r>
              </a:p>
              <a:p>
                <a:r>
                  <a:rPr lang="en-US" altLang="ko-KR" dirty="0" smtClean="0"/>
                  <a:t>      test set score : 0.66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2)RLS w.r.t regularization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𝑒𝑟𝑟𝑜𝑟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  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    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𝒘𝒆𝒊𝒈𝒉𝒕𝒊𝒏𝒈𝒕𝒊𝒏𝒈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𝒇𝒂𝒄𝒕𝒐𝒓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‼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=1   : test scores = 0.75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=10 </a:t>
                </a:r>
                <a:r>
                  <a:rPr lang="en-US" altLang="ko-KR" dirty="0"/>
                  <a:t>: test scores = </a:t>
                </a:r>
                <a:r>
                  <a:rPr lang="en-US" altLang="ko-KR" dirty="0" smtClean="0"/>
                  <a:t>0.64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=0.1 </a:t>
                </a:r>
                <a:r>
                  <a:rPr lang="en-US" altLang="ko-KR" dirty="0"/>
                  <a:t>: test scores = </a:t>
                </a:r>
                <a:r>
                  <a:rPr lang="en-US" altLang="ko-KR" dirty="0" smtClean="0"/>
                  <a:t>0.77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Results (page 50)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9254"/>
            <a:ext cx="6164362" cy="3977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71600" y="5376940"/>
                <a:ext cx="5688632" cy="927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𝑒𝑟𝑟𝑜𝑟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+</m:t>
                      </m:r>
                      <m:r>
                        <a:rPr lang="en-US" altLang="ko-KR" b="0" i="1" smtClean="0">
                          <a:latin typeface="Cambria Math"/>
                        </a:rPr>
                        <m:t>𝛼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 ,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: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Increase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 more weighting on the features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76940"/>
                <a:ext cx="5688632" cy="927049"/>
              </a:xfrm>
              <a:prstGeom prst="rect">
                <a:avLst/>
              </a:prstGeom>
              <a:blipFill rotWithShape="1">
                <a:blip r:embed="rId3"/>
                <a:stretch>
                  <a:fillRect l="-857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6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 (1996 introduced)</a:t>
                </a:r>
              </a:p>
              <a:p>
                <a:endParaRPr lang="en-US" altLang="ko-KR" dirty="0" smtClean="0"/>
              </a:p>
              <a:p>
                <a:r>
                  <a:rPr lang="en-US" altLang="ko-KR" b="1" dirty="0"/>
                  <a:t>in case of many features</a:t>
                </a:r>
                <a:r>
                  <a:rPr lang="en-US" altLang="ko-KR" dirty="0"/>
                  <a:t>, some features are </a:t>
                </a:r>
                <a:r>
                  <a:rPr lang="en-US" altLang="ko-KR" dirty="0" smtClean="0"/>
                  <a:t>not important to be disregarded (the coefficient ,i.e., weighting, may be zero)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b="1" dirty="0" smtClean="0"/>
                  <a:t>Lasso: Least Absolute Shrinkage and Selection Operator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Regularization: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680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1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93" y="3140968"/>
            <a:ext cx="4608512" cy="338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3949" y="1196752"/>
                <a:ext cx="8611794" cy="4805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Here </a:t>
                </a:r>
              </a:p>
              <a:p>
                <a:r>
                  <a:rPr lang="en-US" altLang="ko-KR" dirty="0" smtClean="0"/>
                  <a:t>-without </a:t>
                </a:r>
                <a:r>
                  <a:rPr lang="en-US" altLang="ko-KR" dirty="0"/>
                  <a:t>constraint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 smtClean="0"/>
                  <a:t> the </a:t>
                </a:r>
                <a:r>
                  <a:rPr lang="en-US" altLang="ko-KR" dirty="0"/>
                  <a:t>optimal weighting willing at the OLS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Ridge:  with </a:t>
                </a:r>
                <a:r>
                  <a:rPr lang="en-US" altLang="ko-KR" dirty="0"/>
                  <a:t>the new constraint(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norm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Lasso :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the </a:t>
                </a:r>
                <a:r>
                  <a:rPr lang="en-US" altLang="ko-KR" dirty="0"/>
                  <a:t>new constraint(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norm) </a:t>
                </a:r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err="1" smtClean="0"/>
                  <a:t>Pontryagin</a:t>
                </a:r>
                <a:r>
                  <a:rPr lang="en-US" altLang="ko-KR" dirty="0" smtClean="0"/>
                  <a:t> Principle: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Some weighting on the features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may be zero.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" y="1196752"/>
                <a:ext cx="8611794" cy="4805033"/>
              </a:xfrm>
              <a:prstGeom prst="rect">
                <a:avLst/>
              </a:prstGeom>
              <a:blipFill rotWithShape="1">
                <a:blip r:embed="rId3"/>
                <a:stretch>
                  <a:fillRect l="-779" t="-634" b="-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606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Regularization parameter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Find the 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The Cost: 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/>
                        </a:rPr>
                        <m:t>L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 gradient is not defined.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+ asymptotically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+ </a:t>
                </a:r>
                <a:r>
                  <a:rPr lang="en-US" altLang="ko-KR" dirty="0" err="1" smtClean="0"/>
                  <a:t>Pontryagin’s</a:t>
                </a:r>
                <a:r>
                  <a:rPr lang="en-US" altLang="ko-KR" dirty="0" smtClean="0"/>
                  <a:t> Principle.  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6063711"/>
              </a:xfrm>
              <a:prstGeom prst="rect">
                <a:avLst/>
              </a:prstGeom>
              <a:blipFill rotWithShape="1">
                <a:blip r:embed="rId3"/>
                <a:stretch>
                  <a:fillRect l="-680" t="-5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8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51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Example (page 54)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data (Boston Housing data set)</a:t>
                </a:r>
                <a:endParaRPr lang="en-US" altLang="ko-KR" dirty="0"/>
              </a:p>
              <a:p>
                <a:r>
                  <a:rPr lang="en-US" altLang="ko-KR" dirty="0" smtClean="0"/>
                  <a:t>    # of samples = 506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# of features = 105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- results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1) OLS </a:t>
                </a:r>
                <a:endParaRPr lang="en-US" altLang="ko-KR" dirty="0"/>
              </a:p>
              <a:p>
                <a:r>
                  <a:rPr lang="en-US" altLang="ko-KR" dirty="0" smtClean="0"/>
                  <a:t>      training set score : 0.67 </a:t>
                </a:r>
              </a:p>
              <a:p>
                <a:r>
                  <a:rPr lang="en-US" altLang="ko-KR" dirty="0" smtClean="0"/>
                  <a:t>      test set score : 0.66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2)Lasso w.r.t regularization  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                           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            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𝑒𝑟𝑟𝑜𝑟</m:t>
                                    </m:r>
                                  </m:e>
                                </m:d>
                              </m:e>
                            </m:eqAr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  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/>
                      </a:rPr>
                      <m:t>    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𝒘𝒆𝒊𝒈𝒉𝒕𝒊𝒏𝒈𝒕𝒊𝒏𝒈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𝒇𝒂𝒄𝒕𝒐𝒓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‼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=1   : test scores = 0.21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=0.01: </a:t>
                </a:r>
                <a:r>
                  <a:rPr lang="en-US" altLang="ko-KR" dirty="0"/>
                  <a:t>test scores = </a:t>
                </a:r>
                <a:r>
                  <a:rPr lang="en-US" altLang="ko-KR" dirty="0" smtClean="0"/>
                  <a:t>0.77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=0.0001 </a:t>
                </a:r>
                <a:r>
                  <a:rPr lang="en-US" altLang="ko-KR" dirty="0"/>
                  <a:t>: test scores = </a:t>
                </a:r>
                <a:r>
                  <a:rPr lang="en-US" altLang="ko-KR" dirty="0" smtClean="0"/>
                  <a:t>0.64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512535"/>
              </a:xfrm>
              <a:prstGeom prst="rect">
                <a:avLst/>
              </a:prstGeom>
              <a:blipFill rotWithShape="1">
                <a:blip r:embed="rId2"/>
                <a:stretch>
                  <a:fillRect l="-529" t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4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24744"/>
                <a:ext cx="3795141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Example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Discussion: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=0.01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the 105 features are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reduced to only 33. 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simplify the complex system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3795141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963" t="-768" r="-482" b="-1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83568" y="1700808"/>
                <a:ext cx="65527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=1   : test scores = </a:t>
                </a:r>
                <a:r>
                  <a:rPr lang="en-US" altLang="ko-KR" dirty="0" smtClean="0"/>
                  <a:t>0.21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=0.01: test </a:t>
                </a:r>
                <a:r>
                  <a:rPr lang="en-US" altLang="ko-KR" dirty="0" smtClean="0"/>
                  <a:t>scores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0.77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=0.0001 : test scores = </a:t>
                </a:r>
                <a:r>
                  <a:rPr lang="en-US" altLang="ko-KR" dirty="0" smtClean="0"/>
                  <a:t>0.64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655272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51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40232"/>
            <a:ext cx="4880824" cy="37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619" y="764704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 Binary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39552" y="1988840"/>
                <a:ext cx="7992888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;</m:t>
                    </m:r>
                    <m:r>
                      <a:rPr lang="en-US" altLang="ko-KR" i="1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:  parameters to be </a:t>
                </a:r>
                <a:r>
                  <a:rPr lang="en-US" altLang="ko-KR" dirty="0" smtClean="0"/>
                  <a:t>learned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&gt;0   −→</m:t>
                    </m:r>
                    <m:r>
                      <a:rPr lang="en-US" altLang="ko-KR" b="0" i="1" smtClean="0">
                        <a:latin typeface="Cambria Math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/>
                      </a:rPr>
                      <m:t> 1, </m:t>
                    </m:r>
                    <m:r>
                      <a:rPr lang="en-US" altLang="ko-KR" b="0" i="1" smtClean="0">
                        <a:latin typeface="Cambria Math"/>
                      </a:rPr>
                      <m:t>𝑜𝑡h𝑒𝑟𝑤𝑖𝑠𝑒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/>
                      </a:rPr>
                      <m:t> 0</m:t>
                    </m:r>
                  </m:oMath>
                </a14:m>
                <a:r>
                  <a:rPr lang="en-US" altLang="ko-KR" dirty="0" smtClean="0"/>
                  <a:t> 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two types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- Linear support vector machine(SVM)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- </a:t>
                </a:r>
                <a:r>
                  <a:rPr lang="en-US" altLang="ko-KR" dirty="0" err="1" smtClean="0"/>
                  <a:t>LogisticRegression</a:t>
                </a:r>
                <a:r>
                  <a:rPr lang="en-US" altLang="ko-KR" dirty="0" smtClean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7992888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534" t="-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Concepts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-decision boundary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separate classes</a:t>
            </a:r>
          </a:p>
          <a:p>
            <a:endParaRPr lang="en-US" altLang="ko-KR" dirty="0"/>
          </a:p>
          <a:p>
            <a:r>
              <a:rPr lang="en-US" altLang="ko-KR" dirty="0" smtClean="0"/>
              <a:t> Line / hyperplane ,..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how to find the decision </a:t>
            </a:r>
          </a:p>
          <a:p>
            <a:endParaRPr lang="en-US" altLang="ko-KR" dirty="0"/>
          </a:p>
          <a:p>
            <a:r>
              <a:rPr lang="en-US" altLang="ko-KR" dirty="0" smtClean="0"/>
              <a:t>   boundary? </a:t>
            </a:r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55134"/>
            <a:ext cx="4496544" cy="33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80728"/>
                <a:ext cx="381642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Concepts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𝑡h𝑒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𝑛𝑜𝑟𝑚𝑎𝑙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𝑣𝑒𝑐𝑡𝑜𝑟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- 3 cases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X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on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the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D</m:t>
                    </m:r>
                    <m:r>
                      <a:rPr lang="en-US" altLang="ko-KR" b="0" i="0" smtClean="0">
                        <a:latin typeface="Cambria Math"/>
                      </a:rPr>
                      <m:t> :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</m:t>
                    </m:r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Class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A</m:t>
                    </m:r>
                    <m:r>
                      <a:rPr lang="en-US" altLang="ko-KR">
                        <a:latin typeface="Cambria Math"/>
                      </a:rPr>
                      <m:t> :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Class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</m:t>
                    </m:r>
                    <m:r>
                      <a:rPr lang="en-US" altLang="ko-KR" b="0" i="1" smtClean="0">
                        <a:latin typeface="Cambria Math"/>
                      </a:rPr>
                      <m:t>:   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𝑐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816424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1118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55134"/>
            <a:ext cx="4496544" cy="33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06" y="1412776"/>
            <a:ext cx="4323177" cy="309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980728"/>
            <a:ext cx="98650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</a:t>
            </a:r>
            <a:endParaRPr lang="en-US" altLang="ko-KR" dirty="0"/>
          </a:p>
          <a:p>
            <a:r>
              <a:rPr lang="en-US" altLang="ko-KR" dirty="0" smtClean="0"/>
              <a:t>  - given Data = (input features, output class)</a:t>
            </a:r>
          </a:p>
          <a:p>
            <a:endParaRPr lang="en-US" altLang="ko-KR" dirty="0"/>
          </a:p>
          <a:p>
            <a:r>
              <a:rPr lang="en-US" altLang="ko-KR" dirty="0" smtClean="0"/>
              <a:t>   Find  output class if a new input data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Ex</a:t>
            </a:r>
            <a:endParaRPr lang="en-US" altLang="ko-KR" dirty="0"/>
          </a:p>
          <a:p>
            <a:r>
              <a:rPr lang="en-US" altLang="ko-KR" dirty="0" smtClean="0"/>
              <a:t> - input features: 2 features</a:t>
            </a:r>
          </a:p>
          <a:p>
            <a:endParaRPr lang="en-US" altLang="ko-KR" dirty="0"/>
          </a:p>
          <a:p>
            <a:r>
              <a:rPr lang="en-US" altLang="ko-KR" dirty="0" smtClean="0"/>
              <a:t> - output class : Class 1 , 2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Find class of a new data classification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0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80728"/>
                <a:ext cx="5400600" cy="575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Problems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1) One constraint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+1  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−1  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for all data in two Classes </a:t>
                </a:r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sym typeface="Wingdings" panose="05000000000000000000" pitchFamily="2" charset="2"/>
                        </a:rPr>
                        <m:t>≥1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2) cost: max margin d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d</m:t>
                    </m:r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altLang="ko-KR" dirty="0" smtClean="0"/>
                  <a:t>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=1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1 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=−1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=2/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W</m:t>
                        </m:r>
                      </m:e>
                    </m:d>
                  </m:oMath>
                </a14:m>
                <a:r>
                  <a:rPr lang="en-US" altLang="ko-KR" dirty="0" smtClean="0"/>
                  <a:t>     </a:t>
                </a:r>
                <a:r>
                  <a:rPr lang="en-US" altLang="ko-KR" dirty="0" smtClean="0">
                    <a:latin typeface="Cambria Math"/>
                  </a:rPr>
                  <a:t>    </a:t>
                </a:r>
                <a:endParaRPr lang="en-US" altLang="ko-KR" dirty="0">
                  <a:latin typeface="Cambria Math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5400600" cy="5753626"/>
              </a:xfrm>
              <a:prstGeom prst="rect">
                <a:avLst/>
              </a:prstGeom>
              <a:blipFill rotWithShape="1">
                <a:blip r:embed="rId2"/>
                <a:stretch>
                  <a:fillRect l="-1016" t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1332327"/>
            <a:ext cx="2664296" cy="19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3100388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4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00701"/>
                <a:ext cx="9001000" cy="35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Problems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=2/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≥1 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≥1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00701"/>
                <a:ext cx="9001000" cy="3562322"/>
              </a:xfrm>
              <a:prstGeom prst="rect">
                <a:avLst/>
              </a:prstGeom>
              <a:blipFill rotWithShape="1">
                <a:blip r:embed="rId2"/>
                <a:stretch>
                  <a:fillRect l="-406" t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5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1" y="1199546"/>
            <a:ext cx="3625776" cy="287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  <a:blipFill rotWithShape="1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102" y="908720"/>
            <a:ext cx="44719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Hard Margin SVM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Soft Margin SVM </a:t>
            </a:r>
          </a:p>
          <a:p>
            <a:endParaRPr lang="en-US" altLang="ko-KR" dirty="0"/>
          </a:p>
          <a:p>
            <a:r>
              <a:rPr lang="en-US" altLang="ko-KR" dirty="0" smtClean="0"/>
              <a:t>  - to regulate the incorrect classification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 ,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</m:t>
                      </m:r>
                    </m:oMath>
                  </m:oMathPara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    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𝜁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𝑑𝑖𝑠𝑡𝑎𝑛𝑐𝑒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𝑏𝑒𝑡𝑤𝑒𝑒𝑛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𝑖𝑛𝑐𝑜𝑟𝑟𝑒𝑐𝑙𝑦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𝑐𝑙𝑎𝑠𝑠𝑖𝑓𝑖𝑒𝑑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𝑑𝑎𝑡𝑎</m:t>
                    </m:r>
                  </m:oMath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   c: weighting factor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  <a:blipFill rotWithShape="1"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9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00701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Example  (page. 56)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Soft Margin SVM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80415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5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– Classification- Multiclass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619" y="764704"/>
            <a:ext cx="6768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Linear Models for Multiclass classification (</a:t>
            </a:r>
            <a:r>
              <a:rPr lang="en-US" altLang="ko-KR" dirty="0" smtClean="0"/>
              <a:t>p.64)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One-vs. –rest algorithm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11560" y="1268760"/>
                <a:ext cx="79928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;</m:t>
                    </m:r>
                    <m:r>
                      <a:rPr lang="en-US" altLang="ko-KR" i="1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:  parameters to be </a:t>
                </a:r>
                <a:r>
                  <a:rPr lang="en-US" altLang="ko-KR" dirty="0" smtClean="0"/>
                  <a:t>learned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7992888" cy="1754326"/>
              </a:xfrm>
              <a:prstGeom prst="rect">
                <a:avLst/>
              </a:prstGeom>
              <a:blipFill rotWithShape="1">
                <a:blip r:embed="rId2"/>
                <a:stretch>
                  <a:fillRect t="-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25" y="1089725"/>
            <a:ext cx="2599206" cy="166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9" y="3596683"/>
            <a:ext cx="3979841" cy="23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31" y="3562875"/>
            <a:ext cx="3917300" cy="23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4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980728"/>
            <a:ext cx="86248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“k” : the number of “closest samples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increase distance until # of neighbors to be K</a:t>
            </a:r>
          </a:p>
          <a:p>
            <a:endParaRPr lang="en-US" altLang="ko-KR" dirty="0"/>
          </a:p>
          <a:p>
            <a:r>
              <a:rPr lang="en-US" altLang="ko-KR" dirty="0" smtClean="0"/>
              <a:t>       classify : “vote” of the classification among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the k-closest samples 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</a:p>
          <a:p>
            <a:r>
              <a:rPr lang="en-US" altLang="ko-KR" dirty="0" smtClean="0"/>
              <a:t>Ex. k=3: red</a:t>
            </a:r>
          </a:p>
          <a:p>
            <a:r>
              <a:rPr lang="en-US" altLang="ko-KR" dirty="0" smtClean="0"/>
              <a:t>Ex. k=5 : blue </a:t>
            </a:r>
          </a:p>
          <a:p>
            <a:endParaRPr lang="en-US" altLang="ko-KR" dirty="0"/>
          </a:p>
          <a:p>
            <a:r>
              <a:rPr lang="en-US" altLang="ko-KR" dirty="0" smtClean="0"/>
              <a:t>Which “k” should be selected?                        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44824"/>
            <a:ext cx="2865685" cy="25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29316"/>
            <a:ext cx="3084578" cy="21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3452"/>
            <a:ext cx="2983244" cy="210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783287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Decision Boundary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5454"/>
            <a:ext cx="6624736" cy="2816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8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19" y="783287"/>
            <a:ext cx="8624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Selection “k”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Selection “K”  based on accuracy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Accuracy procedure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divide data into two sets as training and test set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increase “ k = 1,2,… </a:t>
            </a:r>
            <a:r>
              <a:rPr lang="en-US" altLang="ko-KR" dirty="0" err="1" smtClean="0"/>
              <a:t>s.t.</a:t>
            </a:r>
            <a:r>
              <a:rPr lang="en-US" altLang="ko-KR" dirty="0"/>
              <a:t> </a:t>
            </a:r>
            <a:r>
              <a:rPr lang="en-US" altLang="ko-KR" dirty="0" smtClean="0"/>
              <a:t>to find the maximum accuracy of the test set.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here “</a:t>
            </a:r>
            <a:r>
              <a:rPr lang="en-US" altLang="ko-KR" dirty="0" smtClean="0">
                <a:sym typeface="Wingdings" panose="05000000000000000000" pitchFamily="2" charset="2"/>
              </a:rPr>
              <a:t>k = 6” test accuracy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is  maximized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17" y="3429000"/>
            <a:ext cx="5471717" cy="2909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902957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Regression -KNN</a:t>
            </a:r>
          </a:p>
          <a:p>
            <a:endParaRPr lang="en-US" altLang="ko-KR" dirty="0"/>
          </a:p>
          <a:p>
            <a:r>
              <a:rPr lang="en-US" altLang="ko-KR" dirty="0"/>
              <a:t> given Data = (input features, output </a:t>
            </a:r>
            <a:r>
              <a:rPr lang="en-US" altLang="ko-KR" dirty="0" smtClean="0"/>
              <a:t>value)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Find  output </a:t>
            </a:r>
            <a:r>
              <a:rPr lang="en-US" altLang="ko-KR" dirty="0" smtClean="0"/>
              <a:t>values </a:t>
            </a:r>
            <a:r>
              <a:rPr lang="en-US" altLang="ko-KR" dirty="0"/>
              <a:t>if a new input data</a:t>
            </a:r>
          </a:p>
          <a:p>
            <a:endParaRPr lang="en-US" altLang="ko-KR" dirty="0"/>
          </a:p>
          <a:p>
            <a:r>
              <a:rPr lang="en-US" altLang="ko-KR" dirty="0"/>
              <a:t> Ex_1</a:t>
            </a:r>
          </a:p>
          <a:p>
            <a:r>
              <a:rPr lang="en-US" altLang="ko-KR" dirty="0"/>
              <a:t> - input </a:t>
            </a:r>
            <a:r>
              <a:rPr lang="en-US" altLang="ko-KR" dirty="0" smtClean="0"/>
              <a:t>feature: 1 feature</a:t>
            </a:r>
            <a:endParaRPr lang="en-US" altLang="ko-KR" dirty="0"/>
          </a:p>
          <a:p>
            <a:r>
              <a:rPr lang="en-US" altLang="ko-KR" dirty="0"/>
              <a:t> - output </a:t>
            </a:r>
            <a:r>
              <a:rPr lang="en-US" altLang="ko-KR" dirty="0" smtClean="0"/>
              <a:t>value in [-3 , 3]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08720"/>
            <a:ext cx="3649997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77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Coefficient of determination : How well predict?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:(</m:t>
                    </m:r>
                    <m:r>
                      <a:rPr lang="en-US" altLang="ko-KR" b="0" i="1" smtClean="0">
                        <a:latin typeface="Cambria Math"/>
                      </a:rPr>
                      <m:t>𝑚𝑒𝑎𝑠𝑢𝑟𝑒𝑑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, modelled or predicted)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  residuals: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Mean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Residual sum of squares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- Total sum of square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- Coefficient of determination  0&lt;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b="0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=1   −→</m:t>
                    </m:r>
                    <m:r>
                      <a:rPr lang="en-US" altLang="ko-KR" b="0" i="1" smtClean="0">
                        <a:latin typeface="Cambria Math"/>
                      </a:rPr>
                      <m:t>𝑝𝑒𝑟𝑓𝑒𝑐𝑡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𝑝𝑟𝑒𝑑𝑖𝑐𝑡𝑖𝑜𝑛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777159"/>
              </a:xfrm>
              <a:prstGeom prst="rect">
                <a:avLst/>
              </a:prstGeom>
              <a:blipFill rotWithShape="1">
                <a:blip r:embed="rId2"/>
                <a:stretch>
                  <a:fillRect l="-680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00192" y="1889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Regression Score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1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902957"/>
            <a:ext cx="8624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Concept</a:t>
            </a:r>
          </a:p>
          <a:p>
            <a:endParaRPr lang="en-US" altLang="ko-KR" dirty="0"/>
          </a:p>
          <a:p>
            <a:r>
              <a:rPr lang="en-US" altLang="ko-KR" dirty="0" smtClean="0"/>
              <a:t>    In the closest  k samples, the output is the mean or average of the samples 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9" y="2564904"/>
            <a:ext cx="418874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66" y="2564904"/>
            <a:ext cx="3970581" cy="28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5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2714</Words>
  <Application>Microsoft Office PowerPoint</Application>
  <PresentationFormat>화면 슬라이드 쇼(4:3)</PresentationFormat>
  <Paragraphs>527</Paragraphs>
  <Slides>34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104</cp:revision>
  <dcterms:created xsi:type="dcterms:W3CDTF">2022-04-07T05:00:11Z</dcterms:created>
  <dcterms:modified xsi:type="dcterms:W3CDTF">2022-05-02T06:01:26Z</dcterms:modified>
</cp:coreProperties>
</file>