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61" r:id="rId3"/>
  </p:sldMasterIdLst>
  <p:notesMasterIdLst>
    <p:notesMasterId r:id="rId24"/>
  </p:notesMasterIdLst>
  <p:sldIdLst>
    <p:sldId id="454" r:id="rId4"/>
    <p:sldId id="437" r:id="rId5"/>
    <p:sldId id="406" r:id="rId6"/>
    <p:sldId id="455" r:id="rId7"/>
    <p:sldId id="434" r:id="rId8"/>
    <p:sldId id="444" r:id="rId9"/>
    <p:sldId id="443" r:id="rId10"/>
    <p:sldId id="439" r:id="rId11"/>
    <p:sldId id="440" r:id="rId12"/>
    <p:sldId id="442" r:id="rId13"/>
    <p:sldId id="435" r:id="rId14"/>
    <p:sldId id="445" r:id="rId15"/>
    <p:sldId id="436" r:id="rId16"/>
    <p:sldId id="453" r:id="rId17"/>
    <p:sldId id="438" r:id="rId18"/>
    <p:sldId id="446" r:id="rId19"/>
    <p:sldId id="447" r:id="rId20"/>
    <p:sldId id="452" r:id="rId21"/>
    <p:sldId id="448" r:id="rId22"/>
    <p:sldId id="449"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6" autoAdjust="0"/>
    <p:restoredTop sz="94351" autoAdjust="0"/>
  </p:normalViewPr>
  <p:slideViewPr>
    <p:cSldViewPr>
      <p:cViewPr>
        <p:scale>
          <a:sx n="80" d="100"/>
          <a:sy n="80" d="100"/>
        </p:scale>
        <p:origin x="-6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88EEA-7A45-4D78-8B41-D6D3C3FC7633}" type="datetimeFigureOut">
              <a:rPr lang="ko-KR" altLang="en-US" smtClean="0"/>
              <a:t>2022-05-17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C2C63-2A3C-4565-94E3-58BCB75E0899}" type="slidenum">
              <a:rPr lang="ko-KR" altLang="en-US" smtClean="0"/>
              <a:t>‹#›</a:t>
            </a:fld>
            <a:endParaRPr lang="ko-KR" altLang="en-US"/>
          </a:p>
        </p:txBody>
      </p:sp>
    </p:spTree>
    <p:extLst>
      <p:ext uri="{BB962C8B-B14F-4D97-AF65-F5344CB8AC3E}">
        <p14:creationId xmlns:p14="http://schemas.microsoft.com/office/powerpoint/2010/main" val="16175314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10</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11</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13</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14</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15</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2</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3</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4</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5</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6</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7</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8</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9</a:t>
            </a:fld>
            <a:endParaRPr lang="ko-KR" altLang="en-US"/>
          </a:p>
        </p:txBody>
      </p:sp>
    </p:spTree>
    <p:extLst>
      <p:ext uri="{BB962C8B-B14F-4D97-AF65-F5344CB8AC3E}">
        <p14:creationId xmlns:p14="http://schemas.microsoft.com/office/powerpoint/2010/main" val="74225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cxnSp>
        <p:nvCxnSpPr>
          <p:cNvPr id="3" name="직선 연결선 2"/>
          <p:cNvCxnSpPr/>
          <p:nvPr userDrawn="1"/>
        </p:nvCxnSpPr>
        <p:spPr>
          <a:xfrm>
            <a:off x="0" y="692696"/>
            <a:ext cx="9144000" cy="0"/>
          </a:xfrm>
          <a:prstGeom prst="line">
            <a:avLst/>
          </a:prstGeom>
          <a:ln w="889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279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02946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750795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73745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cxnSp>
        <p:nvCxnSpPr>
          <p:cNvPr id="8" name="직선 연결선 7"/>
          <p:cNvCxnSpPr/>
          <p:nvPr userDrawn="1"/>
        </p:nvCxnSpPr>
        <p:spPr>
          <a:xfrm>
            <a:off x="0" y="548680"/>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5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161471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616151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228469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893399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4054401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528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554848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930407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80328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194657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95657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157944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967470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457200" y="1600200"/>
            <a:ext cx="82296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55604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9764318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826568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24566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4381981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5882879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5288761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2510679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9384408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1600200"/>
            <a:ext cx="82296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3155565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2022-05-17</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9370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57626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14875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88906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24541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61777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2022-05-17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44373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C2E78-001F-4581-BD6B-75028020EC2B}" type="datetimeFigureOut">
              <a:rPr lang="ko-KR" altLang="en-US" smtClean="0"/>
              <a:t>2022-05-17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1569280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85" r:id="rId13"/>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01C4D-3042-4F91-85B9-2689B17B5754}" type="datetimeFigureOut">
              <a:rPr lang="ko-KR" altLang="en-US" smtClean="0"/>
              <a:t>2022-05-17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7055312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직선 연결선 7"/>
          <p:cNvCxnSpPr/>
          <p:nvPr userDrawn="1"/>
        </p:nvCxnSpPr>
        <p:spPr>
          <a:xfrm>
            <a:off x="0" y="620688"/>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8451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052736"/>
            <a:ext cx="8136904" cy="5355312"/>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Intelligence </a:t>
            </a:r>
          </a:p>
          <a:p>
            <a:endParaRPr lang="en-US" altLang="ko-KR" dirty="0"/>
          </a:p>
          <a:p>
            <a:r>
              <a:rPr lang="en-US" altLang="ko-KR" dirty="0" smtClean="0"/>
              <a:t> -Human intelligence   </a:t>
            </a:r>
          </a:p>
          <a:p>
            <a:endParaRPr lang="en-US" altLang="ko-KR" dirty="0"/>
          </a:p>
          <a:p>
            <a:r>
              <a:rPr lang="en-US" altLang="ko-KR" dirty="0" smtClean="0"/>
              <a:t> -Artificial Intelligenc</a:t>
            </a:r>
            <a:r>
              <a:rPr lang="en-US" altLang="ko-KR" dirty="0"/>
              <a:t>e</a:t>
            </a:r>
            <a:endParaRPr lang="en-US" altLang="ko-KR" dirty="0" smtClean="0"/>
          </a:p>
          <a:p>
            <a:pPr marL="285750" indent="-285750">
              <a:buFont typeface="Wingdings" panose="05000000000000000000" pitchFamily="2" charset="2"/>
              <a:buChar char="l"/>
            </a:pPr>
            <a:endParaRPr lang="en-US" altLang="ko-KR" dirty="0"/>
          </a:p>
          <a:p>
            <a:pPr marL="285750" indent="-285750">
              <a:buFont typeface="Wingdings" panose="05000000000000000000" pitchFamily="2" charset="2"/>
              <a:buChar char="l"/>
            </a:pPr>
            <a:r>
              <a:rPr lang="en-US" altLang="ko-KR" dirty="0" smtClean="0"/>
              <a:t>Machine Learning</a:t>
            </a:r>
          </a:p>
          <a:p>
            <a:pPr marL="285750" indent="-285750">
              <a:buFont typeface="Wingdings" panose="05000000000000000000" pitchFamily="2" charset="2"/>
              <a:buChar char="l"/>
            </a:pPr>
            <a:endParaRPr lang="en-US" altLang="ko-KR" dirty="0"/>
          </a:p>
          <a:p>
            <a:r>
              <a:rPr lang="en-US" altLang="ko-KR" dirty="0" smtClean="0"/>
              <a:t>  - Supervise learning  </a:t>
            </a:r>
          </a:p>
          <a:p>
            <a:endParaRPr lang="en-US" altLang="ko-KR" dirty="0"/>
          </a:p>
          <a:p>
            <a:r>
              <a:rPr lang="en-US" altLang="ko-KR" dirty="0" smtClean="0"/>
              <a:t>  - Unsupervised learning</a:t>
            </a:r>
          </a:p>
          <a:p>
            <a:endParaRPr lang="en-US" altLang="ko-KR" dirty="0"/>
          </a:p>
          <a:p>
            <a:r>
              <a:rPr lang="en-US" altLang="ko-KR" dirty="0" smtClean="0"/>
              <a:t>  - Reinforcement Learning  </a:t>
            </a:r>
          </a:p>
          <a:p>
            <a:endParaRPr lang="en-US" altLang="ko-KR" dirty="0"/>
          </a:p>
          <a:p>
            <a:pPr marL="285750" indent="-285750">
              <a:buFont typeface="Wingdings" panose="05000000000000000000" pitchFamily="2" charset="2"/>
              <a:buChar char="l"/>
            </a:pPr>
            <a:r>
              <a:rPr lang="en-US" altLang="ko-KR" dirty="0" smtClean="0"/>
              <a:t> Reinforcement learning   </a:t>
            </a:r>
            <a:r>
              <a:rPr lang="en-US" altLang="ko-KR" dirty="0" smtClean="0">
                <a:sym typeface="Wingdings" panose="05000000000000000000" pitchFamily="2" charset="2"/>
              </a:rPr>
              <a:t>    Model predictive Control(MPC)</a:t>
            </a:r>
            <a:endParaRPr lang="en-US" altLang="ko-KR" dirty="0" smtClean="0"/>
          </a:p>
          <a:p>
            <a:endParaRPr lang="en-US" altLang="ko-KR" dirty="0"/>
          </a:p>
          <a:p>
            <a:r>
              <a:rPr lang="en-US" altLang="ko-KR" dirty="0" smtClean="0"/>
              <a:t> - Model based </a:t>
            </a:r>
          </a:p>
          <a:p>
            <a:endParaRPr lang="en-US" altLang="ko-KR" dirty="0"/>
          </a:p>
          <a:p>
            <a:r>
              <a:rPr lang="en-US" altLang="ko-KR" dirty="0" smtClean="0"/>
              <a:t> - Model free based</a:t>
            </a:r>
            <a:endParaRPr lang="ko-KR" altLang="en-US" dirty="0"/>
          </a:p>
        </p:txBody>
      </p:sp>
    </p:spTree>
    <p:extLst>
      <p:ext uri="{BB962C8B-B14F-4D97-AF65-F5344CB8AC3E}">
        <p14:creationId xmlns:p14="http://schemas.microsoft.com/office/powerpoint/2010/main" val="150455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310183" y="908720"/>
                <a:ext cx="8136904" cy="5866606"/>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r>
                      <m:rPr>
                        <m:sty m:val="p"/>
                      </m:rPr>
                      <a:rPr lang="en-US" altLang="ko-KR" i="1" smtClean="0">
                        <a:latin typeface="Cambria Math"/>
                      </a:rPr>
                      <m:t>E</m:t>
                    </m:r>
                    <m:r>
                      <a:rPr lang="en-US" altLang="ko-KR" b="0" i="1" smtClean="0">
                        <a:latin typeface="Cambria Math"/>
                      </a:rPr>
                      <m:t>𝑥</m:t>
                    </m:r>
                    <m:r>
                      <a:rPr lang="en-US" altLang="ko-KR" b="0" i="1" smtClean="0">
                        <a:latin typeface="Cambria Math"/>
                      </a:rPr>
                      <m:t>. 6.3−4 :</m:t>
                    </m:r>
                  </m:oMath>
                </a14:m>
                <a:r>
                  <a:rPr lang="en-US" altLang="ko-KR" i="1" dirty="0" smtClean="0"/>
                  <a:t> Continuous </a:t>
                </a:r>
                <a:r>
                  <a:rPr lang="en-US" altLang="ko-KR" i="1" dirty="0" smtClean="0"/>
                  <a:t>LQR from HJB </a:t>
                </a:r>
                <a:endParaRPr lang="en-US" altLang="ko-KR" i="1" dirty="0" smtClean="0"/>
              </a:p>
              <a:p>
                <a:endParaRPr lang="en-US" altLang="ko-KR" i="1" dirty="0" smtClean="0"/>
              </a:p>
              <a:p>
                <a:r>
                  <a:rPr lang="en-US" altLang="ko-KR" dirty="0" smtClean="0"/>
                  <a:t>                             </a:t>
                </a:r>
                <a14:m>
                  <m:oMath xmlns:m="http://schemas.openxmlformats.org/officeDocument/2006/math">
                    <m:acc>
                      <m:accPr>
                        <m:chr m:val="̇"/>
                        <m:ctrlPr>
                          <a:rPr lang="en-US" altLang="ko-KR" i="1" smtClean="0">
                            <a:latin typeface="Cambria Math"/>
                          </a:rPr>
                        </m:ctrlPr>
                      </m:accPr>
                      <m:e>
                        <m:r>
                          <a:rPr lang="en-US" altLang="ko-KR" b="0" i="1" smtClean="0">
                            <a:latin typeface="Cambria Math"/>
                          </a:rPr>
                          <m:t>𝑥</m:t>
                        </m:r>
                      </m:e>
                    </m:acc>
                    <m:r>
                      <a:rPr lang="en-US" altLang="ko-KR" b="0" i="1" smtClean="0">
                        <a:latin typeface="Cambria Math"/>
                      </a:rPr>
                      <m:t>=</m:t>
                    </m:r>
                    <m:r>
                      <a:rPr lang="en-US" altLang="ko-KR" b="0" i="1" smtClean="0">
                        <a:latin typeface="Cambria Math"/>
                      </a:rPr>
                      <m:t>𝐴𝑥</m:t>
                    </m:r>
                    <m:r>
                      <a:rPr lang="en-US" altLang="ko-KR" b="0" i="1" smtClean="0">
                        <a:latin typeface="Cambria Math"/>
                      </a:rPr>
                      <m:t>+</m:t>
                    </m:r>
                    <m:r>
                      <a:rPr lang="en-US" altLang="ko-KR" b="0" i="1" smtClean="0">
                        <a:latin typeface="Cambria Math"/>
                      </a:rPr>
                      <m:t>𝐵𝑢</m:t>
                    </m:r>
                  </m:oMath>
                </a14:m>
                <a:endParaRPr lang="en-US" altLang="ko-KR" b="0" i="1" dirty="0" smtClean="0"/>
              </a:p>
              <a:p>
                <a:pPr/>
                <a:r>
                  <a:rPr lang="en-US" altLang="ko-KR" dirty="0" smtClean="0"/>
                  <a:t>And </a:t>
                </a:r>
              </a:p>
              <a:p>
                <a:pPr/>
                <a:endParaRPr lang="en-US" altLang="ko-KR" dirty="0"/>
              </a:p>
              <a:p>
                <a:pPr/>
                <a:r>
                  <a:rPr lang="en-US" altLang="ko-KR" dirty="0" smtClean="0"/>
                  <a:t>    </a:t>
                </a:r>
                <a14:m>
                  <m:oMath xmlns:m="http://schemas.openxmlformats.org/officeDocument/2006/math">
                    <m:r>
                      <a:rPr lang="en-US" altLang="ko-KR" b="0" i="1" smtClean="0">
                        <a:latin typeface="Cambria Math"/>
                      </a:rPr>
                      <m:t>𝐽</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𝑡</m:t>
                            </m:r>
                          </m:e>
                          <m:sub>
                            <m:r>
                              <a:rPr lang="en-US" altLang="ko-KR" b="0" i="1" smtClean="0">
                                <a:latin typeface="Cambria Math"/>
                              </a:rPr>
                              <m:t>0</m:t>
                            </m:r>
                          </m:sub>
                        </m:sSub>
                      </m:e>
                    </m:d>
                    <m:r>
                      <a:rPr lang="en-US" altLang="ko-KR" b="0" i="1" smtClean="0">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𝑇</m:t>
                        </m:r>
                      </m:sup>
                    </m:sSup>
                    <m:d>
                      <m:dPr>
                        <m:ctrlPr>
                          <a:rPr lang="en-US" altLang="ko-KR" b="0" i="1" smtClean="0">
                            <a:latin typeface="Cambria Math"/>
                          </a:rPr>
                        </m:ctrlPr>
                      </m:dPr>
                      <m:e>
                        <m:r>
                          <a:rPr lang="en-US" altLang="ko-KR" b="0" i="1" smtClean="0">
                            <a:latin typeface="Cambria Math"/>
                          </a:rPr>
                          <m:t>𝑇</m:t>
                        </m:r>
                      </m:e>
                    </m:d>
                    <m:r>
                      <a:rPr lang="en-US" altLang="ko-KR" b="0" i="1" smtClean="0">
                        <a:latin typeface="Cambria Math"/>
                      </a:rPr>
                      <m:t>𝑆</m:t>
                    </m:r>
                    <m:d>
                      <m:dPr>
                        <m:ctrlPr>
                          <a:rPr lang="en-US" altLang="ko-KR" b="0" i="1" smtClean="0">
                            <a:latin typeface="Cambria Math"/>
                          </a:rPr>
                        </m:ctrlPr>
                      </m:dPr>
                      <m:e>
                        <m:r>
                          <a:rPr lang="en-US" altLang="ko-KR" b="0" i="1" smtClean="0">
                            <a:latin typeface="Cambria Math"/>
                          </a:rPr>
                          <m:t>𝑇</m:t>
                        </m:r>
                      </m:e>
                    </m:d>
                    <m:r>
                      <a:rPr lang="en-US" altLang="ko-KR" b="0" i="1" smtClean="0">
                        <a:latin typeface="Cambria Math"/>
                      </a:rPr>
                      <m:t>𝑥</m:t>
                    </m:r>
                    <m:d>
                      <m:dPr>
                        <m:ctrlPr>
                          <a:rPr lang="en-US" altLang="ko-KR" b="0" i="1" smtClean="0">
                            <a:latin typeface="Cambria Math"/>
                          </a:rPr>
                        </m:ctrlPr>
                      </m:dPr>
                      <m:e>
                        <m:r>
                          <a:rPr lang="en-US" altLang="ko-KR" b="0" i="1" smtClean="0">
                            <a:latin typeface="Cambria Math"/>
                          </a:rPr>
                          <m:t>𝑇</m:t>
                        </m:r>
                      </m:e>
                    </m:d>
                    <m:r>
                      <a:rPr lang="en-US" altLang="ko-KR" b="0" i="1" smtClean="0">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nary>
                      <m:naryPr>
                        <m:ctrlPr>
                          <a:rPr lang="en-US" altLang="ko-KR" b="0" i="1" smtClean="0">
                            <a:latin typeface="Cambria Math"/>
                          </a:rPr>
                        </m:ctrlPr>
                      </m:naryPr>
                      <m:sub>
                        <m:sSub>
                          <m:sSubPr>
                            <m:ctrlPr>
                              <a:rPr lang="en-US" altLang="ko-KR" b="0" i="1" smtClean="0">
                                <a:latin typeface="Cambria Math"/>
                              </a:rPr>
                            </m:ctrlPr>
                          </m:sSubPr>
                          <m:e>
                            <m:r>
                              <m:rPr>
                                <m:brk m:alnAt="23"/>
                              </m:rPr>
                              <a:rPr lang="en-US" altLang="ko-KR" b="0" i="1" smtClean="0">
                                <a:latin typeface="Cambria Math"/>
                              </a:rPr>
                              <m:t>𝑡</m:t>
                            </m:r>
                          </m:e>
                          <m:sub>
                            <m:r>
                              <m:rPr>
                                <m:brk m:alnAt="23"/>
                              </m:rPr>
                              <a:rPr lang="en-US" altLang="ko-KR" b="0" i="1" smtClean="0">
                                <a:latin typeface="Cambria Math"/>
                              </a:rPr>
                              <m:t>0</m:t>
                            </m:r>
                          </m:sub>
                        </m:sSub>
                      </m:sub>
                      <m:sup>
                        <m:r>
                          <a:rPr lang="en-US" altLang="ko-KR" b="0" i="1" smtClean="0">
                            <a:latin typeface="Cambria Math"/>
                          </a:rPr>
                          <m:t>𝑇</m:t>
                        </m:r>
                      </m:sup>
                      <m:e>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𝑇</m:t>
                            </m:r>
                          </m:sup>
                        </m:sSup>
                        <m:r>
                          <a:rPr lang="en-US" altLang="ko-KR" b="0" i="1" smtClean="0">
                            <a:latin typeface="Cambria Math"/>
                          </a:rPr>
                          <m:t>𝑄𝑥</m:t>
                        </m:r>
                        <m:r>
                          <a:rPr lang="en-US" altLang="ko-KR" b="0" i="1" smtClean="0">
                            <a:latin typeface="Cambria Math"/>
                          </a:rPr>
                          <m:t> +</m:t>
                        </m:r>
                        <m:sSup>
                          <m:sSupPr>
                            <m:ctrlPr>
                              <a:rPr lang="en-US" altLang="ko-KR" b="0" i="1" smtClean="0">
                                <a:latin typeface="Cambria Math"/>
                              </a:rPr>
                            </m:ctrlPr>
                          </m:sSupPr>
                          <m:e>
                            <m:r>
                              <a:rPr lang="en-US" altLang="ko-KR" b="0" i="1" smtClean="0">
                                <a:latin typeface="Cambria Math"/>
                              </a:rPr>
                              <m:t>𝑢</m:t>
                            </m:r>
                          </m:e>
                          <m:sup>
                            <m:r>
                              <a:rPr lang="en-US" altLang="ko-KR" b="0" i="1" smtClean="0">
                                <a:latin typeface="Cambria Math"/>
                              </a:rPr>
                              <m:t>𝑇</m:t>
                            </m:r>
                          </m:sup>
                        </m:sSup>
                        <m:r>
                          <a:rPr lang="en-US" altLang="ko-KR" b="0" i="1" smtClean="0">
                            <a:latin typeface="Cambria Math"/>
                          </a:rPr>
                          <m:t> </m:t>
                        </m:r>
                        <m:r>
                          <a:rPr lang="en-US" altLang="ko-KR" b="0" i="1" smtClean="0">
                            <a:latin typeface="Cambria Math"/>
                          </a:rPr>
                          <m:t>𝑅</m:t>
                        </m:r>
                      </m:e>
                    </m:nary>
                    <m:r>
                      <a:rPr lang="en-US" altLang="ko-KR" b="0" i="1" smtClean="0">
                        <a:latin typeface="Cambria Math"/>
                      </a:rPr>
                      <m:t>𝑢</m:t>
                    </m:r>
                    <m:r>
                      <a:rPr lang="en-US" altLang="ko-KR" b="0" i="1" smtClean="0">
                        <a:latin typeface="Cambria Math"/>
                      </a:rPr>
                      <m:t>)</m:t>
                    </m:r>
                    <m:r>
                      <a:rPr lang="en-US" altLang="ko-KR" b="0" i="1" smtClean="0">
                        <a:latin typeface="Cambria Math"/>
                      </a:rPr>
                      <m:t>𝑑𝑡</m:t>
                    </m:r>
                  </m:oMath>
                </a14:m>
                <a:endParaRPr lang="en-US" altLang="ko-KR" dirty="0" smtClean="0"/>
              </a:p>
              <a:p>
                <a:endParaRPr lang="en-US" altLang="ko-KR" dirty="0" smtClean="0"/>
              </a:p>
              <a:p>
                <a:r>
                  <a:rPr lang="en-US" altLang="ko-KR" dirty="0"/>
                  <a:t> </a:t>
                </a:r>
                <a:r>
                  <a:rPr lang="en-US" altLang="ko-KR" dirty="0" smtClean="0"/>
                  <a:t>- In Ch.3 , there is the solution by Hamiltonian </a:t>
                </a:r>
              </a:p>
              <a:p>
                <a:endParaRPr lang="en-US" altLang="ko-KR" dirty="0"/>
              </a:p>
              <a:p>
                <a:r>
                  <a:rPr lang="en-US" altLang="ko-KR" dirty="0" smtClean="0"/>
                  <a:t> - Hamilton – Jacobi- Bellman equation</a:t>
                </a:r>
              </a:p>
              <a:p>
                <a:endParaRPr lang="en-US" altLang="ko-KR" dirty="0"/>
              </a:p>
              <a:p>
                <a:r>
                  <a:rPr lang="en-US" altLang="ko-KR" b="0" dirty="0" smtClean="0">
                    <a:sym typeface="Wingdings" panose="05000000000000000000" pitchFamily="2" charset="2"/>
                  </a:rPr>
                  <a:t> </a:t>
                </a:r>
                <a14:m>
                  <m:oMath xmlns:m="http://schemas.openxmlformats.org/officeDocument/2006/math">
                    <m:r>
                      <a:rPr lang="en-US" altLang="ko-KR" b="0" i="1" smtClean="0">
                        <a:latin typeface="Cambria Math"/>
                        <a:sym typeface="Wingdings" panose="05000000000000000000" pitchFamily="2" charset="2"/>
                      </a:rPr>
                      <m:t>𝐻</m:t>
                    </m:r>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𝑢</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𝜆</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𝑡</m:t>
                        </m:r>
                      </m:e>
                    </m:d>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𝐿</m:t>
                    </m:r>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𝑢</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𝑡</m:t>
                        </m:r>
                      </m:e>
                    </m:d>
                    <m:r>
                      <a:rPr lang="en-US" altLang="ko-KR" b="0" i="1" smtClean="0">
                        <a:latin typeface="Cambria Math"/>
                        <a:sym typeface="Wingdings" panose="05000000000000000000" pitchFamily="2" charset="2"/>
                      </a:rPr>
                      <m:t>+</m:t>
                    </m:r>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𝜆</m:t>
                        </m:r>
                      </m:e>
                      <m:sup>
                        <m:r>
                          <a:rPr lang="en-US" altLang="ko-KR" b="0" i="1" smtClean="0">
                            <a:latin typeface="Cambria Math"/>
                            <a:sym typeface="Wingdings" panose="05000000000000000000" pitchFamily="2" charset="2"/>
                          </a:rPr>
                          <m:t>𝑇</m:t>
                        </m:r>
                      </m:sup>
                    </m:sSup>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𝐴𝑥</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𝐵𝑢</m:t>
                        </m:r>
                      </m:e>
                    </m:d>
                  </m:oMath>
                </a14:m>
                <a:endParaRPr lang="en-US" altLang="ko-KR" b="0" dirty="0" smtClean="0">
                  <a:sym typeface="Wingdings" panose="05000000000000000000" pitchFamily="2" charset="2"/>
                </a:endParaRPr>
              </a:p>
              <a:p>
                <a:endParaRPr lang="en-US" altLang="ko-KR" b="0" dirty="0" smtClean="0">
                  <a:sym typeface="Wingdings" panose="05000000000000000000" pitchFamily="2" charset="2"/>
                </a:endParaRPr>
              </a:p>
              <a:p>
                <a:r>
                  <a:rPr lang="en-US" altLang="ko-KR" dirty="0">
                    <a:sym typeface="Wingdings" panose="05000000000000000000" pitchFamily="2" charset="2"/>
                  </a:rPr>
                  <a:t> </a:t>
                </a:r>
                <a:r>
                  <a:rPr lang="en-US" altLang="ko-KR" dirty="0" smtClean="0">
                    <a:sym typeface="Wingdings" panose="05000000000000000000" pitchFamily="2" charset="2"/>
                  </a:rPr>
                  <a:t>         </a:t>
                </a:r>
                <a14:m>
                  <m:oMath xmlns:m="http://schemas.openxmlformats.org/officeDocument/2006/math">
                    <m:r>
                      <a:rPr lang="en-US" altLang="ko-KR" b="0" i="1" smtClean="0">
                        <a:latin typeface="Cambria Math"/>
                        <a:sym typeface="Wingdings" panose="05000000000000000000" pitchFamily="2" charset="2"/>
                      </a:rPr>
                      <m:t>−</m:t>
                    </m:r>
                    <m:f>
                      <m:fPr>
                        <m:ctrlPr>
                          <a:rPr lang="en-US" altLang="ko-KR" b="0" i="1" smtClean="0">
                            <a:latin typeface="Cambria Math"/>
                            <a:sym typeface="Wingdings" panose="05000000000000000000" pitchFamily="2" charset="2"/>
                          </a:rPr>
                        </m:ctrlPr>
                      </m:fPr>
                      <m:num>
                        <m:r>
                          <a:rPr lang="en-US" altLang="ko-KR" b="0" i="1" smtClean="0">
                            <a:latin typeface="Cambria Math"/>
                            <a:sym typeface="Wingdings" panose="05000000000000000000" pitchFamily="2" charset="2"/>
                          </a:rPr>
                          <m:t>𝜕</m:t>
                        </m:r>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𝐽</m:t>
                            </m:r>
                          </m:e>
                          <m:sup>
                            <m:r>
                              <a:rPr lang="en-US" altLang="ko-KR" b="0" i="1" smtClean="0">
                                <a:latin typeface="Cambria Math"/>
                                <a:sym typeface="Wingdings" panose="05000000000000000000" pitchFamily="2" charset="2"/>
                              </a:rPr>
                              <m:t>∗</m:t>
                            </m:r>
                          </m:sup>
                        </m:sSup>
                      </m:num>
                      <m:den>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𝑡</m:t>
                        </m:r>
                      </m:den>
                    </m:f>
                    <m:r>
                      <a:rPr lang="en-US" altLang="ko-KR" b="0" i="1" smtClean="0">
                        <a:latin typeface="Cambria Math"/>
                        <a:sym typeface="Wingdings" panose="05000000000000000000" pitchFamily="2" charset="2"/>
                      </a:rPr>
                      <m:t>=</m:t>
                    </m:r>
                    <m:func>
                      <m:funcPr>
                        <m:ctrlPr>
                          <a:rPr lang="en-US" altLang="ko-KR" b="0" i="1" smtClean="0">
                            <a:latin typeface="Cambria Math"/>
                            <a:sym typeface="Wingdings" panose="05000000000000000000" pitchFamily="2" charset="2"/>
                          </a:rPr>
                        </m:ctrlPr>
                      </m:funcPr>
                      <m:fName>
                        <m:r>
                          <m:rPr>
                            <m:sty m:val="p"/>
                          </m:rPr>
                          <a:rPr lang="en-US" altLang="ko-KR" b="0" i="0" smtClean="0">
                            <a:latin typeface="Cambria Math"/>
                            <a:sym typeface="Wingdings" panose="05000000000000000000" pitchFamily="2" charset="2"/>
                          </a:rPr>
                          <m:t>min</m:t>
                        </m:r>
                      </m:fName>
                      <m:e>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𝐻</m:t>
                            </m:r>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𝑢</m:t>
                                </m:r>
                                <m:r>
                                  <a:rPr lang="en-US" altLang="ko-KR" b="0" i="1" smtClean="0">
                                    <a:latin typeface="Cambria Math"/>
                                    <a:sym typeface="Wingdings" panose="05000000000000000000" pitchFamily="2" charset="2"/>
                                  </a:rPr>
                                  <m:t>,</m:t>
                                </m:r>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𝐽</m:t>
                                    </m:r>
                                  </m:e>
                                  <m:sub>
                                    <m:r>
                                      <a:rPr lang="en-US" altLang="ko-KR" b="0" i="1" smtClean="0">
                                        <a:latin typeface="Cambria Math"/>
                                        <a:sym typeface="Wingdings" panose="05000000000000000000" pitchFamily="2" charset="2"/>
                                      </a:rPr>
                                      <m:t>𝑥</m:t>
                                    </m:r>
                                  </m:sub>
                                  <m:sup>
                                    <m:r>
                                      <a:rPr lang="en-US" altLang="ko-KR" b="0" i="1" smtClean="0">
                                        <a:latin typeface="Cambria Math"/>
                                        <a:sym typeface="Wingdings" panose="05000000000000000000" pitchFamily="2" charset="2"/>
                                      </a:rPr>
                                      <m:t>∗</m:t>
                                    </m:r>
                                  </m:sup>
                                </m:sSubSup>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𝑡</m:t>
                                </m:r>
                              </m:e>
                            </m:d>
                          </m:e>
                        </m:d>
                      </m:e>
                    </m:func>
                  </m:oMath>
                </a14:m>
                <a:r>
                  <a:rPr lang="en-US" altLang="ko-KR" b="0" dirty="0" smtClean="0">
                    <a:sym typeface="Wingdings" panose="05000000000000000000" pitchFamily="2" charset="2"/>
                  </a:rPr>
                  <a:t> </a:t>
                </a:r>
              </a:p>
              <a:p>
                <a:r>
                  <a:rPr lang="en-US" altLang="ko-KR" dirty="0">
                    <a:sym typeface="Wingdings" panose="05000000000000000000" pitchFamily="2" charset="2"/>
                  </a:rPr>
                  <a:t> </a:t>
                </a:r>
                <a:r>
                  <a:rPr lang="en-US" altLang="ko-KR" dirty="0" smtClean="0">
                    <a:sym typeface="Wingdings" panose="05000000000000000000" pitchFamily="2" charset="2"/>
                  </a:rPr>
                  <a:t>      </a:t>
                </a:r>
                <a:r>
                  <a:rPr lang="en-US" altLang="ko-KR" b="0" dirty="0" smtClean="0">
                    <a:sym typeface="Wingdings" panose="05000000000000000000" pitchFamily="2" charset="2"/>
                  </a:rPr>
                  <a:t> with boundary condition </a:t>
                </a:r>
              </a:p>
              <a:p>
                <a14:m>
                  <m:oMathPara xmlns:m="http://schemas.openxmlformats.org/officeDocument/2006/math">
                    <m:oMathParaPr>
                      <m:jc m:val="centerGroup"/>
                    </m:oMathParaPr>
                    <m:oMath xmlns:m="http://schemas.openxmlformats.org/officeDocument/2006/math">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𝐽</m:t>
                          </m:r>
                        </m:e>
                        <m:sup>
                          <m:r>
                            <a:rPr lang="en-US" altLang="ko-KR" b="0" i="1" smtClean="0">
                              <a:latin typeface="Cambria Math"/>
                              <a:sym typeface="Wingdings" panose="05000000000000000000" pitchFamily="2" charset="2"/>
                            </a:rPr>
                            <m:t>∗</m:t>
                          </m:r>
                        </m:sup>
                      </m:sSup>
                      <m:r>
                        <a:rPr lang="en-US" altLang="ko-KR" b="0" i="1" smtClean="0">
                          <a:latin typeface="Cambria Math"/>
                          <a:sym typeface="Wingdings" panose="05000000000000000000" pitchFamily="2" charset="2"/>
                        </a:rPr>
                        <m:t> </m:t>
                      </m:r>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𝑇</m:t>
                              </m:r>
                            </m:e>
                          </m:d>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𝑇</m:t>
                          </m:r>
                        </m:e>
                      </m:d>
                      <m:r>
                        <a:rPr lang="en-US" altLang="ko-KR" b="0" i="1" smtClean="0">
                          <a:latin typeface="Cambria Math"/>
                          <a:sym typeface="Wingdings" panose="05000000000000000000" pitchFamily="2" charset="2"/>
                        </a:rPr>
                        <m:t>=</m:t>
                      </m:r>
                      <m:f>
                        <m:fPr>
                          <m:ctrlPr>
                            <a:rPr lang="en-US" altLang="ko-KR" i="1">
                              <a:latin typeface="Cambria Math"/>
                            </a:rPr>
                          </m:ctrlPr>
                        </m:fPr>
                        <m:num>
                          <m:r>
                            <a:rPr lang="en-US" altLang="ko-KR" i="1">
                              <a:latin typeface="Cambria Math"/>
                            </a:rPr>
                            <m:t>1</m:t>
                          </m:r>
                        </m:num>
                        <m:den>
                          <m:r>
                            <a:rPr lang="en-US" altLang="ko-KR" i="1">
                              <a:latin typeface="Cambria Math"/>
                            </a:rPr>
                            <m:t>2</m:t>
                          </m:r>
                        </m:den>
                      </m:f>
                      <m:sSup>
                        <m:sSupPr>
                          <m:ctrlPr>
                            <a:rPr lang="en-US" altLang="ko-KR" i="1">
                              <a:latin typeface="Cambria Math"/>
                            </a:rPr>
                          </m:ctrlPr>
                        </m:sSupPr>
                        <m:e>
                          <m:r>
                            <a:rPr lang="en-US" altLang="ko-KR" i="1">
                              <a:latin typeface="Cambria Math"/>
                            </a:rPr>
                            <m:t>𝑥</m:t>
                          </m:r>
                        </m:e>
                        <m:sup>
                          <m:r>
                            <a:rPr lang="en-US" altLang="ko-KR" i="1">
                              <a:latin typeface="Cambria Math"/>
                            </a:rPr>
                            <m:t>𝑇</m:t>
                          </m:r>
                        </m:sup>
                      </m:sSup>
                      <m:d>
                        <m:dPr>
                          <m:ctrlPr>
                            <a:rPr lang="en-US" altLang="ko-KR" i="1">
                              <a:latin typeface="Cambria Math"/>
                            </a:rPr>
                          </m:ctrlPr>
                        </m:dPr>
                        <m:e>
                          <m:r>
                            <a:rPr lang="en-US" altLang="ko-KR" i="1">
                              <a:latin typeface="Cambria Math"/>
                            </a:rPr>
                            <m:t>𝑇</m:t>
                          </m:r>
                        </m:e>
                      </m:d>
                      <m:r>
                        <a:rPr lang="en-US" altLang="ko-KR" i="1">
                          <a:latin typeface="Cambria Math"/>
                        </a:rPr>
                        <m:t>𝑆</m:t>
                      </m:r>
                      <m:d>
                        <m:dPr>
                          <m:ctrlPr>
                            <a:rPr lang="en-US" altLang="ko-KR" i="1">
                              <a:latin typeface="Cambria Math"/>
                            </a:rPr>
                          </m:ctrlPr>
                        </m:dPr>
                        <m:e>
                          <m:r>
                            <a:rPr lang="en-US" altLang="ko-KR" i="1">
                              <a:latin typeface="Cambria Math"/>
                            </a:rPr>
                            <m:t>𝑇</m:t>
                          </m:r>
                        </m:e>
                      </m:d>
                      <m:r>
                        <a:rPr lang="en-US" altLang="ko-KR" i="1">
                          <a:latin typeface="Cambria Math"/>
                        </a:rPr>
                        <m:t>𝑥</m:t>
                      </m:r>
                      <m:d>
                        <m:dPr>
                          <m:ctrlPr>
                            <a:rPr lang="en-US" altLang="ko-KR" i="1">
                              <a:latin typeface="Cambria Math"/>
                            </a:rPr>
                          </m:ctrlPr>
                        </m:dPr>
                        <m:e>
                          <m:r>
                            <a:rPr lang="en-US" altLang="ko-KR" i="1">
                              <a:latin typeface="Cambria Math"/>
                            </a:rPr>
                            <m:t>𝑇</m:t>
                          </m:r>
                        </m:e>
                      </m:d>
                    </m:oMath>
                  </m:oMathPara>
                </a14:m>
                <a:endParaRPr lang="en-US" altLang="ko-KR" b="0" dirty="0" smtClean="0">
                  <a:sym typeface="Wingdings" panose="05000000000000000000" pitchFamily="2" charset="2"/>
                </a:endParaRPr>
              </a:p>
              <a:p>
                <a:r>
                  <a:rPr lang="en-US" altLang="ko-KR" b="0" dirty="0" smtClean="0">
                    <a:sym typeface="Wingdings" panose="05000000000000000000" pitchFamily="2" charset="2"/>
                  </a:rPr>
                  <a:t> </a:t>
                </a:r>
              </a:p>
              <a:p>
                <a:r>
                  <a:rPr lang="en-US" altLang="ko-KR" dirty="0">
                    <a:sym typeface="Wingdings" panose="05000000000000000000" pitchFamily="2" charset="2"/>
                  </a:rPr>
                  <a:t> </a:t>
                </a:r>
                <a:r>
                  <a:rPr lang="en-US" altLang="ko-KR" dirty="0" smtClean="0">
                    <a:sym typeface="Wingdings" panose="05000000000000000000" pitchFamily="2" charset="2"/>
                  </a:rPr>
                  <a:t> </a:t>
                </a:r>
                <a:r>
                  <a:rPr lang="en-US" altLang="ko-KR" b="1" dirty="0" smtClean="0">
                    <a:sym typeface="Wingdings" panose="05000000000000000000" pitchFamily="2" charset="2"/>
                  </a:rPr>
                  <a:t>from HJB, the optimal </a:t>
                </a:r>
                <a:r>
                  <a:rPr lang="en-US" altLang="ko-KR" b="1" dirty="0" smtClean="0"/>
                  <a:t> </a:t>
                </a:r>
                <a14:m>
                  <m:oMath xmlns:m="http://schemas.openxmlformats.org/officeDocument/2006/math">
                    <m:sSup>
                      <m:sSupPr>
                        <m:ctrlPr>
                          <a:rPr lang="en-US" altLang="ko-KR" b="1" i="1" smtClean="0">
                            <a:latin typeface="Cambria Math"/>
                          </a:rPr>
                        </m:ctrlPr>
                      </m:sSupPr>
                      <m:e>
                        <m:r>
                          <a:rPr lang="en-US" altLang="ko-KR" b="1" i="1" smtClean="0">
                            <a:latin typeface="Cambria Math"/>
                          </a:rPr>
                          <m:t>𝒖</m:t>
                        </m:r>
                      </m:e>
                      <m:sup>
                        <m:r>
                          <a:rPr lang="en-US" altLang="ko-KR" b="1" i="1" smtClean="0">
                            <a:latin typeface="Cambria Math"/>
                          </a:rPr>
                          <m:t>∗</m:t>
                        </m:r>
                      </m:sup>
                    </m:sSup>
                  </m:oMath>
                </a14:m>
                <a:r>
                  <a:rPr lang="en-US" altLang="ko-KR" b="1" dirty="0" smtClean="0"/>
                  <a:t> is equivalent to the solution in Ch.3 </a:t>
                </a:r>
                <a:endParaRPr lang="en-US" altLang="ko-KR" b="1" dirty="0"/>
              </a:p>
              <a:p>
                <a:r>
                  <a:rPr lang="en-US" altLang="ko-KR" dirty="0"/>
                  <a:t> </a:t>
                </a:r>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310183" y="908720"/>
                <a:ext cx="8136904" cy="5866606"/>
              </a:xfrm>
              <a:prstGeom prst="rect">
                <a:avLst/>
              </a:prstGeom>
              <a:blipFill rotWithShape="1">
                <a:blip r:embed="rId3"/>
                <a:stretch>
                  <a:fillRect l="-674" t="-520"/>
                </a:stretch>
              </a:blipFill>
            </p:spPr>
            <p:txBody>
              <a:bodyPr/>
              <a:lstStyle/>
              <a:p>
                <a:r>
                  <a:rPr lang="ko-KR" altLang="en-US">
                    <a:noFill/>
                  </a:rPr>
                  <a:t> </a:t>
                </a:r>
              </a:p>
            </p:txBody>
          </p:sp>
        </mc:Fallback>
      </mc:AlternateContent>
      <p:sp>
        <p:nvSpPr>
          <p:cNvPr id="3" name="TextBox 2"/>
          <p:cNvSpPr txBox="1"/>
          <p:nvPr/>
        </p:nvSpPr>
        <p:spPr>
          <a:xfrm>
            <a:off x="179512" y="224612"/>
            <a:ext cx="8344913" cy="369332"/>
          </a:xfrm>
          <a:prstGeom prst="rect">
            <a:avLst/>
          </a:prstGeom>
          <a:noFill/>
        </p:spPr>
        <p:txBody>
          <a:bodyPr wrap="none" rtlCol="0">
            <a:spAutoFit/>
          </a:bodyPr>
          <a:lstStyle/>
          <a:p>
            <a:r>
              <a:rPr lang="en-US" altLang="ko-KR" dirty="0" smtClean="0"/>
              <a:t>Continuous LQR                                          Ch.6 Dynamic programming </a:t>
            </a:r>
            <a:endParaRPr lang="ko-KR" altLang="en-US" dirty="0"/>
          </a:p>
        </p:txBody>
      </p:sp>
    </p:spTree>
    <p:extLst>
      <p:ext uri="{BB962C8B-B14F-4D97-AF65-F5344CB8AC3E}">
        <p14:creationId xmlns:p14="http://schemas.microsoft.com/office/powerpoint/2010/main" val="3402469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3056158" cy="923330"/>
          </a:xfrm>
          <a:prstGeom prst="rect">
            <a:avLst/>
          </a:prstGeom>
          <a:noFill/>
        </p:spPr>
        <p:txBody>
          <a:bodyPr wrap="none" rtlCol="0">
            <a:spAutoFit/>
          </a:bodyPr>
          <a:lstStyle/>
          <a:p>
            <a:pPr marL="285750" indent="-285750">
              <a:buFont typeface="Wingdings" panose="05000000000000000000" pitchFamily="2" charset="2"/>
              <a:buChar char="l"/>
            </a:pPr>
            <a:r>
              <a:rPr lang="en-US" altLang="ko-KR" dirty="0" smtClean="0"/>
              <a:t>Reinforcement Learning</a:t>
            </a:r>
          </a:p>
          <a:p>
            <a:pPr marL="285750" indent="-285750">
              <a:buFont typeface="Wingdings" panose="05000000000000000000" pitchFamily="2" charset="2"/>
              <a:buChar char="l"/>
            </a:pPr>
            <a:endParaRPr lang="en-US" altLang="ko-KR" dirty="0"/>
          </a:p>
          <a:p>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5284837" cy="30955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79512" y="224612"/>
            <a:ext cx="3501792" cy="369332"/>
          </a:xfrm>
          <a:prstGeom prst="rect">
            <a:avLst/>
          </a:prstGeom>
          <a:noFill/>
        </p:spPr>
        <p:txBody>
          <a:bodyPr wrap="none" rtlCol="0">
            <a:spAutoFit/>
          </a:bodyPr>
          <a:lstStyle/>
          <a:p>
            <a:r>
              <a:rPr lang="en-US" altLang="ko-KR" dirty="0" smtClean="0"/>
              <a:t>Ch.11 Reinforcement Learning  </a:t>
            </a:r>
            <a:endParaRPr lang="ko-KR" altLang="en-US" dirty="0"/>
          </a:p>
        </p:txBody>
      </p:sp>
    </p:spTree>
    <p:extLst>
      <p:ext uri="{BB962C8B-B14F-4D97-AF65-F5344CB8AC3E}">
        <p14:creationId xmlns:p14="http://schemas.microsoft.com/office/powerpoint/2010/main" val="2975129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41" y="1628800"/>
            <a:ext cx="4669547" cy="20719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187333" y="801578"/>
            <a:ext cx="3299173" cy="646331"/>
          </a:xfrm>
          <a:prstGeom prst="rect">
            <a:avLst/>
          </a:prstGeom>
          <a:noFill/>
        </p:spPr>
        <p:txBody>
          <a:bodyPr wrap="none" rtlCol="0">
            <a:spAutoFit/>
          </a:bodyPr>
          <a:lstStyle/>
          <a:p>
            <a:pPr marL="285750" indent="-285750">
              <a:buFont typeface="Wingdings" panose="05000000000000000000" pitchFamily="2" charset="2"/>
              <a:buChar char="l"/>
            </a:pPr>
            <a:r>
              <a:rPr lang="en-US" altLang="ko-KR" dirty="0" smtClean="0"/>
              <a:t>Reinforcement learning </a:t>
            </a:r>
          </a:p>
          <a:p>
            <a:r>
              <a:rPr lang="en-US" altLang="ko-KR" dirty="0" smtClean="0"/>
              <a:t>  [1] General Control Problem</a:t>
            </a:r>
            <a:endParaRPr lang="ko-KR" altLang="en-US" dirty="0"/>
          </a:p>
        </p:txBody>
      </p:sp>
      <p:cxnSp>
        <p:nvCxnSpPr>
          <p:cNvPr id="5" name="직선 연결선 4"/>
          <p:cNvCxnSpPr/>
          <p:nvPr/>
        </p:nvCxnSpPr>
        <p:spPr>
          <a:xfrm>
            <a:off x="0" y="645333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6434029"/>
            <a:ext cx="3583866" cy="276999"/>
          </a:xfrm>
          <a:prstGeom prst="rect">
            <a:avLst/>
          </a:prstGeom>
          <a:noFill/>
        </p:spPr>
        <p:txBody>
          <a:bodyPr wrap="none" rtlCol="0">
            <a:spAutoFit/>
          </a:bodyPr>
          <a:lstStyle/>
          <a:p>
            <a:r>
              <a:rPr lang="en-US" altLang="ko-KR" sz="1200" dirty="0" smtClean="0"/>
              <a:t>[1]: NE 10-3 Reinforcement learning with </a:t>
            </a:r>
            <a:r>
              <a:rPr lang="en-US" altLang="ko-KR" sz="1200" dirty="0" err="1" smtClean="0"/>
              <a:t>matlab</a:t>
            </a:r>
            <a:endParaRPr lang="ko-KR" alt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05064"/>
            <a:ext cx="4682123" cy="21849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8" name="표 7"/>
          <p:cNvGraphicFramePr>
            <a:graphicFrameLocks noGrp="1"/>
          </p:cNvGraphicFramePr>
          <p:nvPr>
            <p:extLst>
              <p:ext uri="{D42A27DB-BD31-4B8C-83A1-F6EECF244321}">
                <p14:modId xmlns:p14="http://schemas.microsoft.com/office/powerpoint/2010/main" val="3188334137"/>
              </p:ext>
            </p:extLst>
          </p:nvPr>
        </p:nvGraphicFramePr>
        <p:xfrm>
          <a:off x="5763869" y="1700808"/>
          <a:ext cx="2912587" cy="2103120"/>
        </p:xfrm>
        <a:graphic>
          <a:graphicData uri="http://schemas.openxmlformats.org/drawingml/2006/table">
            <a:tbl>
              <a:tblPr firstRow="1" bandRow="1">
                <a:tableStyleId>{5C22544A-7EE6-4342-B048-85BDC9FD1C3A}</a:tableStyleId>
              </a:tblPr>
              <a:tblGrid>
                <a:gridCol w="1296144"/>
                <a:gridCol w="1616443"/>
              </a:tblGrid>
              <a:tr h="0">
                <a:tc>
                  <a:txBody>
                    <a:bodyPr/>
                    <a:lstStyle/>
                    <a:p>
                      <a:pPr latinLnBrk="1"/>
                      <a:r>
                        <a:rPr lang="en-US" altLang="ko-KR" dirty="0" smtClean="0"/>
                        <a:t>general</a:t>
                      </a:r>
                      <a:endParaRPr lang="ko-KR" altLang="en-US" dirty="0"/>
                    </a:p>
                  </a:txBody>
                  <a:tcPr/>
                </a:tc>
                <a:tc>
                  <a:txBody>
                    <a:bodyPr/>
                    <a:lstStyle/>
                    <a:p>
                      <a:pPr latinLnBrk="1"/>
                      <a:r>
                        <a:rPr lang="en-US" altLang="ko-KR" dirty="0" smtClean="0"/>
                        <a:t>RL</a:t>
                      </a:r>
                      <a:endParaRPr lang="ko-KR" altLang="en-US" dirty="0"/>
                    </a:p>
                  </a:txBody>
                  <a:tcPr/>
                </a:tc>
              </a:tr>
              <a:tr h="226824">
                <a:tc>
                  <a:txBody>
                    <a:bodyPr/>
                    <a:lstStyle/>
                    <a:p>
                      <a:pPr latinLnBrk="1"/>
                      <a:r>
                        <a:rPr lang="en-US" altLang="ko-KR" dirty="0" smtClean="0"/>
                        <a:t>controller</a:t>
                      </a:r>
                      <a:endParaRPr lang="ko-KR" altLang="en-US" dirty="0"/>
                    </a:p>
                  </a:txBody>
                  <a:tcPr/>
                </a:tc>
                <a:tc>
                  <a:txBody>
                    <a:bodyPr/>
                    <a:lstStyle/>
                    <a:p>
                      <a:pPr latinLnBrk="1"/>
                      <a:r>
                        <a:rPr lang="en-US" altLang="ko-KR" dirty="0" smtClean="0"/>
                        <a:t>policy</a:t>
                      </a:r>
                      <a:endParaRPr lang="ko-KR" altLang="en-US" dirty="0"/>
                    </a:p>
                  </a:txBody>
                  <a:tcPr/>
                </a:tc>
              </a:tr>
              <a:tr h="226824">
                <a:tc>
                  <a:txBody>
                    <a:bodyPr/>
                    <a:lstStyle/>
                    <a:p>
                      <a:pPr latinLnBrk="1"/>
                      <a:r>
                        <a:rPr lang="en-US" altLang="ko-KR" dirty="0" smtClean="0"/>
                        <a:t>plant</a:t>
                      </a:r>
                      <a:endParaRPr lang="ko-KR" altLang="en-US" dirty="0"/>
                    </a:p>
                  </a:txBody>
                  <a:tcPr/>
                </a:tc>
                <a:tc>
                  <a:txBody>
                    <a:bodyPr/>
                    <a:lstStyle/>
                    <a:p>
                      <a:pPr latinLnBrk="1"/>
                      <a:r>
                        <a:rPr lang="en-US" altLang="ko-KR" dirty="0" smtClean="0"/>
                        <a:t>environment</a:t>
                      </a:r>
                      <a:endParaRPr lang="ko-KR" altLang="en-US" dirty="0"/>
                    </a:p>
                  </a:txBody>
                  <a:tcPr/>
                </a:tc>
              </a:tr>
              <a:tr h="226824">
                <a:tc>
                  <a:txBody>
                    <a:bodyPr/>
                    <a:lstStyle/>
                    <a:p>
                      <a:pPr latinLnBrk="1"/>
                      <a:r>
                        <a:rPr lang="en-US" altLang="ko-KR" dirty="0" smtClean="0"/>
                        <a:t>state</a:t>
                      </a:r>
                      <a:endParaRPr lang="ko-KR" altLang="en-US" dirty="0"/>
                    </a:p>
                  </a:txBody>
                  <a:tcPr/>
                </a:tc>
                <a:tc>
                  <a:txBody>
                    <a:bodyPr/>
                    <a:lstStyle/>
                    <a:p>
                      <a:pPr latinLnBrk="1"/>
                      <a:r>
                        <a:rPr lang="en-US" altLang="ko-KR" dirty="0" smtClean="0"/>
                        <a:t>state</a:t>
                      </a:r>
                    </a:p>
                    <a:p>
                      <a:pPr latinLnBrk="1"/>
                      <a:r>
                        <a:rPr lang="en-US" altLang="ko-KR" dirty="0" smtClean="0"/>
                        <a:t>reward </a:t>
                      </a:r>
                    </a:p>
                  </a:txBody>
                  <a:tcPr/>
                </a:tc>
              </a:tr>
              <a:tr h="226824">
                <a:tc>
                  <a:txBody>
                    <a:bodyPr/>
                    <a:lstStyle/>
                    <a:p>
                      <a:pPr latinLnBrk="1"/>
                      <a:r>
                        <a:rPr lang="en-US" altLang="ko-KR" dirty="0" smtClean="0"/>
                        <a:t>control</a:t>
                      </a:r>
                      <a:endParaRPr lang="ko-KR" altLang="en-US" dirty="0"/>
                    </a:p>
                  </a:txBody>
                  <a:tcPr/>
                </a:tc>
                <a:tc>
                  <a:txBody>
                    <a:bodyPr/>
                    <a:lstStyle/>
                    <a:p>
                      <a:pPr latinLnBrk="1"/>
                      <a:r>
                        <a:rPr lang="en-US" altLang="ko-KR" dirty="0" smtClean="0"/>
                        <a:t>action</a:t>
                      </a:r>
                      <a:endParaRPr lang="ko-KR" altLang="en-US" dirty="0"/>
                    </a:p>
                  </a:txBody>
                  <a:tcPr/>
                </a:tc>
              </a:tr>
            </a:tbl>
          </a:graphicData>
        </a:graphic>
      </p:graphicFrame>
      <p:sp>
        <p:nvSpPr>
          <p:cNvPr id="9" name="TextBox 8"/>
          <p:cNvSpPr txBox="1"/>
          <p:nvPr/>
        </p:nvSpPr>
        <p:spPr>
          <a:xfrm>
            <a:off x="179512" y="224612"/>
            <a:ext cx="3501792" cy="369332"/>
          </a:xfrm>
          <a:prstGeom prst="rect">
            <a:avLst/>
          </a:prstGeom>
          <a:noFill/>
        </p:spPr>
        <p:txBody>
          <a:bodyPr wrap="none" rtlCol="0">
            <a:spAutoFit/>
          </a:bodyPr>
          <a:lstStyle/>
          <a:p>
            <a:r>
              <a:rPr lang="en-US" altLang="ko-KR" dirty="0" smtClean="0"/>
              <a:t>Ch.11 Reinforcement Learning  </a:t>
            </a:r>
            <a:endParaRPr lang="ko-KR" altLang="en-US" dirty="0"/>
          </a:p>
        </p:txBody>
      </p:sp>
    </p:spTree>
    <p:extLst>
      <p:ext uri="{BB962C8B-B14F-4D97-AF65-F5344CB8AC3E}">
        <p14:creationId xmlns:p14="http://schemas.microsoft.com/office/powerpoint/2010/main" val="1433020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321296" y="908720"/>
                <a:ext cx="8283152" cy="5122108"/>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 Markov Decision process</a:t>
                </a:r>
              </a:p>
              <a:p>
                <a:r>
                  <a:rPr lang="en-US" altLang="ko-KR" dirty="0"/>
                  <a:t> </a:t>
                </a:r>
                <a:r>
                  <a:rPr lang="en-US" altLang="ko-KR" dirty="0" smtClean="0"/>
                  <a:t> - for  Adaptive dynamic programming </a:t>
                </a:r>
              </a:p>
              <a:p>
                <a:r>
                  <a:rPr lang="en-US" altLang="ko-KR" dirty="0" smtClean="0"/>
                  <a:t>  - for  Neuro Dynamic programming</a:t>
                </a:r>
              </a:p>
              <a:p>
                <a:endParaRPr lang="en-US" altLang="ko-KR" dirty="0"/>
              </a:p>
              <a:p>
                <a:pPr marL="285750" indent="-285750">
                  <a:buFont typeface="Wingdings" panose="05000000000000000000" pitchFamily="2" charset="2"/>
                  <a:buChar char="l"/>
                </a:pPr>
                <a:r>
                  <a:rPr lang="en-US" altLang="ko-KR" dirty="0" smtClean="0"/>
                  <a:t>Space</a:t>
                </a:r>
              </a:p>
              <a:p>
                <a:pPr marL="285750" indent="-285750">
                  <a:buFont typeface="Wingdings" panose="05000000000000000000" pitchFamily="2" charset="2"/>
                  <a:buChar char="l"/>
                </a:pPr>
                <a:endParaRPr lang="en-US" altLang="ko-KR" dirty="0"/>
              </a:p>
              <a:p>
                <a:r>
                  <a:rPr lang="en-US" altLang="ko-KR" dirty="0" smtClean="0"/>
                  <a:t>   </a:t>
                </a:r>
                <a14:m>
                  <m:oMath xmlns:m="http://schemas.openxmlformats.org/officeDocument/2006/math">
                    <m:d>
                      <m:dPr>
                        <m:ctrlPr>
                          <a:rPr lang="en-US" altLang="ko-KR" b="0" i="1" smtClean="0">
                            <a:latin typeface="Cambria Math"/>
                          </a:rPr>
                        </m:ctrlPr>
                      </m:dPr>
                      <m:e>
                        <m:r>
                          <a:rPr lang="en-US" altLang="ko-KR" b="0" i="1" smtClean="0">
                            <a:latin typeface="Cambria Math"/>
                          </a:rPr>
                          <m:t>𝑋</m:t>
                        </m:r>
                        <m:r>
                          <a:rPr lang="en-US" altLang="ko-KR" b="0" i="1" smtClean="0">
                            <a:latin typeface="Cambria Math"/>
                          </a:rPr>
                          <m:t>,</m:t>
                        </m:r>
                        <m:r>
                          <a:rPr lang="en-US" altLang="ko-KR" b="0" i="1" smtClean="0">
                            <a:latin typeface="Cambria Math"/>
                          </a:rPr>
                          <m:t>𝑈</m:t>
                        </m:r>
                        <m:r>
                          <a:rPr lang="en-US" altLang="ko-KR" b="0" i="1" smtClean="0">
                            <a:latin typeface="Cambria Math"/>
                          </a:rPr>
                          <m:t>,</m:t>
                        </m:r>
                        <m:r>
                          <a:rPr lang="en-US" altLang="ko-KR" b="0" i="1" smtClean="0">
                            <a:latin typeface="Cambria Math"/>
                          </a:rPr>
                          <m:t>𝑃</m:t>
                        </m:r>
                        <m:r>
                          <a:rPr lang="en-US" altLang="ko-KR" b="0" i="1" smtClean="0">
                            <a:latin typeface="Cambria Math"/>
                          </a:rPr>
                          <m:t>,</m:t>
                        </m:r>
                        <m:r>
                          <a:rPr lang="en-US" altLang="ko-KR" b="0" i="1" smtClean="0">
                            <a:latin typeface="Cambria Math"/>
                          </a:rPr>
                          <m:t>𝑅</m:t>
                        </m:r>
                      </m:e>
                    </m:d>
                    <m:r>
                      <a:rPr lang="en-US" altLang="ko-KR" b="0" i="1" smtClean="0">
                        <a:latin typeface="Cambria Math"/>
                      </a:rPr>
                      <m:t> : </m:t>
                    </m:r>
                  </m:oMath>
                </a14:m>
                <a:endParaRPr lang="en-US" altLang="ko-KR" b="0" dirty="0" smtClean="0"/>
              </a:p>
              <a:p>
                <a:endParaRPr lang="en-US" altLang="ko-KR" dirty="0" smtClean="0"/>
              </a:p>
              <a:p>
                <a:r>
                  <a:rPr lang="en-US" altLang="ko-KR" dirty="0"/>
                  <a:t> </a:t>
                </a:r>
                <a:r>
                  <a:rPr lang="en-US" altLang="ko-KR" dirty="0" smtClean="0"/>
                  <a:t>  </a:t>
                </a:r>
                <a14:m>
                  <m:oMath xmlns:m="http://schemas.openxmlformats.org/officeDocument/2006/math">
                    <m:r>
                      <a:rPr lang="en-US" altLang="ko-KR" b="0" i="1" smtClean="0">
                        <a:latin typeface="Cambria Math"/>
                      </a:rPr>
                      <m:t>𝑋</m:t>
                    </m:r>
                    <m:r>
                      <a:rPr lang="en-US" altLang="ko-KR" b="0" i="1" smtClean="0">
                        <a:latin typeface="Cambria Math"/>
                      </a:rPr>
                      <m:t>;</m:t>
                    </m:r>
                  </m:oMath>
                </a14:m>
                <a:r>
                  <a:rPr lang="en-US" altLang="ko-KR" dirty="0" smtClean="0"/>
                  <a:t> state, </a:t>
                </a:r>
              </a:p>
              <a:p>
                <a:r>
                  <a:rPr lang="en-US" altLang="ko-KR" dirty="0"/>
                  <a:t> </a:t>
                </a:r>
                <a:r>
                  <a:rPr lang="en-US" altLang="ko-KR" dirty="0" smtClean="0"/>
                  <a:t> </a:t>
                </a:r>
                <a14:m>
                  <m:oMath xmlns:m="http://schemas.openxmlformats.org/officeDocument/2006/math">
                    <m:r>
                      <a:rPr lang="en-US" altLang="ko-KR" b="0" i="0" smtClean="0">
                        <a:latin typeface="Cambria Math"/>
                      </a:rPr>
                      <m:t> </m:t>
                    </m:r>
                    <m:r>
                      <a:rPr lang="en-US" altLang="ko-KR" b="0" i="1" smtClean="0">
                        <a:latin typeface="Cambria Math"/>
                      </a:rPr>
                      <m:t>𝑈</m:t>
                    </m:r>
                    <m:r>
                      <a:rPr lang="en-US" altLang="ko-KR" b="0" i="1" smtClean="0">
                        <a:latin typeface="Cambria Math"/>
                      </a:rPr>
                      <m:t>;</m:t>
                    </m:r>
                  </m:oMath>
                </a14:m>
                <a:r>
                  <a:rPr lang="en-US" altLang="ko-KR" dirty="0" smtClean="0"/>
                  <a:t> action functions</a:t>
                </a:r>
              </a:p>
              <a:p>
                <a:r>
                  <a:rPr lang="en-US" altLang="ko-KR" b="1" dirty="0" smtClean="0"/>
                  <a:t>   </a:t>
                </a:r>
                <a14:m>
                  <m:oMath xmlns:m="http://schemas.openxmlformats.org/officeDocument/2006/math">
                    <m:r>
                      <a:rPr lang="en-US" altLang="ko-KR" b="1" i="1" smtClean="0">
                        <a:latin typeface="Cambria Math"/>
                      </a:rPr>
                      <m:t>𝑷</m:t>
                    </m:r>
                  </m:oMath>
                </a14:m>
                <a:r>
                  <a:rPr lang="en-US" altLang="ko-KR" b="1" dirty="0" smtClean="0"/>
                  <a:t>: Transition Probability </a:t>
                </a:r>
                <a:r>
                  <a:rPr lang="en-US" altLang="ko-KR" dirty="0" smtClean="0"/>
                  <a:t>, </a:t>
                </a:r>
                <a14:m>
                  <m:oMath xmlns:m="http://schemas.openxmlformats.org/officeDocument/2006/math">
                    <m:r>
                      <a:rPr lang="en-US" altLang="ko-KR" b="0" i="1" smtClean="0">
                        <a:latin typeface="Cambria Math"/>
                      </a:rPr>
                      <m:t>𝑃</m:t>
                    </m:r>
                    <m:r>
                      <a:rPr lang="en-US" altLang="ko-KR" b="0" i="1" smtClean="0">
                        <a:latin typeface="Cambria Math"/>
                      </a:rPr>
                      <m:t> ;</m:t>
                    </m:r>
                    <m:r>
                      <a:rPr lang="en-US" altLang="ko-KR" b="0" i="1" smtClean="0">
                        <a:latin typeface="Cambria Math"/>
                      </a:rPr>
                      <m:t>𝑋</m:t>
                    </m:r>
                    <m:r>
                      <a:rPr lang="en-US" altLang="ko-KR" b="0" i="1" smtClean="0">
                        <a:latin typeface="Cambria Math"/>
                      </a:rPr>
                      <m:t> ×</m:t>
                    </m:r>
                    <m:r>
                      <a:rPr lang="en-US" altLang="ko-KR" b="0" i="1" smtClean="0">
                        <a:latin typeface="Cambria Math"/>
                        <a:ea typeface="Cambria Math"/>
                      </a:rPr>
                      <m:t>𝑈</m:t>
                    </m:r>
                    <m:r>
                      <a:rPr lang="en-US" altLang="ko-KR" b="0" i="1" smtClean="0">
                        <a:latin typeface="Cambria Math"/>
                        <a:ea typeface="Cambria Math"/>
                      </a:rPr>
                      <m:t> ×</m:t>
                    </m:r>
                    <m:r>
                      <a:rPr lang="en-US" altLang="ko-KR" b="0" i="1" smtClean="0">
                        <a:latin typeface="Cambria Math"/>
                        <a:ea typeface="Cambria Math"/>
                      </a:rPr>
                      <m:t>𝑋</m:t>
                    </m:r>
                    <m:r>
                      <a:rPr lang="en-US" altLang="ko-KR" b="0" i="1" smtClean="0">
                        <a:latin typeface="Cambria Math"/>
                        <a:ea typeface="Cambria Math"/>
                      </a:rPr>
                      <m:t>, −→</m:t>
                    </m:r>
                    <m:d>
                      <m:dPr>
                        <m:begChr m:val="["/>
                        <m:endChr m:val="]"/>
                        <m:ctrlPr>
                          <a:rPr lang="en-US" altLang="ko-KR" b="0" i="1" smtClean="0">
                            <a:latin typeface="Cambria Math"/>
                            <a:ea typeface="Cambria Math"/>
                          </a:rPr>
                        </m:ctrlPr>
                      </m:dPr>
                      <m:e>
                        <m:r>
                          <a:rPr lang="en-US" altLang="ko-KR" b="0" i="1" smtClean="0">
                            <a:latin typeface="Cambria Math"/>
                            <a:ea typeface="Cambria Math"/>
                          </a:rPr>
                          <m:t>0,1</m:t>
                        </m:r>
                      </m:e>
                    </m:d>
                    <m:r>
                      <a:rPr lang="en-US" altLang="ko-KR" b="0" i="1" smtClean="0">
                        <a:latin typeface="Cambria Math"/>
                        <a:ea typeface="Cambria Math"/>
                      </a:rPr>
                      <m:t>,  </m:t>
                    </m:r>
                    <m:sSubSup>
                      <m:sSubSupPr>
                        <m:ctrlPr>
                          <a:rPr lang="en-US" altLang="ko-KR" b="1" i="1" smtClean="0">
                            <a:latin typeface="Cambria Math"/>
                            <a:ea typeface="Cambria Math"/>
                          </a:rPr>
                        </m:ctrlPr>
                      </m:sSubSupPr>
                      <m:e>
                        <m:r>
                          <a:rPr lang="en-US" altLang="ko-KR" b="1" i="1" smtClean="0">
                            <a:latin typeface="Cambria Math"/>
                            <a:ea typeface="Cambria Math"/>
                          </a:rPr>
                          <m:t> </m:t>
                        </m:r>
                        <m:r>
                          <a:rPr lang="en-US" altLang="ko-KR" b="1" i="1" smtClean="0">
                            <a:latin typeface="Cambria Math"/>
                            <a:ea typeface="Cambria Math"/>
                          </a:rPr>
                          <m:t>𝑷</m:t>
                        </m:r>
                      </m:e>
                      <m:sub>
                        <m:r>
                          <a:rPr lang="en-US" altLang="ko-KR" b="1" i="1" smtClean="0">
                            <a:latin typeface="Cambria Math"/>
                            <a:ea typeface="Cambria Math"/>
                          </a:rPr>
                          <m:t>𝒙</m:t>
                        </m:r>
                        <m:r>
                          <a:rPr lang="en-US" altLang="ko-KR" b="1" i="1" smtClean="0">
                            <a:latin typeface="Cambria Math"/>
                            <a:ea typeface="Cambria Math"/>
                          </a:rPr>
                          <m:t>,</m:t>
                        </m:r>
                        <m:sSup>
                          <m:sSupPr>
                            <m:ctrlPr>
                              <a:rPr lang="en-US" altLang="ko-KR" b="1" i="1" smtClean="0">
                                <a:latin typeface="Cambria Math"/>
                                <a:ea typeface="Cambria Math"/>
                              </a:rPr>
                            </m:ctrlPr>
                          </m:sSupPr>
                          <m:e>
                            <m:r>
                              <a:rPr lang="en-US" altLang="ko-KR" b="1" i="1" smtClean="0">
                                <a:latin typeface="Cambria Math"/>
                                <a:ea typeface="Cambria Math"/>
                              </a:rPr>
                              <m:t>𝒙</m:t>
                            </m:r>
                          </m:e>
                          <m:sup>
                            <m:r>
                              <a:rPr lang="en-US" altLang="ko-KR" b="1" i="1" smtClean="0">
                                <a:latin typeface="Cambria Math"/>
                                <a:ea typeface="Cambria Math"/>
                              </a:rPr>
                              <m:t>′</m:t>
                            </m:r>
                          </m:sup>
                        </m:sSup>
                      </m:sub>
                      <m:sup>
                        <m:r>
                          <a:rPr lang="en-US" altLang="ko-KR" b="1" i="1" smtClean="0">
                            <a:latin typeface="Cambria Math"/>
                            <a:ea typeface="Cambria Math"/>
                          </a:rPr>
                          <m:t>𝒖</m:t>
                        </m:r>
                      </m:sup>
                    </m:sSubSup>
                    <m:r>
                      <a:rPr lang="en-US" altLang="ko-KR" b="1" i="1" smtClean="0">
                        <a:latin typeface="Cambria Math"/>
                        <a:ea typeface="Cambria Math"/>
                      </a:rPr>
                      <m:t>=</m:t>
                    </m:r>
                    <m:func>
                      <m:funcPr>
                        <m:ctrlPr>
                          <a:rPr lang="en-US" altLang="ko-KR" b="1" i="1" smtClean="0">
                            <a:latin typeface="Cambria Math"/>
                            <a:ea typeface="Cambria Math"/>
                          </a:rPr>
                        </m:ctrlPr>
                      </m:funcPr>
                      <m:fName>
                        <m:r>
                          <a:rPr lang="en-US" altLang="ko-KR" b="1" i="0" smtClean="0">
                            <a:latin typeface="Cambria Math"/>
                            <a:ea typeface="Cambria Math"/>
                          </a:rPr>
                          <m:t>𝐏𝐫</m:t>
                        </m:r>
                      </m:fName>
                      <m:e>
                        <m:r>
                          <a:rPr lang="en-US" altLang="ko-KR" b="1" i="1" smtClean="0">
                            <a:latin typeface="Cambria Math"/>
                            <a:ea typeface="Cambria Math"/>
                          </a:rPr>
                          <m:t>{</m:t>
                        </m:r>
                        <m:sSup>
                          <m:sSupPr>
                            <m:ctrlPr>
                              <a:rPr lang="en-US" altLang="ko-KR" b="1" i="1" smtClean="0">
                                <a:latin typeface="Cambria Math"/>
                                <a:ea typeface="Cambria Math"/>
                              </a:rPr>
                            </m:ctrlPr>
                          </m:sSupPr>
                          <m:e>
                            <m:r>
                              <a:rPr lang="en-US" altLang="ko-KR" b="1" i="1" smtClean="0">
                                <a:latin typeface="Cambria Math"/>
                                <a:ea typeface="Cambria Math"/>
                              </a:rPr>
                              <m:t>𝒙</m:t>
                            </m:r>
                          </m:e>
                          <m:sup>
                            <m:r>
                              <a:rPr lang="en-US" altLang="ko-KR" b="1" i="1" smtClean="0">
                                <a:latin typeface="Cambria Math"/>
                                <a:ea typeface="Cambria Math"/>
                              </a:rPr>
                              <m:t>′</m:t>
                            </m:r>
                          </m:sup>
                        </m:sSup>
                        <m:r>
                          <a:rPr lang="en-US" altLang="ko-KR" b="1" i="1" smtClean="0">
                            <a:latin typeface="Cambria Math"/>
                            <a:ea typeface="Cambria Math"/>
                          </a:rPr>
                          <m:t>|</m:t>
                        </m:r>
                        <m:r>
                          <a:rPr lang="en-US" altLang="ko-KR" b="1" i="1" smtClean="0">
                            <a:latin typeface="Cambria Math"/>
                            <a:ea typeface="Cambria Math"/>
                          </a:rPr>
                          <m:t>𝒙</m:t>
                        </m:r>
                        <m:r>
                          <a:rPr lang="en-US" altLang="ko-KR" b="1" i="1" smtClean="0">
                            <a:latin typeface="Cambria Math"/>
                            <a:ea typeface="Cambria Math"/>
                          </a:rPr>
                          <m:t>,</m:t>
                        </m:r>
                        <m:r>
                          <a:rPr lang="en-US" altLang="ko-KR" b="1" i="1" smtClean="0">
                            <a:latin typeface="Cambria Math"/>
                            <a:ea typeface="Cambria Math"/>
                          </a:rPr>
                          <m:t>𝒖</m:t>
                        </m:r>
                        <m:r>
                          <a:rPr lang="en-US" altLang="ko-KR" b="1" i="1" smtClean="0">
                            <a:latin typeface="Cambria Math"/>
                            <a:ea typeface="Cambria Math"/>
                          </a:rPr>
                          <m:t>}</m:t>
                        </m:r>
                      </m:e>
                    </m:func>
                  </m:oMath>
                </a14:m>
                <a:endParaRPr lang="en-US" altLang="ko-KR" b="1" dirty="0" smtClean="0"/>
              </a:p>
              <a:p>
                <a:r>
                  <a:rPr lang="en-US" altLang="ko-KR" dirty="0"/>
                  <a:t> </a:t>
                </a:r>
                <a:r>
                  <a:rPr lang="en-US" altLang="ko-KR" dirty="0" smtClean="0"/>
                  <a:t>  R : cost function  </a:t>
                </a:r>
              </a:p>
              <a:p>
                <a:endParaRPr lang="en-US" altLang="ko-KR" dirty="0" smtClean="0"/>
              </a:p>
              <a:p>
                <a:r>
                  <a:rPr lang="en-US" altLang="ko-KR" dirty="0"/>
                  <a:t> </a:t>
                </a:r>
                <a:r>
                  <a:rPr lang="en-US" altLang="ko-KR" dirty="0" smtClean="0"/>
                  <a:t> find a mapping (</a:t>
                </a:r>
                <a:r>
                  <a:rPr lang="en-US" altLang="ko-KR" b="1" dirty="0" smtClean="0"/>
                  <a:t>control policy</a:t>
                </a:r>
                <a:r>
                  <a:rPr lang="en-US" altLang="ko-KR" dirty="0" smtClean="0"/>
                  <a:t>) </a:t>
                </a:r>
                <a14:m>
                  <m:oMath xmlns:m="http://schemas.openxmlformats.org/officeDocument/2006/math">
                    <m:r>
                      <a:rPr lang="en-US" altLang="ko-KR" b="1" i="1" smtClean="0">
                        <a:latin typeface="Cambria Math"/>
                      </a:rPr>
                      <m:t>𝝅</m:t>
                    </m:r>
                  </m:oMath>
                </a14:m>
                <a:endParaRPr lang="en-US" altLang="ko-KR" b="1" dirty="0" smtClean="0"/>
              </a:p>
              <a:p>
                <a:endParaRPr lang="en-US" altLang="ko-KR" dirty="0"/>
              </a:p>
              <a:p>
                <a:r>
                  <a:rPr lang="en-US" altLang="ko-KR" dirty="0" smtClean="0"/>
                  <a:t>  </a:t>
                </a:r>
                <a14:m>
                  <m:oMath xmlns:m="http://schemas.openxmlformats.org/officeDocument/2006/math">
                    <m:r>
                      <a:rPr lang="en-US" altLang="ko-KR" b="1" i="1" smtClean="0">
                        <a:latin typeface="Cambria Math"/>
                      </a:rPr>
                      <m:t>𝝅</m:t>
                    </m:r>
                    <m:d>
                      <m:dPr>
                        <m:ctrlPr>
                          <a:rPr lang="en-US" altLang="ko-KR" b="1" i="1" smtClean="0">
                            <a:latin typeface="Cambria Math"/>
                          </a:rPr>
                        </m:ctrlPr>
                      </m:dPr>
                      <m:e>
                        <m:r>
                          <a:rPr lang="en-US" altLang="ko-KR" b="1" i="1" smtClean="0">
                            <a:latin typeface="Cambria Math"/>
                          </a:rPr>
                          <m:t>𝒙</m:t>
                        </m:r>
                        <m:r>
                          <a:rPr lang="en-US" altLang="ko-KR" b="1" i="1" smtClean="0">
                            <a:latin typeface="Cambria Math"/>
                          </a:rPr>
                          <m:t>,</m:t>
                        </m:r>
                        <m:r>
                          <a:rPr lang="en-US" altLang="ko-KR" b="1" i="1" smtClean="0">
                            <a:latin typeface="Cambria Math"/>
                          </a:rPr>
                          <m:t>𝒖</m:t>
                        </m:r>
                      </m:e>
                    </m:d>
                    <m:r>
                      <a:rPr lang="en-US" altLang="ko-KR" b="1" i="1" smtClean="0">
                        <a:latin typeface="Cambria Math"/>
                      </a:rPr>
                      <m:t>=</m:t>
                    </m:r>
                    <m:func>
                      <m:funcPr>
                        <m:ctrlPr>
                          <a:rPr lang="en-US" altLang="ko-KR" b="1" i="1" smtClean="0">
                            <a:latin typeface="Cambria Math"/>
                          </a:rPr>
                        </m:ctrlPr>
                      </m:funcPr>
                      <m:fName>
                        <m:r>
                          <a:rPr lang="en-US" altLang="ko-KR" b="1" i="0" smtClean="0">
                            <a:latin typeface="Cambria Math"/>
                          </a:rPr>
                          <m:t>𝐏𝐫</m:t>
                        </m:r>
                      </m:fName>
                      <m:e>
                        <m:d>
                          <m:dPr>
                            <m:begChr m:val="{"/>
                            <m:endChr m:val="}"/>
                            <m:ctrlPr>
                              <a:rPr lang="en-US" altLang="ko-KR" b="1" i="1" smtClean="0">
                                <a:latin typeface="Cambria Math"/>
                              </a:rPr>
                            </m:ctrlPr>
                          </m:dPr>
                          <m:e>
                            <m:r>
                              <a:rPr lang="en-US" altLang="ko-KR" b="1" i="1" smtClean="0">
                                <a:latin typeface="Cambria Math"/>
                              </a:rPr>
                              <m:t>𝒖</m:t>
                            </m:r>
                          </m:e>
                          <m:e>
                            <m:r>
                              <a:rPr lang="en-US" altLang="ko-KR" b="1" i="1" smtClean="0">
                                <a:latin typeface="Cambria Math"/>
                              </a:rPr>
                              <m:t>𝒙</m:t>
                            </m:r>
                          </m:e>
                        </m:d>
                      </m:e>
                    </m:func>
                    <m:r>
                      <a:rPr lang="en-US" altLang="ko-KR" b="1" i="1" smtClean="0">
                        <a:latin typeface="Cambria Math"/>
                      </a:rPr>
                      <m:t>−→[</m:t>
                    </m:r>
                    <m:r>
                      <a:rPr lang="en-US" altLang="ko-KR" b="1" i="1" smtClean="0">
                        <a:latin typeface="Cambria Math"/>
                      </a:rPr>
                      <m:t>𝟎</m:t>
                    </m:r>
                    <m:r>
                      <a:rPr lang="en-US" altLang="ko-KR" b="1" i="1" smtClean="0">
                        <a:latin typeface="Cambria Math"/>
                      </a:rPr>
                      <m:t>.</m:t>
                    </m:r>
                    <m:r>
                      <a:rPr lang="en-US" altLang="ko-KR" b="1" i="1" smtClean="0">
                        <a:latin typeface="Cambria Math"/>
                      </a:rPr>
                      <m:t>𝟏</m:t>
                    </m:r>
                    <m:r>
                      <a:rPr lang="en-US" altLang="ko-KR" b="1" i="1" smtClean="0">
                        <a:latin typeface="Cambria Math"/>
                      </a:rPr>
                      <m:t>]</m:t>
                    </m:r>
                  </m:oMath>
                </a14:m>
                <a:endParaRPr lang="en-US" altLang="ko-KR" b="1" dirty="0" smtClean="0"/>
              </a:p>
              <a:p>
                <a:r>
                  <a:rPr lang="en-US" altLang="ko-KR" dirty="0" smtClean="0"/>
                  <a:t>  </a:t>
                </a:r>
                <a:endParaRPr lang="en-US" altLang="ko-KR" dirty="0"/>
              </a:p>
              <a:p>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321296" y="908720"/>
                <a:ext cx="8283152" cy="5122108"/>
              </a:xfrm>
              <a:prstGeom prst="rect">
                <a:avLst/>
              </a:prstGeom>
              <a:blipFill rotWithShape="1">
                <a:blip r:embed="rId3"/>
                <a:stretch>
                  <a:fillRect l="-515" t="-595"/>
                </a:stretch>
              </a:blipFill>
            </p:spPr>
            <p:txBody>
              <a:bodyPr/>
              <a:lstStyle/>
              <a:p>
                <a:r>
                  <a:rPr lang="ko-KR" altLang="en-US">
                    <a:noFill/>
                  </a:rPr>
                  <a:t> </a:t>
                </a:r>
              </a:p>
            </p:txBody>
          </p:sp>
        </mc:Fallback>
      </mc:AlternateContent>
      <p:sp>
        <p:nvSpPr>
          <p:cNvPr id="4" name="TextBox 3"/>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p:spTree>
    <p:extLst>
      <p:ext uri="{BB962C8B-B14F-4D97-AF65-F5344CB8AC3E}">
        <p14:creationId xmlns:p14="http://schemas.microsoft.com/office/powerpoint/2010/main" val="3219339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80728"/>
            <a:ext cx="837247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5013176"/>
            <a:ext cx="1103764" cy="369332"/>
          </a:xfrm>
          <a:prstGeom prst="rect">
            <a:avLst/>
          </a:prstGeom>
          <a:noFill/>
        </p:spPr>
        <p:txBody>
          <a:bodyPr wrap="none" rtlCol="0">
            <a:spAutoFit/>
          </a:bodyPr>
          <a:lstStyle/>
          <a:p>
            <a:r>
              <a:rPr lang="en-US" altLang="ko-KR" dirty="0" smtClean="0"/>
              <a:t>(X,U,P,R) </a:t>
            </a:r>
            <a:endParaRPr lang="ko-KR" altLang="en-US" dirty="0"/>
          </a:p>
        </p:txBody>
      </p:sp>
      <mc:AlternateContent xmlns:mc="http://schemas.openxmlformats.org/markup-compatibility/2006">
        <mc:Choice xmlns:a14="http://schemas.microsoft.com/office/drawing/2010/main" Requires="a14">
          <p:sp>
            <p:nvSpPr>
              <p:cNvPr id="4" name="TextBox 3"/>
              <p:cNvSpPr txBox="1"/>
              <p:nvPr/>
            </p:nvSpPr>
            <p:spPr>
              <a:xfrm>
                <a:off x="251520" y="5577966"/>
                <a:ext cx="6048672" cy="42364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  :  </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1</m:t>
                          </m:r>
                        </m:sub>
                      </m:sSub>
                      <m:r>
                        <a:rPr lang="en-US" altLang="ko-KR" b="0" i="1" smtClean="0">
                          <a:latin typeface="Cambria Math"/>
                        </a:rPr>
                        <m:t> :</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i="1">
                                  <a:latin typeface="Cambria Math"/>
                                </a:rPr>
                                <m:t>1</m:t>
                              </m:r>
                            </m:sub>
                          </m:sSub>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b="0" i="1" smtClean="0">
                          <a:latin typeface="Cambria Math"/>
                        </a:rPr>
                        <m:t>,  </m:t>
                      </m:r>
                      <m:sSubSup>
                        <m:sSubSupPr>
                          <m:ctrlPr>
                            <a:rPr lang="en-US" altLang="ko-KR" b="0" i="1" smtClean="0">
                              <a:latin typeface="Cambria Math"/>
                            </a:rPr>
                          </m:ctrlPr>
                        </m:sSubSupPr>
                        <m:e>
                          <m:r>
                            <a:rPr lang="en-US" altLang="ko-KR" b="0" i="1" smtClean="0">
                              <a:latin typeface="Cambria Math"/>
                            </a:rPr>
                            <m:t>𝑃</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ub>
                        <m:sup>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1</m:t>
                              </m:r>
                            </m:sub>
                          </m:sSub>
                        </m:sup>
                      </m:sSubSup>
                      <m:r>
                        <a:rPr lang="en-US" altLang="ko-KR" b="0" i="0" smtClean="0">
                          <a:latin typeface="Cambria Math"/>
                        </a:rPr>
                        <m:t>,    :</m:t>
                      </m:r>
                      <m:sSubSup>
                        <m:sSubSupPr>
                          <m:ctrlPr>
                            <a:rPr lang="en-US" altLang="ko-KR" b="0" i="0" smtClean="0">
                              <a:latin typeface="Cambria Math"/>
                            </a:rPr>
                          </m:ctrlPr>
                        </m:sSubSupPr>
                        <m:e>
                          <m:r>
                            <m:rPr>
                              <m:sty m:val="p"/>
                            </m:rPr>
                            <a:rPr lang="en-US" altLang="ko-KR" b="0" i="0" smtClean="0">
                              <a:latin typeface="Cambria Math"/>
                            </a:rPr>
                            <m:t>R</m:t>
                          </m:r>
                        </m:e>
                        <m:sub>
                          <m:sSub>
                            <m:sSubPr>
                              <m:ctrlPr>
                                <a:rPr lang="en-US" altLang="ko-KR" b="0" i="0" smtClean="0">
                                  <a:latin typeface="Cambria Math"/>
                                </a:rPr>
                              </m:ctrlPr>
                            </m:sSubPr>
                            <m:e>
                              <m:r>
                                <m:rPr>
                                  <m:sty m:val="p"/>
                                </m:rPr>
                                <a:rPr lang="en-US" altLang="ko-KR" b="0" i="0" smtClean="0">
                                  <a:latin typeface="Cambria Math"/>
                                </a:rPr>
                                <m:t>x</m:t>
                              </m:r>
                            </m:e>
                            <m:sub>
                              <m:r>
                                <a:rPr lang="en-US" altLang="ko-KR" b="0" i="0" smtClean="0">
                                  <a:latin typeface="Cambria Math"/>
                                </a:rPr>
                                <m:t>1</m:t>
                              </m:r>
                            </m:sub>
                          </m:sSub>
                          <m:sSub>
                            <m:sSubPr>
                              <m:ctrlPr>
                                <a:rPr lang="en-US" altLang="ko-KR" b="0" i="0" smtClean="0">
                                  <a:latin typeface="Cambria Math"/>
                                </a:rPr>
                              </m:ctrlPr>
                            </m:sSubPr>
                            <m:e>
                              <m:r>
                                <m:rPr>
                                  <m:sty m:val="p"/>
                                </m:rPr>
                                <a:rPr lang="en-US" altLang="ko-KR" b="0" i="0" smtClean="0">
                                  <a:latin typeface="Cambria Math"/>
                                </a:rPr>
                                <m:t>x</m:t>
                              </m:r>
                            </m:e>
                            <m:sub>
                              <m:r>
                                <a:rPr lang="en-US" altLang="ko-KR" b="0" i="0" smtClean="0">
                                  <a:latin typeface="Cambria Math"/>
                                </a:rPr>
                                <m:t>2</m:t>
                              </m:r>
                            </m:sub>
                          </m:sSub>
                        </m:sub>
                        <m:sup>
                          <m:sSub>
                            <m:sSubPr>
                              <m:ctrlPr>
                                <a:rPr lang="en-US" altLang="ko-KR" b="0" i="0" smtClean="0">
                                  <a:latin typeface="Cambria Math"/>
                                </a:rPr>
                              </m:ctrlPr>
                            </m:sSubPr>
                            <m:e>
                              <m:r>
                                <m:rPr>
                                  <m:sty m:val="p"/>
                                </m:rPr>
                                <a:rPr lang="en-US" altLang="ko-KR" b="0" i="0" smtClean="0">
                                  <a:latin typeface="Cambria Math"/>
                                </a:rPr>
                                <m:t>u</m:t>
                              </m:r>
                            </m:e>
                            <m:sub>
                              <m:r>
                                <a:rPr lang="en-US" altLang="ko-KR" b="0" i="0" smtClean="0">
                                  <a:latin typeface="Cambria Math"/>
                                </a:rPr>
                                <m:t>1</m:t>
                              </m:r>
                            </m:sub>
                          </m:sSub>
                        </m:sup>
                      </m:sSubSup>
                      <m:r>
                        <a:rPr lang="en-US" altLang="ko-KR" b="0" i="1" smtClean="0">
                          <a:latin typeface="Cambria Math"/>
                        </a:rPr>
                        <m:t>, </m:t>
                      </m:r>
                      <m:sSubSup>
                        <m:sSubSupPr>
                          <m:ctrlPr>
                            <a:rPr lang="en-US" altLang="ko-KR" i="1">
                              <a:latin typeface="Cambria Math"/>
                            </a:rPr>
                          </m:ctrlPr>
                        </m:sSubSupPr>
                        <m:e>
                          <m:r>
                            <m:rPr>
                              <m:sty m:val="p"/>
                            </m:rPr>
                            <a:rPr lang="en-US" altLang="ko-KR">
                              <a:latin typeface="Cambria Math"/>
                            </a:rPr>
                            <m:t>R</m:t>
                          </m:r>
                        </m:e>
                        <m:sub>
                          <m:sSub>
                            <m:sSubPr>
                              <m:ctrlPr>
                                <a:rPr lang="en-US" altLang="ko-KR" i="1">
                                  <a:latin typeface="Cambria Math"/>
                                </a:rPr>
                              </m:ctrlPr>
                            </m:sSubPr>
                            <m:e>
                              <m:r>
                                <m:rPr>
                                  <m:sty m:val="p"/>
                                </m:rPr>
                                <a:rPr lang="en-US" altLang="ko-KR">
                                  <a:latin typeface="Cambria Math"/>
                                </a:rPr>
                                <m:t>x</m:t>
                              </m:r>
                            </m:e>
                            <m:sub>
                              <m:r>
                                <a:rPr lang="en-US" altLang="ko-KR">
                                  <a:latin typeface="Cambria Math"/>
                                </a:rPr>
                                <m:t>1</m:t>
                              </m:r>
                            </m:sub>
                          </m:sSub>
                          <m:sSub>
                            <m:sSubPr>
                              <m:ctrlPr>
                                <a:rPr lang="en-US" altLang="ko-KR" i="1">
                                  <a:latin typeface="Cambria Math"/>
                                </a:rPr>
                              </m:ctrlPr>
                            </m:sSubPr>
                            <m:e>
                              <m:r>
                                <m:rPr>
                                  <m:sty m:val="p"/>
                                </m:rPr>
                                <a:rPr lang="en-US" altLang="ko-KR">
                                  <a:latin typeface="Cambria Math"/>
                                </a:rPr>
                                <m:t>x</m:t>
                              </m:r>
                            </m:e>
                            <m:sub>
                              <m:r>
                                <a:rPr lang="en-US" altLang="ko-KR" b="0" i="1" smtClean="0">
                                  <a:latin typeface="Cambria Math"/>
                                </a:rPr>
                                <m:t>3</m:t>
                              </m:r>
                            </m:sub>
                          </m:sSub>
                        </m:sub>
                        <m:sup>
                          <m:sSub>
                            <m:sSubPr>
                              <m:ctrlPr>
                                <a:rPr lang="en-US" altLang="ko-KR" i="1">
                                  <a:latin typeface="Cambria Math"/>
                                </a:rPr>
                              </m:ctrlPr>
                            </m:sSubPr>
                            <m:e>
                              <m:r>
                                <m:rPr>
                                  <m:sty m:val="p"/>
                                </m:rPr>
                                <a:rPr lang="en-US" altLang="ko-KR">
                                  <a:latin typeface="Cambria Math"/>
                                </a:rPr>
                                <m:t>u</m:t>
                              </m:r>
                            </m:e>
                            <m:sub>
                              <m:r>
                                <a:rPr lang="en-US" altLang="ko-KR">
                                  <a:latin typeface="Cambria Math"/>
                                </a:rPr>
                                <m:t>1</m:t>
                              </m:r>
                            </m:sub>
                          </m:sSub>
                        </m:sup>
                      </m:sSubSup>
                    </m:oMath>
                  </m:oMathPara>
                </a14:m>
                <a:endParaRPr lang="ko-KR" altLang="en-US" dirty="0"/>
              </a:p>
            </p:txBody>
          </p:sp>
        </mc:Choice>
        <mc:Fallback>
          <p:sp>
            <p:nvSpPr>
              <p:cNvPr id="4" name="TextBox 3"/>
              <p:cNvSpPr txBox="1">
                <a:spLocks noRot="1" noChangeAspect="1" noMove="1" noResize="1" noEditPoints="1" noAdjustHandles="1" noChangeArrowheads="1" noChangeShapeType="1" noTextEdit="1"/>
              </p:cNvSpPr>
              <p:nvPr/>
            </p:nvSpPr>
            <p:spPr>
              <a:xfrm>
                <a:off x="251520" y="5577966"/>
                <a:ext cx="6048672" cy="423642"/>
              </a:xfrm>
              <a:prstGeom prst="rect">
                <a:avLst/>
              </a:prstGeom>
              <a:blipFill rotWithShape="1">
                <a:blip r:embed="rId4"/>
                <a:stretch>
                  <a:fillRect/>
                </a:stretch>
              </a:blipFill>
            </p:spPr>
            <p:txBody>
              <a:bodyPr/>
              <a:lstStyle/>
              <a:p>
                <a:r>
                  <a:rPr lang="ko-KR" altLang="en-US">
                    <a:noFill/>
                  </a:rPr>
                  <a:t> </a:t>
                </a:r>
              </a:p>
            </p:txBody>
          </p:sp>
        </mc:Fallback>
      </mc:AlternateContent>
      <p:sp>
        <p:nvSpPr>
          <p:cNvPr id="6" name="TextBox 5"/>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p:spTree>
    <p:extLst>
      <p:ext uri="{BB962C8B-B14F-4D97-AF65-F5344CB8AC3E}">
        <p14:creationId xmlns:p14="http://schemas.microsoft.com/office/powerpoint/2010/main" val="1847719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79512" y="980728"/>
                <a:ext cx="8640960" cy="5411290"/>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Nomenclature </a:t>
                </a:r>
                <a:endParaRPr lang="en-US" altLang="ko-KR" b="0" dirty="0" smtClean="0"/>
              </a:p>
              <a:p>
                <a:endParaRPr lang="en-US" altLang="ko-KR" dirty="0" smtClean="0"/>
              </a:p>
              <a:p>
                <a:r>
                  <a:rPr lang="en-US" altLang="ko-KR" dirty="0" smtClean="0"/>
                  <a:t> -  at the stage </a:t>
                </a:r>
                <a14:m>
                  <m:oMath xmlns:m="http://schemas.openxmlformats.org/officeDocument/2006/math">
                    <m:r>
                      <a:rPr lang="en-US" altLang="ko-KR" b="0" i="1" smtClean="0">
                        <a:latin typeface="Cambria Math"/>
                      </a:rPr>
                      <m:t>𝑘</m:t>
                    </m:r>
                    <m:r>
                      <a:rPr lang="en-US" altLang="ko-KR" b="0" i="1" smtClean="0">
                        <a:latin typeface="Cambria Math"/>
                      </a:rPr>
                      <m:t> </m:t>
                    </m:r>
                  </m:oMath>
                </a14:m>
                <a:r>
                  <a:rPr lang="en-US" altLang="ko-KR" dirty="0" smtClean="0"/>
                  <a:t>,i.e., at time k , the  cost (reward, utility))  : </a:t>
                </a:r>
                <a14:m>
                  <m:oMath xmlns:m="http://schemas.openxmlformats.org/officeDocument/2006/math">
                    <m:sSub>
                      <m:sSubPr>
                        <m:ctrlPr>
                          <a:rPr lang="en-US" altLang="ko-KR" b="0" i="1" smtClean="0">
                            <a:latin typeface="Cambria Math"/>
                          </a:rPr>
                        </m:ctrlPr>
                      </m:sSubPr>
                      <m:e>
                        <m:r>
                          <a:rPr lang="en-US" altLang="ko-KR" b="0" i="1" smtClean="0">
                            <a:latin typeface="Cambria Math"/>
                          </a:rPr>
                          <m:t>𝑟</m:t>
                        </m:r>
                      </m:e>
                      <m:sub>
                        <m:r>
                          <a:rPr lang="en-US" altLang="ko-KR" b="0" i="1" smtClean="0">
                            <a:latin typeface="Cambria Math"/>
                          </a:rPr>
                          <m:t>𝑘</m:t>
                        </m:r>
                      </m:sub>
                    </m:sSub>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e>
                    </m:d>
                  </m:oMath>
                </a14:m>
                <a:endParaRPr lang="en-US" altLang="ko-KR" dirty="0" smtClean="0"/>
              </a:p>
              <a:p>
                <a:endParaRPr lang="en-US" altLang="ko-KR" dirty="0"/>
              </a:p>
              <a:p>
                <a:r>
                  <a:rPr lang="en-US" altLang="ko-KR" dirty="0" smtClean="0"/>
                  <a:t> -  the (mean) of the cost  </a:t>
                </a:r>
              </a:p>
              <a:p>
                <a:endParaRPr lang="en-US" altLang="ko-KR" dirty="0" smtClean="0"/>
              </a:p>
              <a:p>
                <a:r>
                  <a:rPr lang="en-US" altLang="ko-KR" dirty="0" smtClean="0"/>
                  <a:t>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𝑅</m:t>
                        </m:r>
                      </m:e>
                      <m:sub>
                        <m:r>
                          <a:rPr lang="en-US" altLang="ko-KR" b="0" i="1" smtClean="0">
                            <a:latin typeface="Cambria Math"/>
                          </a:rPr>
                          <m:t>𝑥</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up>
                        <m:r>
                          <a:rPr lang="en-US" altLang="ko-KR" b="0" i="1" smtClean="0">
                            <a:latin typeface="Cambria Math"/>
                          </a:rPr>
                          <m:t>𝑢</m:t>
                        </m:r>
                      </m:sup>
                    </m:sSubSup>
                    <m:r>
                      <a:rPr lang="en-US" altLang="ko-KR" b="0" i="1" smtClean="0">
                        <a:latin typeface="Cambria Math"/>
                      </a:rPr>
                      <m:t>=</m:t>
                    </m:r>
                    <m:r>
                      <a:rPr lang="en-US" altLang="ko-KR" b="0" i="1" smtClean="0">
                        <a:latin typeface="Cambria Math"/>
                      </a:rPr>
                      <m:t>𝐸</m:t>
                    </m:r>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𝑟</m:t>
                        </m:r>
                      </m:e>
                      <m:sub>
                        <m:r>
                          <a:rPr lang="en-US" altLang="ko-KR" b="0" i="1" smtClean="0">
                            <a:latin typeface="Cambria Math"/>
                          </a:rPr>
                          <m:t>𝑘</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𝑥</m:t>
                    </m:r>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𝑢</m:t>
                    </m:r>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r>
                      <a:rPr lang="en-US" altLang="ko-KR" b="0" i="1" smtClean="0">
                        <a:latin typeface="Cambria Math"/>
                      </a:rPr>
                      <m:t>𝑥</m:t>
                    </m:r>
                    <m:r>
                      <a:rPr lang="en-US" altLang="ko-KR" b="0" i="1" smtClean="0">
                        <a:latin typeface="Cambria Math"/>
                      </a:rPr>
                      <m:t>′</m:t>
                    </m:r>
                  </m:oMath>
                </a14:m>
                <a:r>
                  <a:rPr lang="en-US" altLang="ko-KR" dirty="0" smtClean="0"/>
                  <a:t>]</a:t>
                </a:r>
              </a:p>
              <a:p>
                <a:endParaRPr lang="en-US" altLang="ko-KR" dirty="0"/>
              </a:p>
              <a:p>
                <a:r>
                  <a:rPr lang="en-US" altLang="ko-KR" dirty="0" smtClean="0"/>
                  <a:t> - performance Index over  [k, </a:t>
                </a:r>
                <a:r>
                  <a:rPr lang="en-US" altLang="ko-KR" dirty="0" err="1" smtClean="0"/>
                  <a:t>k+T</a:t>
                </a:r>
                <a:r>
                  <a:rPr lang="en-US" altLang="ko-KR" dirty="0" smtClean="0"/>
                  <a:t>] </a:t>
                </a:r>
              </a:p>
              <a:p>
                <a:r>
                  <a:rPr lang="en-US" altLang="ko-KR" dirty="0"/>
                  <a:t> </a:t>
                </a:r>
                <a:r>
                  <a:rPr lang="en-US" altLang="ko-KR" dirty="0" smtClean="0"/>
                  <a:t> </a:t>
                </a:r>
              </a:p>
              <a:p>
                <a:r>
                  <a:rPr lang="en-US" altLang="ko-KR" dirty="0"/>
                  <a:t> </a:t>
                </a:r>
                <a14:m>
                  <m:oMath xmlns:m="http://schemas.openxmlformats.org/officeDocument/2006/math">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𝑘</m:t>
                        </m:r>
                        <m:r>
                          <a:rPr lang="en-US" altLang="ko-KR" b="0" i="1" smtClean="0">
                            <a:latin typeface="Cambria Math"/>
                          </a:rPr>
                          <m:t>,</m:t>
                        </m:r>
                        <m:r>
                          <a:rPr lang="en-US" altLang="ko-KR" b="0" i="1" smtClean="0">
                            <a:latin typeface="Cambria Math"/>
                          </a:rPr>
                          <m:t>𝑇</m:t>
                        </m:r>
                      </m:sub>
                    </m:sSub>
                    <m:d>
                      <m:dPr>
                        <m:ctrlPr>
                          <a:rPr lang="en-US" altLang="ko-KR" b="0" i="1" smtClean="0">
                            <a:latin typeface="Cambria Math"/>
                          </a:rPr>
                        </m:ctrlPr>
                      </m:dPr>
                      <m:e>
                        <m:r>
                          <a:rPr lang="en-US" altLang="ko-KR" b="0" i="1" smtClean="0">
                            <a:latin typeface="Cambria Math"/>
                          </a:rPr>
                          <m:t>𝑠𝑡𝑟𝑎𝑡𝑒𝑔𝑖𝑐</m:t>
                        </m:r>
                        <m:r>
                          <a:rPr lang="en-US" altLang="ko-KR" b="0" i="1" smtClean="0">
                            <a:latin typeface="Cambria Math"/>
                          </a:rPr>
                          <m:t> </m:t>
                        </m:r>
                        <m:r>
                          <a:rPr lang="en-US" altLang="ko-KR" b="0" i="1" smtClean="0">
                            <a:latin typeface="Cambria Math"/>
                          </a:rPr>
                          <m:t>𝑟𝑒𝑤𝑎𝑟𝑑</m:t>
                        </m:r>
                      </m:e>
                    </m:d>
                    <m:r>
                      <a:rPr lang="en-US" altLang="ko-KR" b="0" i="1" smtClean="0">
                        <a:latin typeface="Cambria Math"/>
                      </a:rPr>
                      <m:t>= </m:t>
                    </m:r>
                    <m:nary>
                      <m:naryPr>
                        <m:chr m:val="∑"/>
                        <m:ctrlPr>
                          <a:rPr lang="en-US" altLang="ko-KR" b="0" i="1" smtClean="0">
                            <a:latin typeface="Cambria Math"/>
                          </a:rPr>
                        </m:ctrlPr>
                      </m:naryPr>
                      <m:sub>
                        <m:r>
                          <m:rPr>
                            <m:brk m:alnAt="23"/>
                          </m:rPr>
                          <a:rPr lang="en-US" altLang="ko-KR" b="0" i="1" smtClean="0">
                            <a:latin typeface="Cambria Math"/>
                          </a:rPr>
                          <m:t>𝑖</m:t>
                        </m:r>
                        <m:r>
                          <a:rPr lang="en-US" altLang="ko-KR" b="0" i="1" smtClean="0">
                            <a:latin typeface="Cambria Math"/>
                          </a:rPr>
                          <m:t>=0</m:t>
                        </m:r>
                      </m:sub>
                      <m:sup>
                        <m:r>
                          <a:rPr lang="en-US" altLang="ko-KR" b="0" i="1" smtClean="0">
                            <a:latin typeface="Cambria Math"/>
                          </a:rPr>
                          <m:t>𝑇</m:t>
                        </m:r>
                      </m:sup>
                      <m:e>
                        <m:sSup>
                          <m:sSupPr>
                            <m:ctrlPr>
                              <a:rPr lang="en-US" altLang="ko-KR" b="0" i="1" smtClean="0">
                                <a:latin typeface="Cambria Math"/>
                              </a:rPr>
                            </m:ctrlPr>
                          </m:sSupPr>
                          <m:e>
                            <m:r>
                              <a:rPr lang="en-US" altLang="ko-KR" b="0" i="1" smtClean="0">
                                <a:latin typeface="Cambria Math"/>
                              </a:rPr>
                              <m:t>𝛾</m:t>
                            </m:r>
                          </m:e>
                          <m:sup>
                            <m:r>
                              <a:rPr lang="en-US" altLang="ko-KR" b="0" i="1" smtClean="0">
                                <a:latin typeface="Cambria Math"/>
                              </a:rPr>
                              <m:t>𝑖</m:t>
                            </m:r>
                          </m:sup>
                        </m:sSup>
                        <m:sSub>
                          <m:sSubPr>
                            <m:ctrlPr>
                              <a:rPr lang="en-US" altLang="ko-KR" b="0" i="1" smtClean="0">
                                <a:latin typeface="Cambria Math"/>
                              </a:rPr>
                            </m:ctrlPr>
                          </m:sSubPr>
                          <m:e>
                            <m:r>
                              <a:rPr lang="en-US" altLang="ko-KR" b="0" i="1" smtClean="0">
                                <a:latin typeface="Cambria Math"/>
                              </a:rPr>
                              <m:t>𝑟</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nary>
                          <m:naryPr>
                            <m:chr m:val="∑"/>
                            <m:ctrlPr>
                              <a:rPr lang="en-US" altLang="ko-KR" b="0" i="1" smtClean="0">
                                <a:latin typeface="Cambria Math"/>
                              </a:rPr>
                            </m:ctrlPr>
                          </m:naryPr>
                          <m:sub>
                            <m:r>
                              <m:rPr>
                                <m:brk m:alnAt="23"/>
                              </m:rPr>
                              <a:rPr lang="en-US" altLang="ko-KR" b="0" i="1" smtClean="0">
                                <a:latin typeface="Cambria Math"/>
                              </a:rPr>
                              <m:t>𝑖</m:t>
                            </m:r>
                            <m:r>
                              <a:rPr lang="en-US" altLang="ko-KR" b="0" i="1" smtClean="0">
                                <a:latin typeface="Cambria Math"/>
                              </a:rPr>
                              <m:t>=</m:t>
                            </m:r>
                            <m:r>
                              <a:rPr lang="en-US" altLang="ko-KR" b="0" i="1" smtClean="0">
                                <a:latin typeface="Cambria Math"/>
                              </a:rPr>
                              <m:t>𝑘</m:t>
                            </m:r>
                          </m:sub>
                          <m:sup>
                            <m:r>
                              <a:rPr lang="en-US" altLang="ko-KR" b="0" i="1" smtClean="0">
                                <a:latin typeface="Cambria Math"/>
                              </a:rPr>
                              <m:t>𝑘</m:t>
                            </m:r>
                            <m:r>
                              <a:rPr lang="en-US" altLang="ko-KR" b="0" i="1" smtClean="0">
                                <a:latin typeface="Cambria Math"/>
                              </a:rPr>
                              <m:t>+</m:t>
                            </m:r>
                            <m:r>
                              <a:rPr lang="en-US" altLang="ko-KR" b="0" i="1" smtClean="0">
                                <a:latin typeface="Cambria Math"/>
                              </a:rPr>
                              <m:t>𝑇</m:t>
                            </m:r>
                            <m:r>
                              <a:rPr lang="en-US" altLang="ko-KR" b="0" i="1" smtClean="0">
                                <a:latin typeface="Cambria Math"/>
                              </a:rPr>
                              <m:t> </m:t>
                            </m:r>
                          </m:sup>
                          <m:e>
                            <m:sSup>
                              <m:sSupPr>
                                <m:ctrlPr>
                                  <a:rPr lang="en-US" altLang="ko-KR" b="0" i="1" smtClean="0">
                                    <a:latin typeface="Cambria Math"/>
                                  </a:rPr>
                                </m:ctrlPr>
                              </m:sSupPr>
                              <m:e>
                                <m:r>
                                  <a:rPr lang="en-US" altLang="ko-KR" b="0" i="1" smtClean="0">
                                    <a:latin typeface="Cambria Math"/>
                                  </a:rPr>
                                  <m:t>𝛾</m:t>
                                </m:r>
                              </m:e>
                              <m:sup>
                                <m:r>
                                  <a:rPr lang="en-US" altLang="ko-KR" b="0" i="1" smtClean="0">
                                    <a:latin typeface="Cambria Math"/>
                                  </a:rPr>
                                  <m:t>𝑖</m:t>
                                </m:r>
                                <m:r>
                                  <a:rPr lang="en-US" altLang="ko-KR" b="0" i="1" smtClean="0">
                                    <a:latin typeface="Cambria Math"/>
                                  </a:rPr>
                                  <m:t>−</m:t>
                                </m:r>
                                <m:r>
                                  <a:rPr lang="en-US" altLang="ko-KR" b="0" i="1" smtClean="0">
                                    <a:latin typeface="Cambria Math"/>
                                  </a:rPr>
                                  <m:t>𝑘</m:t>
                                </m:r>
                              </m:sup>
                            </m:sSup>
                            <m:sSub>
                              <m:sSubPr>
                                <m:ctrlPr>
                                  <a:rPr lang="en-US" altLang="ko-KR" b="0" i="1" smtClean="0">
                                    <a:latin typeface="Cambria Math"/>
                                  </a:rPr>
                                </m:ctrlPr>
                              </m:sSubPr>
                              <m:e>
                                <m:r>
                                  <a:rPr lang="en-US" altLang="ko-KR" b="0" i="1" smtClean="0">
                                    <a:latin typeface="Cambria Math"/>
                                  </a:rPr>
                                  <m:t>𝑟</m:t>
                                </m:r>
                              </m:e>
                              <m:sub>
                                <m:r>
                                  <a:rPr lang="en-US" altLang="ko-KR" b="0" i="1" smtClean="0">
                                    <a:latin typeface="Cambria Math"/>
                                  </a:rPr>
                                  <m:t>𝑖</m:t>
                                </m:r>
                              </m:sub>
                            </m:sSub>
                          </m:e>
                        </m:nary>
                      </m:e>
                    </m:nary>
                  </m:oMath>
                </a14:m>
                <a:r>
                  <a:rPr lang="ko-KR" altLang="en-US" dirty="0" smtClean="0"/>
                  <a:t>  </a:t>
                </a:r>
                <a:r>
                  <a:rPr lang="en-US" altLang="ko-KR" dirty="0" smtClean="0"/>
                  <a:t>,</a:t>
                </a:r>
              </a:p>
              <a:p>
                <a:endParaRPr lang="en-US" altLang="ko-KR" dirty="0" smtClean="0"/>
              </a:p>
              <a:p>
                <a:r>
                  <a:rPr lang="en-US" altLang="ko-KR" dirty="0" smtClean="0"/>
                  <a:t> </a:t>
                </a:r>
                <a14:m>
                  <m:oMath xmlns:m="http://schemas.openxmlformats.org/officeDocument/2006/math">
                    <m:r>
                      <a:rPr lang="en-US" altLang="ko-KR" b="0" i="1" smtClean="0">
                        <a:latin typeface="Cambria Math"/>
                      </a:rPr>
                      <m:t>𝛾</m:t>
                    </m:r>
                    <m:r>
                      <a:rPr lang="en-US" altLang="ko-KR" b="0" i="1" smtClean="0">
                        <a:latin typeface="Cambria Math"/>
                      </a:rPr>
                      <m:t>:  0≤</m:t>
                    </m:r>
                    <m:r>
                      <a:rPr lang="en-US" altLang="ko-KR" b="0" i="1" smtClean="0">
                        <a:latin typeface="Cambria Math"/>
                      </a:rPr>
                      <m:t>𝛾</m:t>
                    </m:r>
                    <m:r>
                      <a:rPr lang="en-US" altLang="ko-KR" b="0" i="1" smtClean="0">
                        <a:latin typeface="Cambria Math"/>
                      </a:rPr>
                      <m:t>&lt;1 , </m:t>
                    </m:r>
                  </m:oMath>
                </a14:m>
                <a:r>
                  <a:rPr lang="en-US" altLang="ko-KR" dirty="0" smtClean="0"/>
                  <a:t>discount factor</a:t>
                </a:r>
              </a:p>
              <a:p>
                <a:endParaRPr lang="en-US" altLang="ko-KR" dirty="0"/>
              </a:p>
              <a:p>
                <a:endParaRPr lang="en-US" altLang="ko-KR" dirty="0" smtClean="0"/>
              </a:p>
              <a:p>
                <a:pPr marL="285750" indent="-285750">
                  <a:buFontTx/>
                  <a:buChar char="-"/>
                </a:pPr>
                <a:r>
                  <a:rPr lang="en-US" altLang="ko-KR" dirty="0" smtClean="0"/>
                  <a:t>The transition probability </a:t>
                </a:r>
                <a14:m>
                  <m:oMath xmlns:m="http://schemas.openxmlformats.org/officeDocument/2006/math">
                    <m:r>
                      <a:rPr lang="en-US" altLang="ko-KR" b="0" i="1" smtClean="0">
                        <a:latin typeface="Cambria Math"/>
                      </a:rPr>
                      <m:t>𝑥</m:t>
                    </m:r>
                    <m:r>
                      <a:rPr lang="en-US" altLang="ko-KR" b="0" i="1" smtClean="0">
                        <a:latin typeface="Cambria Math"/>
                      </a:rPr>
                      <m:t> −→</m:t>
                    </m:r>
                    <m:r>
                      <a:rPr lang="en-US" altLang="ko-KR" b="0" i="1" smtClean="0">
                        <a:latin typeface="Cambria Math"/>
                      </a:rPr>
                      <m:t>𝑥</m:t>
                    </m:r>
                    <m:r>
                      <a:rPr lang="en-US" altLang="ko-KR" b="0" i="1" smtClean="0">
                        <a:latin typeface="Cambria Math"/>
                      </a:rPr>
                      <m:t>′</m:t>
                    </m:r>
                  </m:oMath>
                </a14:m>
                <a:endParaRPr lang="en-US" altLang="ko-KR" dirty="0" smtClean="0"/>
              </a:p>
              <a:p>
                <a:pPr marL="285750" indent="-285750">
                  <a:buFontTx/>
                  <a:buChar char="-"/>
                </a:pPr>
                <a:endParaRPr lang="en-US" altLang="ko-KR" dirty="0"/>
              </a:p>
              <a:p>
                <a:pPr marL="285750" indent="-285750">
                  <a:buFontTx/>
                  <a:buChar char="-"/>
                </a:pPr>
                <a:endParaRPr lang="en-US" altLang="ko-KR" dirty="0" smtClean="0"/>
              </a:p>
              <a:p>
                <a:pPr marL="285750" indent="-285750">
                  <a:buFontTx/>
                  <a:buChar char="-"/>
                </a:pPr>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179512" y="980728"/>
                <a:ext cx="8640960" cy="5411290"/>
              </a:xfrm>
              <a:prstGeom prst="rect">
                <a:avLst/>
              </a:prstGeom>
              <a:blipFill rotWithShape="1">
                <a:blip r:embed="rId3"/>
                <a:stretch>
                  <a:fillRect l="-705" t="-56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67544" y="5805264"/>
                <a:ext cx="6530865" cy="411972"/>
              </a:xfrm>
              <a:prstGeom prst="rect">
                <a:avLst/>
              </a:prstGeom>
              <a:noFill/>
            </p:spPr>
            <p:txBody>
              <a:bodyPr wrap="square" rtlCol="0">
                <a:spAutoFit/>
              </a:bodyPr>
              <a:lstStyle/>
              <a:p>
                <a14:m>
                  <m:oMath xmlns:m="http://schemas.openxmlformats.org/officeDocument/2006/math">
                    <m:sSub>
                      <m:sSubPr>
                        <m:ctrlPr>
                          <a:rPr lang="en-US" altLang="ko-KR" b="0" i="1" smtClean="0">
                            <a:latin typeface="Cambria Math"/>
                          </a:rPr>
                        </m:ctrlPr>
                      </m:sSubPr>
                      <m:e>
                        <m:r>
                          <a:rPr lang="en-US" altLang="ko-KR" b="0" i="1" smtClean="0">
                            <a:latin typeface="Cambria Math"/>
                          </a:rPr>
                          <m:t>𝑝</m:t>
                        </m:r>
                      </m:e>
                      <m:sub>
                        <m:r>
                          <a:rPr lang="en-US" altLang="ko-KR" b="0" i="1" smtClean="0">
                            <a:latin typeface="Cambria Math"/>
                          </a:rPr>
                          <m:t>𝑥</m:t>
                        </m:r>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Sub>
                  </m:oMath>
                </a14:m>
                <a:r>
                  <a:rPr lang="ko-KR" altLang="en-US" dirty="0" smtClean="0"/>
                  <a:t> </a:t>
                </a:r>
                <a:r>
                  <a:rPr lang="en-US" altLang="ko-KR" dirty="0" smtClean="0"/>
                  <a:t>=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𝑃</m:t>
                        </m:r>
                      </m:e>
                      <m:sub>
                        <m:r>
                          <a:rPr lang="en-US" altLang="ko-KR" b="0" i="1" smtClean="0">
                            <a:latin typeface="Cambria Math"/>
                          </a:rPr>
                          <m:t>𝑥</m:t>
                        </m:r>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up>
                        <m:r>
                          <a:rPr lang="en-US" altLang="ko-KR" b="0" i="1" smtClean="0">
                            <a:latin typeface="Cambria Math"/>
                          </a:rPr>
                          <m:t>𝜋</m:t>
                        </m:r>
                      </m:sup>
                    </m:sSubSup>
                    <m:r>
                      <a:rPr lang="en-US" altLang="ko-KR" b="0" i="1" smtClean="0">
                        <a:latin typeface="Cambria Math"/>
                      </a:rPr>
                      <m:t>=</m:t>
                    </m:r>
                  </m:oMath>
                </a14:m>
                <a:r>
                  <a:rPr lang="ko-KR" altLang="en-US" dirty="0" smtClean="0"/>
                  <a:t> </a:t>
                </a:r>
                <a14:m>
                  <m:oMath xmlns:m="http://schemas.openxmlformats.org/officeDocument/2006/math">
                    <m:nary>
                      <m:naryPr>
                        <m:chr m:val="∑"/>
                        <m:supHide m:val="on"/>
                        <m:ctrlPr>
                          <a:rPr lang="ko-KR" altLang="en-US" i="1" dirty="0" smtClean="0">
                            <a:latin typeface="Cambria Math"/>
                          </a:rPr>
                        </m:ctrlPr>
                      </m:naryPr>
                      <m:sub>
                        <m:r>
                          <m:rPr>
                            <m:brk m:alnAt="7"/>
                          </m:rPr>
                          <a:rPr lang="en-US" altLang="ko-KR" b="0" i="1" dirty="0" smtClean="0">
                            <a:latin typeface="Cambria Math"/>
                          </a:rPr>
                          <m:t>𝑢</m:t>
                        </m:r>
                      </m:sub>
                      <m:sup/>
                      <m:e>
                        <m:r>
                          <a:rPr lang="en-US" altLang="ko-KR" b="0" i="1" dirty="0" smtClean="0">
                            <a:latin typeface="Cambria Math"/>
                          </a:rPr>
                          <m:t>𝑃</m:t>
                        </m:r>
                        <m:d>
                          <m:dPr>
                            <m:begChr m:val="{"/>
                            <m:endChr m:val="}"/>
                            <m:ctrlPr>
                              <a:rPr lang="en-US" altLang="ko-KR" b="0" i="1" dirty="0" smtClean="0">
                                <a:latin typeface="Cambria Math"/>
                              </a:rPr>
                            </m:ctrlPr>
                          </m:dPr>
                          <m:e>
                            <m:sSup>
                              <m:sSupPr>
                                <m:ctrlPr>
                                  <a:rPr lang="en-US" altLang="ko-KR" b="0" i="1" dirty="0" smtClean="0">
                                    <a:latin typeface="Cambria Math"/>
                                  </a:rPr>
                                </m:ctrlPr>
                              </m:sSupPr>
                              <m:e>
                                <m:r>
                                  <a:rPr lang="en-US" altLang="ko-KR" b="0" i="1" dirty="0" smtClean="0">
                                    <a:latin typeface="Cambria Math"/>
                                  </a:rPr>
                                  <m:t>𝑥</m:t>
                                </m:r>
                              </m:e>
                              <m:sup>
                                <m:r>
                                  <a:rPr lang="en-US" altLang="ko-KR" b="0" i="1" dirty="0" smtClean="0">
                                    <a:latin typeface="Cambria Math"/>
                                  </a:rPr>
                                  <m:t>′</m:t>
                                </m:r>
                              </m:sup>
                            </m:sSup>
                          </m:e>
                          <m:e>
                            <m:r>
                              <a:rPr lang="en-US" altLang="ko-KR" b="0" i="1" dirty="0" smtClean="0">
                                <a:latin typeface="Cambria Math"/>
                              </a:rPr>
                              <m:t>𝑥</m:t>
                            </m:r>
                            <m:r>
                              <a:rPr lang="en-US" altLang="ko-KR" b="0" i="1" dirty="0" smtClean="0">
                                <a:latin typeface="Cambria Math"/>
                              </a:rPr>
                              <m:t>,</m:t>
                            </m:r>
                            <m:r>
                              <a:rPr lang="en-US" altLang="ko-KR" b="0" i="1" dirty="0" smtClean="0">
                                <a:latin typeface="Cambria Math"/>
                              </a:rPr>
                              <m:t>𝑢</m:t>
                            </m:r>
                          </m:e>
                        </m:d>
                        <m:r>
                          <a:rPr lang="en-US" altLang="ko-KR" b="0" i="1" dirty="0" smtClean="0">
                            <a:latin typeface="Cambria Math"/>
                          </a:rPr>
                          <m:t>𝑃</m:t>
                        </m:r>
                        <m:d>
                          <m:dPr>
                            <m:begChr m:val="{"/>
                            <m:endChr m:val="}"/>
                            <m:ctrlPr>
                              <a:rPr lang="en-US" altLang="ko-KR" b="0" i="1" dirty="0" smtClean="0">
                                <a:latin typeface="Cambria Math"/>
                              </a:rPr>
                            </m:ctrlPr>
                          </m:dPr>
                          <m:e>
                            <m:r>
                              <a:rPr lang="en-US" altLang="ko-KR" b="0" i="1" dirty="0" smtClean="0">
                                <a:latin typeface="Cambria Math"/>
                              </a:rPr>
                              <m:t>𝑢</m:t>
                            </m:r>
                          </m:e>
                          <m:e>
                            <m:r>
                              <a:rPr lang="en-US" altLang="ko-KR" b="0" i="1" dirty="0" smtClean="0">
                                <a:latin typeface="Cambria Math"/>
                              </a:rPr>
                              <m:t>𝑥</m:t>
                            </m:r>
                          </m:e>
                        </m:d>
                        <m:r>
                          <a:rPr lang="en-US" altLang="ko-KR" b="0" i="1" dirty="0" smtClean="0">
                            <a:latin typeface="Cambria Math"/>
                          </a:rPr>
                          <m:t>=</m:t>
                        </m:r>
                        <m:nary>
                          <m:naryPr>
                            <m:chr m:val="∑"/>
                            <m:supHide m:val="on"/>
                            <m:ctrlPr>
                              <a:rPr lang="en-US" altLang="ko-KR" b="0" i="1" dirty="0" smtClean="0">
                                <a:latin typeface="Cambria Math"/>
                              </a:rPr>
                            </m:ctrlPr>
                          </m:naryPr>
                          <m:sub>
                            <m:r>
                              <m:rPr>
                                <m:brk m:alnAt="7"/>
                              </m:rPr>
                              <a:rPr lang="en-US" altLang="ko-KR" b="0" i="1" dirty="0" smtClean="0">
                                <a:latin typeface="Cambria Math"/>
                              </a:rPr>
                              <m:t>𝑢</m:t>
                            </m:r>
                          </m:sub>
                          <m:sup/>
                          <m:e>
                            <m:sSubSup>
                              <m:sSubSupPr>
                                <m:ctrlPr>
                                  <a:rPr lang="en-US" altLang="ko-KR" b="0" i="1" dirty="0" smtClean="0">
                                    <a:latin typeface="Cambria Math"/>
                                  </a:rPr>
                                </m:ctrlPr>
                              </m:sSubSupPr>
                              <m:e>
                                <m:r>
                                  <a:rPr lang="en-US" altLang="ko-KR" b="0" i="1" dirty="0" smtClean="0">
                                    <a:latin typeface="Cambria Math"/>
                                  </a:rPr>
                                  <m:t>𝑃</m:t>
                                </m:r>
                              </m:e>
                              <m:sub>
                                <m:r>
                                  <a:rPr lang="en-US" altLang="ko-KR" b="0" i="1" dirty="0" smtClean="0">
                                    <a:latin typeface="Cambria Math"/>
                                  </a:rPr>
                                  <m:t>𝑥</m:t>
                                </m:r>
                                <m:r>
                                  <a:rPr lang="en-US" altLang="ko-KR" b="0" i="1" dirty="0" smtClean="0">
                                    <a:latin typeface="Cambria Math"/>
                                  </a:rPr>
                                  <m:t>,</m:t>
                                </m:r>
                                <m:r>
                                  <a:rPr lang="en-US" altLang="ko-KR" b="0" i="1" dirty="0" smtClean="0">
                                    <a:latin typeface="Cambria Math"/>
                                  </a:rPr>
                                  <m:t>𝑢</m:t>
                                </m:r>
                              </m:sub>
                              <m:sup>
                                <m:r>
                                  <a:rPr lang="en-US" altLang="ko-KR" b="0" i="1" dirty="0" smtClean="0">
                                    <a:latin typeface="Cambria Math"/>
                                  </a:rPr>
                                  <m:t>𝑢</m:t>
                                </m:r>
                              </m:sup>
                            </m:sSubSup>
                            <m:r>
                              <a:rPr lang="en-US" altLang="ko-KR" b="0" i="1" dirty="0" smtClean="0">
                                <a:latin typeface="Cambria Math"/>
                              </a:rPr>
                              <m:t> </m:t>
                            </m:r>
                            <m:r>
                              <a:rPr lang="en-US" altLang="ko-KR" b="0" i="1" dirty="0" smtClean="0">
                                <a:latin typeface="Cambria Math"/>
                              </a:rPr>
                              <m:t>𝑃</m:t>
                            </m:r>
                            <m:d>
                              <m:dPr>
                                <m:begChr m:val="{"/>
                                <m:endChr m:val="}"/>
                                <m:ctrlPr>
                                  <a:rPr lang="en-US" altLang="ko-KR" b="0" i="1" dirty="0" smtClean="0">
                                    <a:latin typeface="Cambria Math"/>
                                  </a:rPr>
                                </m:ctrlPr>
                              </m:dPr>
                              <m:e>
                                <m:r>
                                  <a:rPr lang="en-US" altLang="ko-KR" b="0" i="1" dirty="0" smtClean="0">
                                    <a:latin typeface="Cambria Math"/>
                                  </a:rPr>
                                  <m:t>𝑢</m:t>
                                </m:r>
                              </m:e>
                              <m:e>
                                <m:r>
                                  <a:rPr lang="en-US" altLang="ko-KR" b="0" i="1" dirty="0" smtClean="0">
                                    <a:latin typeface="Cambria Math"/>
                                  </a:rPr>
                                  <m:t>𝑥</m:t>
                                </m:r>
                              </m:e>
                            </m:d>
                          </m:e>
                        </m:nary>
                        <m:r>
                          <a:rPr lang="en-US" altLang="ko-KR" b="0" i="1" dirty="0" smtClean="0">
                            <a:latin typeface="Cambria Math"/>
                          </a:rPr>
                          <m:t> </m:t>
                        </m:r>
                      </m:e>
                    </m:nary>
                  </m:oMath>
                </a14:m>
                <a:endParaRPr lang="ko-KR"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467544" y="5805264"/>
                <a:ext cx="6530865" cy="411972"/>
              </a:xfrm>
              <a:prstGeom prst="rect">
                <a:avLst/>
              </a:prstGeom>
              <a:blipFill rotWithShape="1">
                <a:blip r:embed="rId4"/>
                <a:stretch>
                  <a:fillRect t="-105882" b="-155882"/>
                </a:stretch>
              </a:blipFill>
            </p:spPr>
            <p:txBody>
              <a:bodyPr/>
              <a:lstStyle/>
              <a:p>
                <a:r>
                  <a:rPr lang="ko-KR" altLang="en-US">
                    <a:noFill/>
                  </a:rPr>
                  <a:t> </a:t>
                </a:r>
              </a:p>
            </p:txBody>
          </p:sp>
        </mc:Fallback>
      </mc:AlternateContent>
      <p:sp>
        <p:nvSpPr>
          <p:cNvPr id="4" name="TextBox 3"/>
          <p:cNvSpPr txBox="1"/>
          <p:nvPr/>
        </p:nvSpPr>
        <p:spPr>
          <a:xfrm>
            <a:off x="196280" y="6241198"/>
            <a:ext cx="5976664" cy="369332"/>
          </a:xfrm>
          <a:prstGeom prst="rect">
            <a:avLst/>
          </a:prstGeom>
          <a:noFill/>
        </p:spPr>
        <p:txBody>
          <a:bodyPr wrap="square" rtlCol="0">
            <a:spAutoFit/>
          </a:bodyPr>
          <a:lstStyle/>
          <a:p>
            <a:r>
              <a:rPr lang="en-US" altLang="ko-KR" dirty="0" smtClean="0"/>
              <a:t>** called as  - </a:t>
            </a:r>
            <a:r>
              <a:rPr lang="en-US" altLang="ko-KR" dirty="0" err="1" smtClean="0"/>
              <a:t>Champman</a:t>
            </a:r>
            <a:r>
              <a:rPr lang="en-US" altLang="ko-KR" dirty="0" smtClean="0"/>
              <a:t> – Kolmogorov identity  </a:t>
            </a:r>
            <a:endParaRPr lang="ko-KR" altLang="en-US" dirty="0"/>
          </a:p>
        </p:txBody>
      </p:sp>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p:spTree>
    <p:extLst>
      <p:ext uri="{BB962C8B-B14F-4D97-AF65-F5344CB8AC3E}">
        <p14:creationId xmlns:p14="http://schemas.microsoft.com/office/powerpoint/2010/main" val="2935351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01" y="116821"/>
            <a:ext cx="2691634" cy="369332"/>
          </a:xfrm>
          <a:prstGeom prst="rect">
            <a:avLst/>
          </a:prstGeom>
          <a:noFill/>
        </p:spPr>
        <p:txBody>
          <a:bodyPr wrap="none" rtlCol="0">
            <a:spAutoFit/>
          </a:bodyPr>
          <a:lstStyle/>
          <a:p>
            <a:r>
              <a:rPr lang="en-US" altLang="ko-KR" dirty="0" smtClean="0"/>
              <a:t>Markov  - supplement </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179512" y="692696"/>
                <a:ext cx="7920880" cy="4801314"/>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Markov process  - time evolution system </a:t>
                </a:r>
                <a:endParaRPr lang="en-US" altLang="ko-KR" dirty="0" smtClean="0"/>
              </a:p>
              <a:p>
                <a:pPr marL="285750" indent="-285750">
                  <a:buFont typeface="Wingdings" panose="05000000000000000000" pitchFamily="2" charset="2"/>
                  <a:buChar char="l"/>
                </a:pPr>
                <a:endParaRPr lang="en-US" altLang="ko-KR" dirty="0"/>
              </a:p>
              <a:p>
                <a:r>
                  <a:rPr lang="en-US" altLang="ko-KR" dirty="0" smtClean="0"/>
                  <a:t>   </a:t>
                </a:r>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𝑤</m:t>
                    </m:r>
                  </m:oMath>
                </a14:m>
                <a:r>
                  <a:rPr lang="en-US" altLang="ko-KR" dirty="0" smtClean="0"/>
                  <a:t>  ,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0</m:t>
                        </m:r>
                      </m:sub>
                    </m:sSub>
                  </m:oMath>
                </a14:m>
                <a:endParaRPr lang="en-US" altLang="ko-KR" dirty="0" smtClean="0"/>
              </a:p>
              <a:p>
                <a:r>
                  <a:rPr lang="en-US" altLang="ko-KR" dirty="0"/>
                  <a:t> </a:t>
                </a:r>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𝑧</m:t>
                        </m:r>
                      </m:e>
                      <m:sub>
                        <m:r>
                          <a:rPr lang="en-US" altLang="ko-KR" b="0" i="1" smtClean="0">
                            <a:latin typeface="Cambria Math"/>
                          </a:rPr>
                          <m:t>𝑘</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𝑣</m:t>
                    </m:r>
                  </m:oMath>
                </a14:m>
                <a:endParaRPr lang="en-US" altLang="ko-KR" dirty="0" smtClean="0"/>
              </a:p>
              <a:p>
                <a:endParaRPr lang="en-US" altLang="ko-KR" dirty="0"/>
              </a:p>
              <a:p>
                <a:r>
                  <a:rPr lang="en-US" altLang="ko-KR" dirty="0" smtClean="0"/>
                  <a:t>  up to  time </a:t>
                </a:r>
                <a14:m>
                  <m:oMath xmlns:m="http://schemas.openxmlformats.org/officeDocument/2006/math">
                    <m:r>
                      <a:rPr lang="en-US" altLang="ko-KR" b="0" i="1" smtClean="0">
                        <a:latin typeface="Cambria Math"/>
                      </a:rPr>
                      <m:t>𝑘</m:t>
                    </m:r>
                    <m:r>
                      <a:rPr lang="en-US" altLang="ko-KR" b="0" i="1" smtClean="0">
                        <a:latin typeface="Cambria Math"/>
                      </a:rPr>
                      <m:t> </m:t>
                    </m:r>
                  </m:oMath>
                </a14:m>
                <a:endParaRPr lang="en-US" altLang="ko-KR" dirty="0"/>
              </a:p>
              <a:p>
                <a:endParaRPr lang="en-US" altLang="ko-KR" dirty="0" smtClean="0"/>
              </a:p>
              <a:p>
                <a:r>
                  <a:rPr lang="en-US" altLang="ko-KR" dirty="0"/>
                  <a:t> </a:t>
                </a:r>
                <a:r>
                  <a:rPr lang="en-US" altLang="ko-KR" dirty="0" smtClean="0"/>
                  <a:t>  measurements   </a:t>
                </a:r>
                <a14:m>
                  <m:oMath xmlns:m="http://schemas.openxmlformats.org/officeDocument/2006/math">
                    <m:sSub>
                      <m:sSubPr>
                        <m:ctrlPr>
                          <a:rPr lang="en-US" altLang="ko-KR" i="1" smtClean="0">
                            <a:latin typeface="Cambria Math"/>
                          </a:rPr>
                        </m:ctrlPr>
                      </m:sSubPr>
                      <m:e>
                        <m:r>
                          <a:rPr lang="en-US" altLang="ko-KR" b="0" i="1" smtClean="0">
                            <a:latin typeface="Cambria Math"/>
                          </a:rPr>
                          <m:t>𝑧</m:t>
                        </m:r>
                      </m:e>
                      <m:sub>
                        <m:r>
                          <a:rPr lang="en-US" altLang="ko-KR" b="0" i="1" smtClean="0">
                            <a:latin typeface="Cambria Math"/>
                          </a:rPr>
                          <m:t>0</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𝑧</m:t>
                        </m:r>
                      </m:e>
                      <m:sub>
                        <m:r>
                          <a:rPr lang="en-US" altLang="ko-KR" b="0" i="1" smtClean="0">
                            <a:latin typeface="Cambria Math"/>
                          </a:rPr>
                          <m:t>1</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𝑧</m:t>
                        </m:r>
                      </m:e>
                      <m:sub>
                        <m:r>
                          <a:rPr lang="en-US" altLang="ko-KR" b="0" i="1" smtClean="0">
                            <a:latin typeface="Cambria Math"/>
                          </a:rPr>
                          <m:t>2</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𝑧</m:t>
                        </m:r>
                      </m:e>
                      <m:sub>
                        <m:r>
                          <a:rPr lang="en-US" altLang="ko-KR" b="0" i="1" smtClean="0">
                            <a:latin typeface="Cambria Math"/>
                          </a:rPr>
                          <m:t>𝑘</m:t>
                        </m:r>
                      </m:sub>
                    </m:sSub>
                  </m:oMath>
                </a14:m>
                <a:endParaRPr lang="en-US" altLang="ko-KR" dirty="0" smtClean="0"/>
              </a:p>
              <a:p>
                <a:endParaRPr lang="en-US" altLang="ko-KR" dirty="0"/>
              </a:p>
              <a:p>
                <a:r>
                  <a:rPr lang="en-US" altLang="ko-KR" dirty="0" smtClean="0"/>
                  <a:t>   the estimator </a:t>
                </a:r>
                <a:r>
                  <a:rPr lang="en-US" altLang="ko-KR" dirty="0" smtClean="0"/>
                  <a:t> for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oMath>
                </a14:m>
                <a:endParaRPr lang="en-US" altLang="ko-KR" dirty="0" smtClean="0"/>
              </a:p>
              <a:p>
                <a:r>
                  <a:rPr lang="en-US" altLang="ko-KR" dirty="0"/>
                  <a:t> </a:t>
                </a:r>
                <a:r>
                  <a:rPr lang="en-US" altLang="ko-KR" dirty="0" smtClean="0"/>
                  <a:t>    </a:t>
                </a:r>
              </a:p>
              <a:p>
                <a:r>
                  <a:rPr lang="en-US" altLang="ko-KR" dirty="0"/>
                  <a:t> </a:t>
                </a:r>
                <a:r>
                  <a:rPr lang="en-US" altLang="ko-KR" dirty="0" smtClean="0"/>
                  <a:t>  </a:t>
                </a:r>
                <a14:m>
                  <m:oMath xmlns:m="http://schemas.openxmlformats.org/officeDocument/2006/math">
                    <m:sSub>
                      <m:sSubPr>
                        <m:ctrlPr>
                          <a:rPr lang="en-US" altLang="ko-KR" b="0" i="1" smtClean="0">
                            <a:latin typeface="Cambria Math"/>
                          </a:rPr>
                        </m:ctrlPr>
                      </m:sSubPr>
                      <m:e>
                        <m:acc>
                          <m:accPr>
                            <m:chr m:val="̂"/>
                            <m:ctrlPr>
                              <a:rPr lang="en-US" altLang="ko-KR" i="1" smtClean="0">
                                <a:latin typeface="Cambria Math"/>
                              </a:rPr>
                            </m:ctrlPr>
                          </m:accPr>
                          <m:e>
                            <m:r>
                              <a:rPr lang="en-US" altLang="ko-KR" b="0" i="1" smtClean="0">
                                <a:latin typeface="Cambria Math"/>
                              </a:rPr>
                              <m:t>𝑥</m:t>
                            </m:r>
                          </m:e>
                        </m:acc>
                      </m:e>
                      <m:sub>
                        <m:r>
                          <a:rPr lang="en-US" altLang="ko-KR" b="0" i="1" smtClean="0">
                            <a:latin typeface="Cambria Math"/>
                          </a:rPr>
                          <m:t>𝑘</m:t>
                        </m:r>
                      </m:sub>
                    </m:sSub>
                    <m:r>
                      <a:rPr lang="en-US" altLang="ko-KR" b="0" i="1" smtClean="0">
                        <a:latin typeface="Cambria Math"/>
                      </a:rPr>
                      <m:t> ~ </m:t>
                    </m:r>
                    <m:r>
                      <a:rPr lang="en-US" altLang="ko-KR" b="0" i="1" smtClean="0">
                        <a:latin typeface="Cambria Math"/>
                      </a:rPr>
                      <m:t>𝑓</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0</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e>
                    </m:d>
                  </m:oMath>
                </a14:m>
                <a:endParaRPr lang="en-US" altLang="ko-KR" dirty="0" smtClean="0"/>
              </a:p>
              <a:p>
                <a:endParaRPr lang="en-US" altLang="ko-KR" dirty="0"/>
              </a:p>
              <a:p>
                <a:r>
                  <a:rPr lang="en-US" altLang="ko-KR" dirty="0" smtClean="0"/>
                  <a:t>  </a:t>
                </a:r>
                <a:r>
                  <a:rPr lang="en-US" altLang="ko-KR" dirty="0" smtClean="0">
                    <a:sym typeface="Wingdings" panose="05000000000000000000" pitchFamily="2" charset="2"/>
                  </a:rPr>
                  <a:t> too many measurement !!   it is a batch type process </a:t>
                </a:r>
                <a:endParaRPr lang="en-US" altLang="ko-KR" dirty="0" smtClean="0"/>
              </a:p>
              <a:p>
                <a:r>
                  <a:rPr lang="en-US" altLang="ko-KR" dirty="0" smtClean="0"/>
                  <a:t>   </a:t>
                </a:r>
                <a:endParaRPr lang="en-US" altLang="ko-KR" dirty="0"/>
              </a:p>
              <a:p>
                <a:endParaRPr lang="en-US" altLang="ko-KR" dirty="0"/>
              </a:p>
              <a:p>
                <a:r>
                  <a:rPr lang="en-US" altLang="ko-KR" dirty="0" smtClean="0"/>
                  <a:t>  </a:t>
                </a:r>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179512" y="692696"/>
                <a:ext cx="7920880" cy="4801314"/>
              </a:xfrm>
              <a:prstGeom prst="rect">
                <a:avLst/>
              </a:prstGeom>
              <a:blipFill rotWithShape="1">
                <a:blip r:embed="rId2"/>
                <a:stretch>
                  <a:fillRect l="-462" t="-63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9299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323528" y="764703"/>
                <a:ext cx="8496944" cy="4524315"/>
              </a:xfrm>
              <a:prstGeom prst="rect">
                <a:avLst/>
              </a:prstGeom>
              <a:noFill/>
            </p:spPr>
            <p:txBody>
              <a:bodyPr wrap="square" rtlCol="0">
                <a:spAutoFit/>
              </a:bodyPr>
              <a:lstStyle/>
              <a:p>
                <a:pPr marL="342900" indent="-342900">
                  <a:buFont typeface="Wingdings" panose="05000000000000000000" pitchFamily="2" charset="2"/>
                  <a:buChar char="l"/>
                </a:pPr>
                <a:r>
                  <a:rPr lang="en-US" altLang="ko-KR" dirty="0" smtClean="0"/>
                  <a:t>Markov Process</a:t>
                </a:r>
              </a:p>
              <a:p>
                <a:pPr marL="342900" indent="-342900">
                  <a:buFont typeface="Wingdings" panose="05000000000000000000" pitchFamily="2" charset="2"/>
                  <a:buChar char="l"/>
                </a:pPr>
                <a:endParaRPr lang="en-US" altLang="ko-KR" dirty="0"/>
              </a:p>
              <a:p>
                <a:r>
                  <a:rPr lang="en-US" altLang="ko-KR" dirty="0" smtClean="0"/>
                  <a:t> </a:t>
                </a:r>
                <a14:m>
                  <m:oMath xmlns:m="http://schemas.openxmlformats.org/officeDocument/2006/math">
                    <m:r>
                      <a:rPr lang="en-US" altLang="ko-KR" b="0" i="1" smtClean="0">
                        <a:latin typeface="Cambria Math"/>
                      </a:rPr>
                      <m:t>𝑃</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𝑋</m:t>
                            </m:r>
                          </m:e>
                          <m:sub>
                            <m:r>
                              <a:rPr lang="en-US" altLang="ko-KR" b="0" i="1" smtClean="0">
                                <a:latin typeface="Cambria Math"/>
                              </a:rPr>
                              <m:t>𝑛</m:t>
                            </m:r>
                            <m:r>
                              <a:rPr lang="en-US" altLang="ko-KR" b="0" i="1" smtClean="0">
                                <a:latin typeface="Cambria Math"/>
                              </a:rPr>
                              <m:t>+1</m:t>
                            </m:r>
                          </m:sub>
                        </m:sSub>
                        <m:r>
                          <a:rPr lang="en-US" altLang="ko-KR" b="0" i="1" smtClean="0">
                            <a:latin typeface="Cambria Math"/>
                          </a:rPr>
                          <m:t>=</m:t>
                        </m:r>
                        <m:r>
                          <a:rPr lang="en-US" altLang="ko-KR" b="0" i="1" smtClean="0">
                            <a:latin typeface="Cambria Math"/>
                          </a:rPr>
                          <m:t>𝑥</m:t>
                        </m:r>
                      </m:e>
                      <m:e>
                        <m:sSub>
                          <m:sSubPr>
                            <m:ctrlPr>
                              <a:rPr lang="en-US" altLang="ko-KR" b="0" i="1" smtClean="0">
                                <a:latin typeface="Cambria Math"/>
                              </a:rPr>
                            </m:ctrlPr>
                          </m:sSubPr>
                          <m:e>
                            <m:r>
                              <a:rPr lang="en-US" altLang="ko-KR" b="0" i="1" smtClean="0">
                                <a:latin typeface="Cambria Math"/>
                              </a:rPr>
                              <m:t>𝑋</m:t>
                            </m:r>
                          </m:e>
                          <m:sub>
                            <m:r>
                              <a:rPr lang="en-US" altLang="ko-KR" b="0" i="1" smtClean="0">
                                <a:latin typeface="Cambria Math"/>
                              </a:rPr>
                              <m:t>𝑛</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𝑛</m:t>
                            </m:r>
                          </m:sub>
                        </m:sSub>
                        <m:r>
                          <a:rPr lang="en-US" altLang="ko-KR" b="0" i="0" smtClean="0">
                            <a:latin typeface="Cambria Math"/>
                          </a:rPr>
                          <m:t>,</m:t>
                        </m:r>
                        <m:sSub>
                          <m:sSubPr>
                            <m:ctrlPr>
                              <a:rPr lang="en-US" altLang="ko-KR" b="0" i="1" smtClean="0">
                                <a:latin typeface="Cambria Math"/>
                              </a:rPr>
                            </m:ctrlPr>
                          </m:sSubPr>
                          <m:e>
                            <m:r>
                              <m:rPr>
                                <m:sty m:val="p"/>
                              </m:rPr>
                              <a:rPr lang="en-US" altLang="ko-KR" b="0" i="0" smtClean="0">
                                <a:latin typeface="Cambria Math"/>
                              </a:rPr>
                              <m:t>X</m:t>
                            </m:r>
                          </m:e>
                          <m:sub>
                            <m:r>
                              <m:rPr>
                                <m:sty m:val="p"/>
                              </m:rPr>
                              <a:rPr lang="en-US" altLang="ko-KR" b="0" i="0" smtClean="0">
                                <a:latin typeface="Cambria Math"/>
                              </a:rPr>
                              <m:t>n</m:t>
                            </m:r>
                            <m:r>
                              <a:rPr lang="en-US" altLang="ko-KR" b="0" i="0" smtClean="0">
                                <a:latin typeface="Cambria Math"/>
                              </a:rPr>
                              <m:t>−1</m:t>
                            </m:r>
                          </m:sub>
                        </m:sSub>
                        <m:r>
                          <a:rPr lang="en-US" altLang="ko-KR" b="0" i="0" smtClean="0">
                            <a:latin typeface="Cambria Math"/>
                          </a:rPr>
                          <m:t>=</m:t>
                        </m:r>
                        <m:sSub>
                          <m:sSubPr>
                            <m:ctrlPr>
                              <a:rPr lang="en-US" altLang="ko-KR" b="0" i="1" smtClean="0">
                                <a:latin typeface="Cambria Math"/>
                              </a:rPr>
                            </m:ctrlPr>
                          </m:sSubPr>
                          <m:e>
                            <m:r>
                              <m:rPr>
                                <m:sty m:val="p"/>
                              </m:rPr>
                              <a:rPr lang="en-US" altLang="ko-KR" b="0" i="0" smtClean="0">
                                <a:latin typeface="Cambria Math"/>
                              </a:rPr>
                              <m:t>x</m:t>
                            </m:r>
                          </m:e>
                          <m:sub>
                            <m:r>
                              <m:rPr>
                                <m:sty m:val="p"/>
                              </m:rPr>
                              <a:rPr lang="en-US" altLang="ko-KR" b="0" i="0" smtClean="0">
                                <a:latin typeface="Cambria Math"/>
                              </a:rPr>
                              <m:t>n</m:t>
                            </m:r>
                            <m:r>
                              <a:rPr lang="en-US" altLang="ko-KR" b="0" i="0" smtClean="0">
                                <a:latin typeface="Cambria Math"/>
                              </a:rPr>
                              <m:t>−1</m:t>
                            </m:r>
                          </m:sub>
                        </m:sSub>
                        <m:r>
                          <a:rPr lang="en-US" altLang="ko-KR" b="0" i="0" smtClean="0">
                            <a:latin typeface="Cambria Math"/>
                          </a:rPr>
                          <m:t>,….</m:t>
                        </m:r>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𝑋</m:t>
                            </m:r>
                          </m:e>
                          <m:sub>
                            <m:r>
                              <a:rPr lang="en-US" altLang="ko-KR" b="0" i="1" smtClean="0">
                                <a:latin typeface="Cambria Math"/>
                              </a:rPr>
                              <m:t>1</m:t>
                            </m:r>
                          </m:sub>
                        </m:sSub>
                        <m:r>
                          <a:rPr lang="en-US" altLang="ko-KR" b="0" i="0" smtClean="0">
                            <a:latin typeface="Cambria Math"/>
                          </a:rPr>
                          <m:t>=</m:t>
                        </m:r>
                        <m:sSub>
                          <m:sSubPr>
                            <m:ctrlPr>
                              <a:rPr lang="en-US" altLang="ko-KR" b="0" i="1" smtClean="0">
                                <a:latin typeface="Cambria Math"/>
                              </a:rPr>
                            </m:ctrlPr>
                          </m:sSubPr>
                          <m:e>
                            <m:r>
                              <m:rPr>
                                <m:sty m:val="p"/>
                              </m:rPr>
                              <a:rPr lang="en-US" altLang="ko-KR" b="0" i="0" smtClean="0">
                                <a:latin typeface="Cambria Math"/>
                              </a:rPr>
                              <m:t>x</m:t>
                            </m:r>
                          </m:e>
                          <m:sub>
                            <m:r>
                              <a:rPr lang="en-US" altLang="ko-KR" b="0" i="0" smtClean="0">
                                <a:latin typeface="Cambria Math"/>
                              </a:rPr>
                              <m:t>1</m:t>
                            </m:r>
                          </m:sub>
                        </m:sSub>
                      </m:e>
                    </m:d>
                  </m:oMath>
                </a14:m>
                <a:endParaRPr lang="en-US" altLang="ko-KR" b="0" dirty="0" smtClean="0"/>
              </a:p>
              <a:p>
                <a:endParaRPr lang="en-US" altLang="ko-KR" dirty="0" smtClean="0"/>
              </a:p>
              <a:p>
                <a:r>
                  <a:rPr lang="en-US" altLang="ko-KR" dirty="0"/>
                  <a:t> </a:t>
                </a:r>
                <a:r>
                  <a:rPr lang="en-US" altLang="ko-KR" dirty="0" smtClean="0"/>
                  <a:t>           </a:t>
                </a:r>
                <a14:m>
                  <m:oMath xmlns:m="http://schemas.openxmlformats.org/officeDocument/2006/math">
                    <m:r>
                      <a:rPr lang="en-US" altLang="ko-KR" b="0" i="1" smtClean="0">
                        <a:latin typeface="Cambria Math"/>
                      </a:rPr>
                      <m:t>=</m:t>
                    </m:r>
                    <m:r>
                      <a:rPr lang="en-US" altLang="ko-KR" b="0" i="1" smtClean="0">
                        <a:latin typeface="Cambria Math"/>
                      </a:rPr>
                      <m:t>𝑃</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𝑋</m:t>
                            </m:r>
                          </m:e>
                          <m:sub>
                            <m:r>
                              <a:rPr lang="en-US" altLang="ko-KR" b="0" i="1" smtClean="0">
                                <a:latin typeface="Cambria Math"/>
                              </a:rPr>
                              <m:t>𝑛</m:t>
                            </m:r>
                            <m:r>
                              <a:rPr lang="en-US" altLang="ko-KR" b="0" i="1" smtClean="0">
                                <a:latin typeface="Cambria Math"/>
                              </a:rPr>
                              <m:t>+1</m:t>
                            </m:r>
                          </m:sub>
                        </m:sSub>
                        <m:r>
                          <a:rPr lang="en-US" altLang="ko-KR" b="0" i="1" smtClean="0">
                            <a:latin typeface="Cambria Math"/>
                          </a:rPr>
                          <m:t>=</m:t>
                        </m:r>
                        <m:r>
                          <a:rPr lang="en-US" altLang="ko-KR" b="0" i="1" smtClean="0">
                            <a:latin typeface="Cambria Math"/>
                          </a:rPr>
                          <m:t>𝑥</m:t>
                        </m:r>
                      </m:e>
                      <m:e>
                        <m:sSub>
                          <m:sSubPr>
                            <m:ctrlPr>
                              <a:rPr lang="en-US" altLang="ko-KR" b="0" i="1" smtClean="0">
                                <a:latin typeface="Cambria Math"/>
                              </a:rPr>
                            </m:ctrlPr>
                          </m:sSubPr>
                          <m:e>
                            <m:r>
                              <a:rPr lang="en-US" altLang="ko-KR" b="0" i="1" smtClean="0">
                                <a:latin typeface="Cambria Math"/>
                              </a:rPr>
                              <m:t>𝑋</m:t>
                            </m:r>
                          </m:e>
                          <m:sub>
                            <m:r>
                              <a:rPr lang="en-US" altLang="ko-KR" b="0" i="1" smtClean="0">
                                <a:latin typeface="Cambria Math"/>
                              </a:rPr>
                              <m:t>𝑛</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𝑛</m:t>
                            </m:r>
                          </m:sub>
                        </m:sSub>
                        <m:r>
                          <a:rPr lang="en-US" altLang="ko-KR" b="0" i="1" smtClean="0">
                            <a:latin typeface="Cambria Math"/>
                          </a:rPr>
                          <m:t> </m:t>
                        </m:r>
                      </m:e>
                    </m:d>
                  </m:oMath>
                </a14:m>
                <a:endParaRPr lang="en-US" altLang="ko-KR" dirty="0" smtClean="0"/>
              </a:p>
              <a:p>
                <a:endParaRPr lang="en-US" altLang="ko-KR" dirty="0"/>
              </a:p>
              <a:p>
                <a:endParaRPr lang="en-US" altLang="ko-KR" dirty="0" smtClean="0"/>
              </a:p>
              <a:p>
                <a:pPr marL="342900" indent="-342900">
                  <a:buFont typeface="Wingdings" panose="05000000000000000000" pitchFamily="2" charset="2"/>
                  <a:buChar char="l"/>
                </a:pPr>
                <a:r>
                  <a:rPr lang="en-US" altLang="ko-KR" dirty="0" smtClean="0"/>
                  <a:t>Time evolution system </a:t>
                </a:r>
              </a:p>
              <a:p>
                <a:pPr marL="342900" indent="-342900">
                  <a:buFont typeface="Wingdings" panose="05000000000000000000" pitchFamily="2" charset="2"/>
                  <a:buChar char="l"/>
                </a:pPr>
                <a:endParaRPr lang="en-US" altLang="ko-KR" dirty="0"/>
              </a:p>
              <a:p>
                <a:r>
                  <a:rPr lang="en-US" altLang="ko-KR" dirty="0" smtClean="0"/>
                  <a:t>     </a:t>
                </a:r>
                <a14:m>
                  <m:oMath xmlns:m="http://schemas.openxmlformats.org/officeDocument/2006/math">
                    <m:sSub>
                      <m:sSubPr>
                        <m:ctrlPr>
                          <a:rPr lang="en-US" altLang="ko-KR" b="0" i="1" smtClean="0">
                            <a:latin typeface="Cambria Math"/>
                          </a:rPr>
                        </m:ctrlPr>
                      </m:sSubPr>
                      <m:e>
                        <m:acc>
                          <m:accPr>
                            <m:chr m:val="̂"/>
                            <m:ctrlPr>
                              <a:rPr lang="en-US" altLang="ko-KR" i="1" smtClean="0">
                                <a:latin typeface="Cambria Math"/>
                              </a:rPr>
                            </m:ctrlPr>
                          </m:accPr>
                          <m:e>
                            <m:r>
                              <a:rPr lang="en-US" altLang="ko-KR" b="0" i="1" smtClean="0">
                                <a:latin typeface="Cambria Math"/>
                              </a:rPr>
                              <m:t>𝑥</m:t>
                            </m:r>
                          </m:e>
                        </m:acc>
                      </m:e>
                      <m:sub>
                        <m:r>
                          <a:rPr lang="en-US" altLang="ko-KR" b="0" i="1" smtClean="0">
                            <a:latin typeface="Cambria Math"/>
                          </a:rPr>
                          <m:t>𝑘</m:t>
                        </m:r>
                      </m:sub>
                    </m:sSub>
                    <m:r>
                      <a:rPr lang="en-US" altLang="ko-KR" b="0" i="1" smtClean="0">
                        <a:latin typeface="Cambria Math"/>
                      </a:rPr>
                      <m:t> ~ </m:t>
                    </m:r>
                    <m:r>
                      <a:rPr lang="en-US" altLang="ko-KR" b="0" i="1" smtClean="0">
                        <a:latin typeface="Cambria Math"/>
                      </a:rPr>
                      <m:t>𝑓</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0</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e>
                    </m:d>
                  </m:oMath>
                </a14:m>
                <a:endParaRPr lang="en-US" altLang="ko-KR" dirty="0"/>
              </a:p>
              <a:p>
                <a:endParaRPr lang="en-US" altLang="ko-KR" dirty="0" smtClean="0"/>
              </a:p>
              <a:p>
                <a:r>
                  <a:rPr lang="en-US" altLang="ko-KR" dirty="0"/>
                  <a:t> </a:t>
                </a:r>
                <a:r>
                  <a:rPr lang="en-US" altLang="ko-KR" dirty="0" smtClean="0"/>
                  <a:t>    </a:t>
                </a:r>
                <a14:m>
                  <m:oMath xmlns:m="http://schemas.openxmlformats.org/officeDocument/2006/math">
                    <m:r>
                      <a:rPr lang="en-US" altLang="ko-KR" b="0" i="1" smtClean="0">
                        <a:latin typeface="Cambria Math"/>
                      </a:rPr>
                      <m:t>𝐸</m:t>
                    </m:r>
                    <m:d>
                      <m:dPr>
                        <m:begChr m:val="["/>
                        <m:endChr m:val="]"/>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e>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−2</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e>
                    </m:d>
                    <m:r>
                      <a:rPr lang="en-US" altLang="ko-KR" b="0" i="1" smtClean="0">
                        <a:latin typeface="Cambria Math"/>
                      </a:rPr>
                      <m:t>=</m:t>
                    </m:r>
                    <m:r>
                      <a:rPr lang="en-US" altLang="ko-KR" b="0" i="1" smtClean="0">
                        <a:latin typeface="Cambria Math"/>
                      </a:rPr>
                      <m:t>𝐸</m:t>
                    </m:r>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oMath>
                </a14:m>
                <a:endParaRPr lang="en-US" altLang="ko-KR" dirty="0" smtClean="0"/>
              </a:p>
              <a:p>
                <a:endParaRPr lang="en-US" altLang="ko-KR" dirty="0"/>
              </a:p>
              <a:p>
                <a:endParaRPr lang="en-US" altLang="ko-KR" dirty="0" smtClean="0"/>
              </a:p>
              <a:p>
                <a:r>
                  <a:rPr lang="en-US" altLang="ko-KR" dirty="0"/>
                  <a:t> </a:t>
                </a:r>
                <a:r>
                  <a:rPr lang="en-US" altLang="ko-KR" dirty="0" smtClean="0"/>
                  <a:t>  </a:t>
                </a:r>
                <a:r>
                  <a:rPr lang="en-US" altLang="ko-KR" dirty="0" smtClean="0">
                    <a:sym typeface="Wingdings" panose="05000000000000000000" pitchFamily="2" charset="2"/>
                  </a:rPr>
                  <a:t> recursive method !!</a:t>
                </a:r>
                <a:endParaRPr lang="en-US" altLang="ko-KR" dirty="0" smtClean="0"/>
              </a:p>
              <a:p>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323528" y="764703"/>
                <a:ext cx="8496944" cy="4524315"/>
              </a:xfrm>
              <a:prstGeom prst="rect">
                <a:avLst/>
              </a:prstGeom>
              <a:blipFill rotWithShape="1">
                <a:blip r:embed="rId2"/>
                <a:stretch>
                  <a:fillRect l="-430" t="-673"/>
                </a:stretch>
              </a:blipFill>
            </p:spPr>
            <p:txBody>
              <a:bodyPr/>
              <a:lstStyle/>
              <a:p>
                <a:r>
                  <a:rPr lang="ko-KR" altLang="en-US">
                    <a:noFill/>
                  </a:rPr>
                  <a:t> </a:t>
                </a:r>
              </a:p>
            </p:txBody>
          </p:sp>
        </mc:Fallback>
      </mc:AlternateContent>
      <p:sp>
        <p:nvSpPr>
          <p:cNvPr id="5" name="TextBox 4"/>
          <p:cNvSpPr txBox="1"/>
          <p:nvPr/>
        </p:nvSpPr>
        <p:spPr>
          <a:xfrm>
            <a:off x="31601" y="116821"/>
            <a:ext cx="2691634" cy="369332"/>
          </a:xfrm>
          <a:prstGeom prst="rect">
            <a:avLst/>
          </a:prstGeom>
          <a:noFill/>
        </p:spPr>
        <p:txBody>
          <a:bodyPr wrap="none" rtlCol="0">
            <a:spAutoFit/>
          </a:bodyPr>
          <a:lstStyle/>
          <a:p>
            <a:r>
              <a:rPr lang="en-US" altLang="ko-KR" dirty="0" smtClean="0"/>
              <a:t>Markov  - supplement </a:t>
            </a:r>
            <a:endParaRPr lang="ko-KR" altLang="en-US" dirty="0"/>
          </a:p>
        </p:txBody>
      </p:sp>
    </p:spTree>
    <p:extLst>
      <p:ext uri="{BB962C8B-B14F-4D97-AF65-F5344CB8AC3E}">
        <p14:creationId xmlns:p14="http://schemas.microsoft.com/office/powerpoint/2010/main" val="233626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79512" y="908720"/>
                <a:ext cx="6624736" cy="4291881"/>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Total probability </a:t>
                </a:r>
              </a:p>
              <a:p>
                <a:pPr marL="285750" indent="-285750">
                  <a:buFont typeface="Wingdings" panose="05000000000000000000" pitchFamily="2" charset="2"/>
                  <a:buChar char="l"/>
                </a:pPr>
                <a:endParaRPr lang="en-US" altLang="ko-KR" dirty="0"/>
              </a:p>
              <a:p>
                <a:r>
                  <a:rPr lang="en-US" altLang="ko-KR" dirty="0" smtClean="0"/>
                  <a:t>   Consider an event </a:t>
                </a:r>
                <a14:m>
                  <m:oMath xmlns:m="http://schemas.openxmlformats.org/officeDocument/2006/math">
                    <m:r>
                      <a:rPr lang="en-US" altLang="ko-KR" b="0" i="1" smtClean="0">
                        <a:latin typeface="Cambria Math"/>
                      </a:rPr>
                      <m:t>𝐴</m:t>
                    </m:r>
                    <m:r>
                      <a:rPr lang="en-US" altLang="ko-KR" b="0" i="1" smtClean="0">
                        <a:latin typeface="Cambria Math"/>
                      </a:rPr>
                      <m:t> </m:t>
                    </m:r>
                  </m:oMath>
                </a14:m>
                <a:r>
                  <a:rPr lang="en-US" altLang="ko-KR" dirty="0" smtClean="0"/>
                  <a:t>, if a partition event </a:t>
                </a:r>
                <a14:m>
                  <m:oMath xmlns:m="http://schemas.openxmlformats.org/officeDocument/2006/math">
                    <m:sSub>
                      <m:sSubPr>
                        <m:ctrlPr>
                          <a:rPr lang="en-US" altLang="ko-KR" b="0" i="1" smtClean="0">
                            <a:latin typeface="Cambria Math"/>
                          </a:rPr>
                        </m:ctrlPr>
                      </m:sSubPr>
                      <m:e>
                        <m:r>
                          <a:rPr lang="en-US" altLang="ko-KR" b="0" i="1" smtClean="0">
                            <a:latin typeface="Cambria Math"/>
                          </a:rPr>
                          <m:t>𝐵</m:t>
                        </m:r>
                      </m:e>
                      <m:sub>
                        <m:r>
                          <a:rPr lang="en-US" altLang="ko-KR" b="0" i="1" smtClean="0">
                            <a:latin typeface="Cambria Math"/>
                          </a:rPr>
                          <m:t>𝑖</m:t>
                        </m:r>
                      </m:sub>
                    </m:sSub>
                  </m:oMath>
                </a14:m>
                <a:r>
                  <a:rPr lang="ko-KR" altLang="en-US" dirty="0" smtClean="0"/>
                  <a:t> </a:t>
                </a:r>
                <a:r>
                  <a:rPr lang="en-US" altLang="ko-KR" dirty="0" smtClean="0"/>
                  <a:t>, </a:t>
                </a:r>
              </a:p>
              <a:p>
                <a:endParaRPr lang="en-US" altLang="ko-KR" dirty="0"/>
              </a:p>
              <a:p>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𝐵</m:t>
                        </m:r>
                      </m:e>
                      <m:sub>
                        <m:r>
                          <a:rPr lang="en-US" altLang="ko-KR" b="0" i="1" smtClean="0">
                            <a:latin typeface="Cambria Math"/>
                          </a:rPr>
                          <m:t>𝑖</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𝐵</m:t>
                        </m:r>
                      </m:e>
                      <m:sub>
                        <m:r>
                          <a:rPr lang="en-US" altLang="ko-KR" b="0" i="1" smtClean="0">
                            <a:latin typeface="Cambria Math"/>
                          </a:rPr>
                          <m:t>𝑗</m:t>
                        </m:r>
                      </m:sub>
                    </m:sSub>
                    <m:r>
                      <a:rPr lang="en-US" altLang="ko-KR" b="0" i="1" smtClean="0">
                        <a:latin typeface="Cambria Math"/>
                      </a:rPr>
                      <m:t>=</m:t>
                    </m:r>
                    <m:r>
                      <a:rPr lang="en-US" altLang="ko-KR" b="0" i="1" smtClean="0">
                        <a:latin typeface="Cambria Math"/>
                      </a:rPr>
                      <m:t>𝜙</m:t>
                    </m:r>
                    <m:r>
                      <a:rPr lang="en-US" altLang="ko-KR" b="0" i="1" smtClean="0">
                        <a:latin typeface="Cambria Math"/>
                      </a:rPr>
                      <m:t>,     </m:t>
                    </m:r>
                    <m:nary>
                      <m:naryPr>
                        <m:chr m:val="∑"/>
                        <m:supHide m:val="on"/>
                        <m:ctrlPr>
                          <a:rPr lang="en-US" altLang="ko-KR" b="0" i="1" smtClean="0">
                            <a:latin typeface="Cambria Math"/>
                          </a:rPr>
                        </m:ctrlPr>
                      </m:naryPr>
                      <m:sub>
                        <m:r>
                          <m:rPr>
                            <m:brk m:alnAt="7"/>
                          </m:rPr>
                          <a:rPr lang="en-US" altLang="ko-KR" b="0" i="1" smtClean="0">
                            <a:latin typeface="Cambria Math"/>
                          </a:rPr>
                          <m:t>𝑖</m:t>
                        </m:r>
                      </m:sub>
                      <m:sup/>
                      <m:e>
                        <m:sSub>
                          <m:sSubPr>
                            <m:ctrlPr>
                              <a:rPr lang="en-US" altLang="ko-KR" b="0" i="1" smtClean="0">
                                <a:latin typeface="Cambria Math"/>
                              </a:rPr>
                            </m:ctrlPr>
                          </m:sSubPr>
                          <m:e>
                            <m:r>
                              <a:rPr lang="en-US" altLang="ko-KR" b="0" i="1" smtClean="0">
                                <a:latin typeface="Cambria Math"/>
                              </a:rPr>
                              <m:t>𝐵</m:t>
                            </m:r>
                          </m:e>
                          <m:sub>
                            <m:r>
                              <a:rPr lang="en-US" altLang="ko-KR" b="0" i="1" smtClean="0">
                                <a:latin typeface="Cambria Math"/>
                              </a:rPr>
                              <m:t>𝑖</m:t>
                            </m:r>
                          </m:sub>
                        </m:sSub>
                      </m:e>
                    </m:nary>
                    <m:r>
                      <a:rPr lang="en-US" altLang="ko-KR" b="0" i="1" smtClean="0">
                        <a:latin typeface="Cambria Math"/>
                      </a:rPr>
                      <m:t>=</m:t>
                    </m:r>
                    <m:r>
                      <a:rPr lang="en-US" altLang="ko-KR" b="0" i="1" smtClean="0">
                        <a:latin typeface="Cambria Math"/>
                      </a:rPr>
                      <m:t>𝐴</m:t>
                    </m:r>
                  </m:oMath>
                </a14:m>
                <a:endParaRPr lang="en-US" altLang="ko-KR" b="0" dirty="0" smtClean="0"/>
              </a:p>
              <a:p>
                <a:endParaRPr lang="en-US" altLang="ko-KR" dirty="0" smtClean="0"/>
              </a:p>
              <a:p>
                <a:r>
                  <a:rPr lang="en-US" altLang="ko-KR" dirty="0"/>
                  <a:t> </a:t>
                </a:r>
                <a:r>
                  <a:rPr lang="en-US" altLang="ko-KR" dirty="0" smtClean="0"/>
                  <a:t>Then </a:t>
                </a:r>
              </a:p>
              <a:p>
                <a:endParaRPr lang="en-US" altLang="ko-KR" dirty="0"/>
              </a:p>
              <a:p>
                <a:r>
                  <a:rPr lang="en-US" altLang="ko-KR" dirty="0" smtClean="0"/>
                  <a:t> </a:t>
                </a:r>
                <a14:m>
                  <m:oMath xmlns:m="http://schemas.openxmlformats.org/officeDocument/2006/math">
                    <m:r>
                      <a:rPr lang="en-US" altLang="ko-KR" b="0" i="1" smtClean="0">
                        <a:latin typeface="Cambria Math"/>
                      </a:rPr>
                      <m:t>𝑃</m:t>
                    </m:r>
                    <m:d>
                      <m:dPr>
                        <m:ctrlPr>
                          <a:rPr lang="en-US" altLang="ko-KR" b="0" i="1" smtClean="0">
                            <a:latin typeface="Cambria Math"/>
                          </a:rPr>
                        </m:ctrlPr>
                      </m:dPr>
                      <m:e>
                        <m:r>
                          <a:rPr lang="en-US" altLang="ko-KR" b="0" i="1" smtClean="0">
                            <a:latin typeface="Cambria Math"/>
                          </a:rPr>
                          <m:t>𝐴</m:t>
                        </m:r>
                      </m:e>
                    </m:d>
                    <m:r>
                      <a:rPr lang="en-US" altLang="ko-KR" b="0" i="1" smtClean="0">
                        <a:latin typeface="Cambria Math"/>
                      </a:rPr>
                      <m:t>=</m:t>
                    </m:r>
                  </m:oMath>
                </a14:m>
                <a:r>
                  <a:rPr lang="ko-KR" altLang="en-US" dirty="0" smtClean="0"/>
                  <a:t> </a:t>
                </a:r>
                <a14:m>
                  <m:oMath xmlns:m="http://schemas.openxmlformats.org/officeDocument/2006/math">
                    <m:nary>
                      <m:naryPr>
                        <m:chr m:val="∑"/>
                        <m:supHide m:val="on"/>
                        <m:ctrlPr>
                          <a:rPr lang="ko-KR" altLang="en-US" i="1" dirty="0" smtClean="0">
                            <a:latin typeface="Cambria Math"/>
                          </a:rPr>
                        </m:ctrlPr>
                      </m:naryPr>
                      <m:sub>
                        <m:r>
                          <m:rPr>
                            <m:brk m:alnAt="7"/>
                          </m:rPr>
                          <a:rPr lang="en-US" altLang="ko-KR" b="0" i="1" dirty="0" smtClean="0">
                            <a:latin typeface="Cambria Math"/>
                          </a:rPr>
                          <m:t>𝑖</m:t>
                        </m:r>
                      </m:sub>
                      <m:sup/>
                      <m:e>
                        <m:r>
                          <a:rPr lang="en-US" altLang="ko-KR" b="0" i="1" dirty="0" smtClean="0">
                            <a:latin typeface="Cambria Math"/>
                          </a:rPr>
                          <m:t>𝑃</m:t>
                        </m:r>
                        <m:d>
                          <m:dPr>
                            <m:ctrlPr>
                              <a:rPr lang="en-US" altLang="ko-KR" b="0" i="1" dirty="0" smtClean="0">
                                <a:latin typeface="Cambria Math"/>
                              </a:rPr>
                            </m:ctrlPr>
                          </m:dPr>
                          <m:e>
                            <m:r>
                              <a:rPr lang="en-US" altLang="ko-KR" b="0" i="1" dirty="0" smtClean="0">
                                <a:latin typeface="Cambria Math"/>
                              </a:rPr>
                              <m:t>𝐴</m:t>
                            </m:r>
                            <m:r>
                              <a:rPr lang="en-US" altLang="ko-KR" b="0" i="1" dirty="0" smtClean="0">
                                <a:latin typeface="Cambria Math"/>
                              </a:rPr>
                              <m:t>∩</m:t>
                            </m:r>
                            <m:sSub>
                              <m:sSubPr>
                                <m:ctrlPr>
                                  <a:rPr lang="en-US" altLang="ko-KR" b="0" i="1" dirty="0" smtClean="0">
                                    <a:latin typeface="Cambria Math"/>
                                  </a:rPr>
                                </m:ctrlPr>
                              </m:sSubPr>
                              <m:e>
                                <m:r>
                                  <a:rPr lang="en-US" altLang="ko-KR" b="0" i="1" dirty="0" smtClean="0">
                                    <a:latin typeface="Cambria Math"/>
                                  </a:rPr>
                                  <m:t>𝐵</m:t>
                                </m:r>
                              </m:e>
                              <m:sub>
                                <m:r>
                                  <a:rPr lang="en-US" altLang="ko-KR" b="0" i="1" dirty="0" smtClean="0">
                                    <a:latin typeface="Cambria Math"/>
                                  </a:rPr>
                                  <m:t>𝑖</m:t>
                                </m:r>
                              </m:sub>
                            </m:sSub>
                          </m:e>
                        </m:d>
                        <m:r>
                          <a:rPr lang="en-US" altLang="ko-KR" b="0" i="1" dirty="0" smtClean="0">
                            <a:latin typeface="Cambria Math"/>
                          </a:rPr>
                          <m:t>= </m:t>
                        </m:r>
                        <m:nary>
                          <m:naryPr>
                            <m:chr m:val="∑"/>
                            <m:supHide m:val="on"/>
                            <m:ctrlPr>
                              <a:rPr lang="en-US" altLang="ko-KR" b="0" i="1" dirty="0" smtClean="0">
                                <a:latin typeface="Cambria Math"/>
                              </a:rPr>
                            </m:ctrlPr>
                          </m:naryPr>
                          <m:sub>
                            <m:r>
                              <m:rPr>
                                <m:brk m:alnAt="7"/>
                              </m:rPr>
                              <a:rPr lang="en-US" altLang="ko-KR" b="0" i="1" dirty="0" smtClean="0">
                                <a:latin typeface="Cambria Math"/>
                              </a:rPr>
                              <m:t>𝑖</m:t>
                            </m:r>
                          </m:sub>
                          <m:sup/>
                          <m:e>
                            <m:r>
                              <a:rPr lang="en-US" altLang="ko-KR" b="0" i="1" dirty="0" smtClean="0">
                                <a:latin typeface="Cambria Math"/>
                              </a:rPr>
                              <m:t>𝑃</m:t>
                            </m:r>
                            <m:d>
                              <m:dPr>
                                <m:ctrlPr>
                                  <a:rPr lang="en-US" altLang="ko-KR" b="0" i="1" dirty="0" smtClean="0">
                                    <a:latin typeface="Cambria Math"/>
                                  </a:rPr>
                                </m:ctrlPr>
                              </m:dPr>
                              <m:e>
                                <m:r>
                                  <a:rPr lang="en-US" altLang="ko-KR" b="0" i="1" dirty="0" smtClean="0">
                                    <a:latin typeface="Cambria Math"/>
                                  </a:rPr>
                                  <m:t>𝐴</m:t>
                                </m:r>
                              </m:e>
                              <m:e>
                                <m:sSub>
                                  <m:sSubPr>
                                    <m:ctrlPr>
                                      <a:rPr lang="en-US" altLang="ko-KR" b="0" i="1" dirty="0" smtClean="0">
                                        <a:latin typeface="Cambria Math"/>
                                      </a:rPr>
                                    </m:ctrlPr>
                                  </m:sSubPr>
                                  <m:e>
                                    <m:r>
                                      <a:rPr lang="en-US" altLang="ko-KR" b="0" i="1" dirty="0" smtClean="0">
                                        <a:latin typeface="Cambria Math"/>
                                      </a:rPr>
                                      <m:t>𝐵</m:t>
                                    </m:r>
                                  </m:e>
                                  <m:sub>
                                    <m:r>
                                      <a:rPr lang="en-US" altLang="ko-KR" b="0" i="1" dirty="0" smtClean="0">
                                        <a:latin typeface="Cambria Math"/>
                                      </a:rPr>
                                      <m:t>𝑖</m:t>
                                    </m:r>
                                  </m:sub>
                                </m:sSub>
                              </m:e>
                            </m:d>
                            <m:r>
                              <a:rPr lang="en-US" altLang="ko-KR" b="0" i="1" dirty="0" smtClean="0">
                                <a:latin typeface="Cambria Math"/>
                              </a:rPr>
                              <m:t>𝑃</m:t>
                            </m:r>
                            <m:d>
                              <m:dPr>
                                <m:ctrlPr>
                                  <a:rPr lang="en-US" altLang="ko-KR" b="0" i="1" dirty="0" smtClean="0">
                                    <a:latin typeface="Cambria Math"/>
                                  </a:rPr>
                                </m:ctrlPr>
                              </m:dPr>
                              <m:e>
                                <m:sSub>
                                  <m:sSubPr>
                                    <m:ctrlPr>
                                      <a:rPr lang="en-US" altLang="ko-KR" b="0" i="1" dirty="0" smtClean="0">
                                        <a:latin typeface="Cambria Math"/>
                                      </a:rPr>
                                    </m:ctrlPr>
                                  </m:sSubPr>
                                  <m:e>
                                    <m:r>
                                      <a:rPr lang="en-US" altLang="ko-KR" b="0" i="1" dirty="0" smtClean="0">
                                        <a:latin typeface="Cambria Math"/>
                                      </a:rPr>
                                      <m:t>𝐵</m:t>
                                    </m:r>
                                  </m:e>
                                  <m:sub>
                                    <m:r>
                                      <a:rPr lang="en-US" altLang="ko-KR" b="0" i="1" dirty="0" smtClean="0">
                                        <a:latin typeface="Cambria Math"/>
                                      </a:rPr>
                                      <m:t>𝑖</m:t>
                                    </m:r>
                                  </m:sub>
                                </m:sSub>
                              </m:e>
                            </m:d>
                          </m:e>
                        </m:nary>
                      </m:e>
                    </m:nary>
                  </m:oMath>
                </a14:m>
                <a:endParaRPr lang="en-US" altLang="ko-KR" dirty="0" smtClean="0"/>
              </a:p>
              <a:p>
                <a:endParaRPr lang="en-US" altLang="ko-KR" dirty="0"/>
              </a:p>
              <a:p>
                <a:r>
                  <a:rPr lang="en-US" altLang="ko-KR" dirty="0" smtClean="0"/>
                  <a:t>%% iterative expectation </a:t>
                </a:r>
              </a:p>
              <a:p>
                <a:endParaRPr lang="en-US" altLang="ko-KR" dirty="0"/>
              </a:p>
              <a:p>
                <a:r>
                  <a:rPr lang="en-US" altLang="ko-KR" dirty="0" smtClean="0"/>
                  <a:t>    </a:t>
                </a:r>
                <a14:m>
                  <m:oMath xmlns:m="http://schemas.openxmlformats.org/officeDocument/2006/math">
                    <m:r>
                      <a:rPr lang="en-US" altLang="ko-KR" b="0" i="1" smtClean="0">
                        <a:latin typeface="Cambria Math"/>
                      </a:rPr>
                      <m:t>𝐸</m:t>
                    </m:r>
                    <m:d>
                      <m:dPr>
                        <m:begChr m:val="["/>
                        <m:endChr m:val="]"/>
                        <m:ctrlPr>
                          <a:rPr lang="en-US" altLang="ko-KR" b="0" i="1" smtClean="0">
                            <a:latin typeface="Cambria Math"/>
                          </a:rPr>
                        </m:ctrlPr>
                      </m:dPr>
                      <m:e>
                        <m:r>
                          <a:rPr lang="en-US" altLang="ko-KR" b="0" i="1" smtClean="0">
                            <a:latin typeface="Cambria Math"/>
                          </a:rPr>
                          <m:t>𝑋</m:t>
                        </m:r>
                      </m:e>
                    </m:d>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𝐸</m:t>
                        </m:r>
                      </m:e>
                      <m:sub>
                        <m:r>
                          <a:rPr lang="en-US" altLang="ko-KR" b="0" i="1" smtClean="0">
                            <a:latin typeface="Cambria Math"/>
                          </a:rPr>
                          <m:t>𝑦</m:t>
                        </m:r>
                      </m:sub>
                    </m:sSub>
                    <m:d>
                      <m:dPr>
                        <m:begChr m:val="["/>
                        <m:endChr m:val="]"/>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𝐸</m:t>
                            </m:r>
                          </m:e>
                          <m:sub>
                            <m:r>
                              <a:rPr lang="en-US" altLang="ko-KR" b="0" i="1" smtClean="0">
                                <a:latin typeface="Cambria Math"/>
                              </a:rPr>
                              <m:t>𝑥</m:t>
                            </m:r>
                          </m:sub>
                        </m:sSub>
                        <m:d>
                          <m:dPr>
                            <m:begChr m:val="["/>
                            <m:endChr m:val="]"/>
                            <m:ctrlPr>
                              <a:rPr lang="en-US" altLang="ko-KR" b="0" i="1" smtClean="0">
                                <a:latin typeface="Cambria Math"/>
                              </a:rPr>
                            </m:ctrlPr>
                          </m:dPr>
                          <m:e>
                            <m:r>
                              <a:rPr lang="en-US" altLang="ko-KR" b="0" i="1" smtClean="0">
                                <a:latin typeface="Cambria Math"/>
                              </a:rPr>
                              <m:t>𝑋</m:t>
                            </m:r>
                          </m:e>
                          <m:e>
                            <m:r>
                              <a:rPr lang="en-US" altLang="ko-KR" b="0" i="1" smtClean="0">
                                <a:latin typeface="Cambria Math"/>
                              </a:rPr>
                              <m:t>𝑌</m:t>
                            </m:r>
                            <m:r>
                              <a:rPr lang="en-US" altLang="ko-KR" b="0" i="1" smtClean="0">
                                <a:latin typeface="Cambria Math"/>
                              </a:rPr>
                              <m:t>=</m:t>
                            </m:r>
                            <m:r>
                              <a:rPr lang="en-US" altLang="ko-KR" b="0" i="1" smtClean="0">
                                <a:latin typeface="Cambria Math"/>
                              </a:rPr>
                              <m:t>𝑦</m:t>
                            </m:r>
                          </m:e>
                        </m:d>
                      </m:e>
                    </m:d>
                    <m:r>
                      <a:rPr lang="en-US" altLang="ko-KR" b="0" i="1" smtClean="0">
                        <a:latin typeface="Cambria Math"/>
                      </a:rPr>
                      <m:t> </m:t>
                    </m:r>
                  </m:oMath>
                </a14:m>
                <a:endParaRPr lang="en-US" altLang="ko-KR" dirty="0" smtClean="0"/>
              </a:p>
              <a:p>
                <a:endParaRPr lang="en-US" altLang="ko-KR" dirty="0" smtClean="0"/>
              </a:p>
              <a:p>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179512" y="908720"/>
                <a:ext cx="6624736" cy="4291881"/>
              </a:xfrm>
              <a:prstGeom prst="rect">
                <a:avLst/>
              </a:prstGeom>
              <a:blipFill rotWithShape="1">
                <a:blip r:embed="rId2"/>
                <a:stretch>
                  <a:fillRect l="-736" t="-710"/>
                </a:stretch>
              </a:blipFill>
            </p:spPr>
            <p:txBody>
              <a:bodyPr/>
              <a:lstStyle/>
              <a:p>
                <a:r>
                  <a:rPr lang="ko-KR" altLang="en-US">
                    <a:noFill/>
                  </a:rPr>
                  <a:t> </a:t>
                </a:r>
              </a:p>
            </p:txBody>
          </p:sp>
        </mc:Fallback>
      </mc:AlternateContent>
      <p:sp>
        <p:nvSpPr>
          <p:cNvPr id="3" name="TextBox 2"/>
          <p:cNvSpPr txBox="1"/>
          <p:nvPr/>
        </p:nvSpPr>
        <p:spPr>
          <a:xfrm>
            <a:off x="31601" y="116821"/>
            <a:ext cx="3517117" cy="369332"/>
          </a:xfrm>
          <a:prstGeom prst="rect">
            <a:avLst/>
          </a:prstGeom>
          <a:noFill/>
        </p:spPr>
        <p:txBody>
          <a:bodyPr wrap="none" rtlCol="0">
            <a:spAutoFit/>
          </a:bodyPr>
          <a:lstStyle/>
          <a:p>
            <a:r>
              <a:rPr lang="en-US" altLang="ko-KR" dirty="0" smtClean="0"/>
              <a:t>Total probability  - supplement </a:t>
            </a:r>
            <a:endParaRPr lang="ko-KR" altLang="en-US" dirty="0"/>
          </a:p>
        </p:txBody>
      </p:sp>
    </p:spTree>
    <p:extLst>
      <p:ext uri="{BB962C8B-B14F-4D97-AF65-F5344CB8AC3E}">
        <p14:creationId xmlns:p14="http://schemas.microsoft.com/office/powerpoint/2010/main" val="2521020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타원 2"/>
          <p:cNvSpPr/>
          <p:nvPr/>
        </p:nvSpPr>
        <p:spPr>
          <a:xfrm>
            <a:off x="1032676" y="18595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328820" y="9594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2317224" y="18595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2373208" y="265159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3840988" y="175149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978624" y="2390276"/>
            <a:ext cx="324128" cy="369332"/>
          </a:xfrm>
          <a:prstGeom prst="rect">
            <a:avLst/>
          </a:prstGeom>
          <a:noFill/>
        </p:spPr>
        <p:txBody>
          <a:bodyPr wrap="none" rtlCol="0">
            <a:spAutoFit/>
          </a:bodyPr>
          <a:lstStyle/>
          <a:p>
            <a:r>
              <a:rPr lang="en-US" altLang="ko-KR" dirty="0" smtClean="0"/>
              <a:t>X</a:t>
            </a:r>
            <a:endParaRPr lang="ko-KR" altLang="en-US" dirty="0"/>
          </a:p>
        </p:txBody>
      </p:sp>
      <p:sp>
        <p:nvSpPr>
          <p:cNvPr id="12" name="TextBox 11"/>
          <p:cNvSpPr txBox="1"/>
          <p:nvPr/>
        </p:nvSpPr>
        <p:spPr>
          <a:xfrm>
            <a:off x="3786936" y="2390276"/>
            <a:ext cx="377026" cy="369332"/>
          </a:xfrm>
          <a:prstGeom prst="rect">
            <a:avLst/>
          </a:prstGeom>
          <a:noFill/>
        </p:spPr>
        <p:txBody>
          <a:bodyPr wrap="none" rtlCol="0">
            <a:spAutoFit/>
          </a:bodyPr>
          <a:lstStyle/>
          <a:p>
            <a:r>
              <a:rPr lang="en-US" altLang="ko-KR" dirty="0" smtClean="0"/>
              <a:t>X’</a:t>
            </a:r>
            <a:endParaRPr lang="ko-KR" altLang="en-US" dirty="0"/>
          </a:p>
        </p:txBody>
      </p:sp>
      <p:cxnSp>
        <p:nvCxnSpPr>
          <p:cNvPr id="14" name="직선 화살표 연결선 13"/>
          <p:cNvCxnSpPr/>
          <p:nvPr/>
        </p:nvCxnSpPr>
        <p:spPr>
          <a:xfrm flipV="1">
            <a:off x="1303174" y="1139428"/>
            <a:ext cx="864096" cy="720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1455574" y="1967520"/>
            <a:ext cx="711696" cy="443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a:off x="1335211" y="2110209"/>
            <a:ext cx="873246" cy="6396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2589232" y="1139428"/>
            <a:ext cx="1197704" cy="6120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V="1">
            <a:off x="2688860" y="1908658"/>
            <a:ext cx="1036756" cy="5886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V="1">
            <a:off x="2775190" y="2110209"/>
            <a:ext cx="864096" cy="720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1443448" y="1067420"/>
                <a:ext cx="50148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1</m:t>
                          </m:r>
                        </m:sub>
                      </m:sSub>
                    </m:oMath>
                  </m:oMathPara>
                </a14:m>
                <a:endParaRPr lang="ko-KR" altLang="en-US" dirty="0"/>
              </a:p>
            </p:txBody>
          </p:sp>
        </mc:Choice>
        <mc:Fallback>
          <p:sp>
            <p:nvSpPr>
              <p:cNvPr id="28" name="TextBox 27"/>
              <p:cNvSpPr txBox="1">
                <a:spLocks noRot="1" noChangeAspect="1" noMove="1" noResize="1" noEditPoints="1" noAdjustHandles="1" noChangeArrowheads="1" noChangeShapeType="1" noTextEdit="1"/>
              </p:cNvSpPr>
              <p:nvPr/>
            </p:nvSpPr>
            <p:spPr>
              <a:xfrm>
                <a:off x="1443448" y="1067420"/>
                <a:ext cx="501484" cy="369332"/>
              </a:xfrm>
              <a:prstGeom prst="rect">
                <a:avLst/>
              </a:prstGeom>
              <a:blipFill rotWithShape="1">
                <a:blip r:embed="rId2"/>
                <a:stretch>
                  <a:fillRect b="-163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1521092" y="1620382"/>
                <a:ext cx="506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2</m:t>
                          </m:r>
                        </m:sub>
                      </m:sSub>
                    </m:oMath>
                  </m:oMathPara>
                </a14:m>
                <a:endParaRPr lang="ko-KR" altLang="en-US" dirty="0"/>
              </a:p>
            </p:txBody>
          </p:sp>
        </mc:Choice>
        <mc:Fallback>
          <p:sp>
            <p:nvSpPr>
              <p:cNvPr id="29" name="TextBox 28"/>
              <p:cNvSpPr txBox="1">
                <a:spLocks noRot="1" noChangeAspect="1" noMove="1" noResize="1" noEditPoints="1" noAdjustHandles="1" noChangeArrowheads="1" noChangeShapeType="1" noTextEdit="1"/>
              </p:cNvSpPr>
              <p:nvPr/>
            </p:nvSpPr>
            <p:spPr>
              <a:xfrm>
                <a:off x="1521092" y="1620382"/>
                <a:ext cx="506805" cy="369332"/>
              </a:xfrm>
              <a:prstGeom prst="rect">
                <a:avLst/>
              </a:prstGeom>
              <a:blipFill rotWithShape="1">
                <a:blip r:embed="rId3"/>
                <a:stretch>
                  <a:fillRect b="-333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1521092" y="2574942"/>
                <a:ext cx="506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3</m:t>
                          </m:r>
                        </m:sub>
                      </m:sSub>
                    </m:oMath>
                  </m:oMathPara>
                </a14:m>
                <a:endParaRPr lang="ko-KR" altLang="en-US" dirty="0"/>
              </a:p>
            </p:txBody>
          </p:sp>
        </mc:Choice>
        <mc:Fallback>
          <p:sp>
            <p:nvSpPr>
              <p:cNvPr id="30" name="TextBox 29"/>
              <p:cNvSpPr txBox="1">
                <a:spLocks noRot="1" noChangeAspect="1" noMove="1" noResize="1" noEditPoints="1" noAdjustHandles="1" noChangeArrowheads="1" noChangeShapeType="1" noTextEdit="1"/>
              </p:cNvSpPr>
              <p:nvPr/>
            </p:nvSpPr>
            <p:spPr>
              <a:xfrm>
                <a:off x="1521092" y="2574942"/>
                <a:ext cx="506805" cy="369332"/>
              </a:xfrm>
              <a:prstGeom prst="rect">
                <a:avLst/>
              </a:prstGeom>
              <a:blipFill rotWithShape="1">
                <a:blip r:embed="rId4"/>
                <a:stretch>
                  <a:fillRect b="-163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66507" y="3479688"/>
                <a:ext cx="6530865" cy="411972"/>
              </a:xfrm>
              <a:prstGeom prst="rect">
                <a:avLst/>
              </a:prstGeom>
              <a:noFill/>
            </p:spPr>
            <p:txBody>
              <a:bodyPr wrap="square" rtlCol="0">
                <a:spAutoFit/>
              </a:bodyPr>
              <a:lstStyle/>
              <a:p>
                <a14:m>
                  <m:oMath xmlns:m="http://schemas.openxmlformats.org/officeDocument/2006/math">
                    <m:sSub>
                      <m:sSubPr>
                        <m:ctrlPr>
                          <a:rPr lang="en-US" altLang="ko-KR" b="0" i="1" smtClean="0">
                            <a:latin typeface="Cambria Math"/>
                          </a:rPr>
                        </m:ctrlPr>
                      </m:sSubPr>
                      <m:e>
                        <m:r>
                          <a:rPr lang="en-US" altLang="ko-KR" b="0" i="1" smtClean="0">
                            <a:latin typeface="Cambria Math"/>
                          </a:rPr>
                          <m:t>𝑝</m:t>
                        </m:r>
                      </m:e>
                      <m:sub>
                        <m:r>
                          <a:rPr lang="en-US" altLang="ko-KR" b="0" i="1" smtClean="0">
                            <a:latin typeface="Cambria Math"/>
                          </a:rPr>
                          <m:t>𝑥</m:t>
                        </m:r>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Sub>
                  </m:oMath>
                </a14:m>
                <a:r>
                  <a:rPr lang="ko-KR" altLang="en-US" dirty="0" smtClean="0"/>
                  <a:t> </a:t>
                </a:r>
                <a:r>
                  <a:rPr lang="en-US" altLang="ko-KR" dirty="0" smtClean="0"/>
                  <a:t>=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𝑃</m:t>
                        </m:r>
                      </m:e>
                      <m:sub>
                        <m:r>
                          <a:rPr lang="en-US" altLang="ko-KR" b="0" i="1" smtClean="0">
                            <a:latin typeface="Cambria Math"/>
                          </a:rPr>
                          <m:t>𝑥</m:t>
                        </m:r>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up>
                        <m:r>
                          <a:rPr lang="en-US" altLang="ko-KR" b="0" i="1" smtClean="0">
                            <a:latin typeface="Cambria Math"/>
                          </a:rPr>
                          <m:t>𝜋</m:t>
                        </m:r>
                      </m:sup>
                    </m:sSubSup>
                    <m:r>
                      <a:rPr lang="en-US" altLang="ko-KR" b="0" i="1" smtClean="0">
                        <a:latin typeface="Cambria Math"/>
                      </a:rPr>
                      <m:t>=</m:t>
                    </m:r>
                  </m:oMath>
                </a14:m>
                <a:r>
                  <a:rPr lang="ko-KR" altLang="en-US" dirty="0" smtClean="0"/>
                  <a:t> </a:t>
                </a:r>
                <a14:m>
                  <m:oMath xmlns:m="http://schemas.openxmlformats.org/officeDocument/2006/math">
                    <m:nary>
                      <m:naryPr>
                        <m:chr m:val="∑"/>
                        <m:supHide m:val="on"/>
                        <m:ctrlPr>
                          <a:rPr lang="ko-KR" altLang="en-US" i="1" dirty="0" smtClean="0">
                            <a:latin typeface="Cambria Math"/>
                          </a:rPr>
                        </m:ctrlPr>
                      </m:naryPr>
                      <m:sub>
                        <m:r>
                          <m:rPr>
                            <m:brk m:alnAt="7"/>
                          </m:rPr>
                          <a:rPr lang="en-US" altLang="ko-KR" b="0" i="1" dirty="0" smtClean="0">
                            <a:latin typeface="Cambria Math"/>
                          </a:rPr>
                          <m:t>𝑢</m:t>
                        </m:r>
                      </m:sub>
                      <m:sup/>
                      <m:e>
                        <m:r>
                          <a:rPr lang="en-US" altLang="ko-KR" b="0" i="1" dirty="0" smtClean="0">
                            <a:latin typeface="Cambria Math"/>
                          </a:rPr>
                          <m:t>𝑃</m:t>
                        </m:r>
                        <m:d>
                          <m:dPr>
                            <m:begChr m:val="{"/>
                            <m:endChr m:val="}"/>
                            <m:ctrlPr>
                              <a:rPr lang="en-US" altLang="ko-KR" b="0" i="1" dirty="0" smtClean="0">
                                <a:latin typeface="Cambria Math"/>
                              </a:rPr>
                            </m:ctrlPr>
                          </m:dPr>
                          <m:e>
                            <m:sSup>
                              <m:sSupPr>
                                <m:ctrlPr>
                                  <a:rPr lang="en-US" altLang="ko-KR" b="0" i="1" dirty="0" smtClean="0">
                                    <a:latin typeface="Cambria Math"/>
                                  </a:rPr>
                                </m:ctrlPr>
                              </m:sSupPr>
                              <m:e>
                                <m:r>
                                  <a:rPr lang="en-US" altLang="ko-KR" b="0" i="1" dirty="0" smtClean="0">
                                    <a:latin typeface="Cambria Math"/>
                                  </a:rPr>
                                  <m:t>𝑥</m:t>
                                </m:r>
                              </m:e>
                              <m:sup>
                                <m:r>
                                  <a:rPr lang="en-US" altLang="ko-KR" b="0" i="1" dirty="0" smtClean="0">
                                    <a:latin typeface="Cambria Math"/>
                                  </a:rPr>
                                  <m:t>′</m:t>
                                </m:r>
                              </m:sup>
                            </m:sSup>
                          </m:e>
                          <m:e>
                            <m:r>
                              <a:rPr lang="en-US" altLang="ko-KR" b="0" i="1" dirty="0" smtClean="0">
                                <a:latin typeface="Cambria Math"/>
                              </a:rPr>
                              <m:t>𝑥</m:t>
                            </m:r>
                            <m:r>
                              <a:rPr lang="en-US" altLang="ko-KR" b="0" i="1" dirty="0" smtClean="0">
                                <a:latin typeface="Cambria Math"/>
                              </a:rPr>
                              <m:t>,</m:t>
                            </m:r>
                            <m:r>
                              <a:rPr lang="en-US" altLang="ko-KR" b="0" i="1" dirty="0" smtClean="0">
                                <a:latin typeface="Cambria Math"/>
                              </a:rPr>
                              <m:t>𝑢</m:t>
                            </m:r>
                          </m:e>
                        </m:d>
                        <m:r>
                          <a:rPr lang="en-US" altLang="ko-KR" b="0" i="1" dirty="0" smtClean="0">
                            <a:latin typeface="Cambria Math"/>
                          </a:rPr>
                          <m:t>𝑃</m:t>
                        </m:r>
                        <m:d>
                          <m:dPr>
                            <m:begChr m:val="{"/>
                            <m:endChr m:val="}"/>
                            <m:ctrlPr>
                              <a:rPr lang="en-US" altLang="ko-KR" b="0" i="1" dirty="0" smtClean="0">
                                <a:latin typeface="Cambria Math"/>
                              </a:rPr>
                            </m:ctrlPr>
                          </m:dPr>
                          <m:e>
                            <m:r>
                              <a:rPr lang="en-US" altLang="ko-KR" b="0" i="1" dirty="0" smtClean="0">
                                <a:latin typeface="Cambria Math"/>
                              </a:rPr>
                              <m:t>𝑢</m:t>
                            </m:r>
                          </m:e>
                          <m:e>
                            <m:r>
                              <a:rPr lang="en-US" altLang="ko-KR" b="0" i="1" dirty="0" smtClean="0">
                                <a:latin typeface="Cambria Math"/>
                              </a:rPr>
                              <m:t>𝑥</m:t>
                            </m:r>
                          </m:e>
                        </m:d>
                        <m:r>
                          <a:rPr lang="en-US" altLang="ko-KR" b="0" i="1" dirty="0" smtClean="0">
                            <a:latin typeface="Cambria Math"/>
                          </a:rPr>
                          <m:t>=</m:t>
                        </m:r>
                        <m:nary>
                          <m:naryPr>
                            <m:chr m:val="∑"/>
                            <m:supHide m:val="on"/>
                            <m:ctrlPr>
                              <a:rPr lang="en-US" altLang="ko-KR" b="0" i="1" dirty="0" smtClean="0">
                                <a:latin typeface="Cambria Math"/>
                              </a:rPr>
                            </m:ctrlPr>
                          </m:naryPr>
                          <m:sub>
                            <m:r>
                              <m:rPr>
                                <m:brk m:alnAt="7"/>
                              </m:rPr>
                              <a:rPr lang="en-US" altLang="ko-KR" b="0" i="1" dirty="0" smtClean="0">
                                <a:latin typeface="Cambria Math"/>
                              </a:rPr>
                              <m:t>𝑢</m:t>
                            </m:r>
                          </m:sub>
                          <m:sup/>
                          <m:e>
                            <m:sSubSup>
                              <m:sSubSupPr>
                                <m:ctrlPr>
                                  <a:rPr lang="en-US" altLang="ko-KR" b="0" i="1" dirty="0" smtClean="0">
                                    <a:latin typeface="Cambria Math"/>
                                  </a:rPr>
                                </m:ctrlPr>
                              </m:sSubSupPr>
                              <m:e>
                                <m:r>
                                  <a:rPr lang="en-US" altLang="ko-KR" b="0" i="1" dirty="0" smtClean="0">
                                    <a:latin typeface="Cambria Math"/>
                                  </a:rPr>
                                  <m:t>𝑃</m:t>
                                </m:r>
                              </m:e>
                              <m:sub>
                                <m:r>
                                  <a:rPr lang="en-US" altLang="ko-KR" b="0" i="1" dirty="0" smtClean="0">
                                    <a:latin typeface="Cambria Math"/>
                                  </a:rPr>
                                  <m:t>𝑥</m:t>
                                </m:r>
                                <m:r>
                                  <a:rPr lang="en-US" altLang="ko-KR" b="0" i="1" dirty="0" smtClean="0">
                                    <a:latin typeface="Cambria Math"/>
                                  </a:rPr>
                                  <m:t>,</m:t>
                                </m:r>
                                <m:r>
                                  <a:rPr lang="en-US" altLang="ko-KR" b="0" i="1" dirty="0" smtClean="0">
                                    <a:latin typeface="Cambria Math"/>
                                  </a:rPr>
                                  <m:t>𝑢</m:t>
                                </m:r>
                              </m:sub>
                              <m:sup>
                                <m:r>
                                  <a:rPr lang="en-US" altLang="ko-KR" b="0" i="1" dirty="0" smtClean="0">
                                    <a:latin typeface="Cambria Math"/>
                                  </a:rPr>
                                  <m:t>𝑢</m:t>
                                </m:r>
                              </m:sup>
                            </m:sSubSup>
                            <m:r>
                              <a:rPr lang="en-US" altLang="ko-KR" b="0" i="1" dirty="0" smtClean="0">
                                <a:latin typeface="Cambria Math"/>
                              </a:rPr>
                              <m:t> </m:t>
                            </m:r>
                            <m:r>
                              <a:rPr lang="en-US" altLang="ko-KR" b="0" i="1" dirty="0" smtClean="0">
                                <a:latin typeface="Cambria Math"/>
                              </a:rPr>
                              <m:t>𝑃</m:t>
                            </m:r>
                            <m:d>
                              <m:dPr>
                                <m:begChr m:val="{"/>
                                <m:endChr m:val="}"/>
                                <m:ctrlPr>
                                  <a:rPr lang="en-US" altLang="ko-KR" b="0" i="1" dirty="0" smtClean="0">
                                    <a:latin typeface="Cambria Math"/>
                                  </a:rPr>
                                </m:ctrlPr>
                              </m:dPr>
                              <m:e>
                                <m:r>
                                  <a:rPr lang="en-US" altLang="ko-KR" b="0" i="1" dirty="0" smtClean="0">
                                    <a:latin typeface="Cambria Math"/>
                                  </a:rPr>
                                  <m:t>𝑢</m:t>
                                </m:r>
                              </m:e>
                              <m:e>
                                <m:r>
                                  <a:rPr lang="en-US" altLang="ko-KR" b="0" i="1" dirty="0" smtClean="0">
                                    <a:latin typeface="Cambria Math"/>
                                  </a:rPr>
                                  <m:t>𝑥</m:t>
                                </m:r>
                              </m:e>
                            </m:d>
                          </m:e>
                        </m:nary>
                        <m:r>
                          <a:rPr lang="en-US" altLang="ko-KR" b="0" i="1" dirty="0" smtClean="0">
                            <a:latin typeface="Cambria Math"/>
                          </a:rPr>
                          <m:t> </m:t>
                        </m:r>
                      </m:e>
                    </m:nary>
                  </m:oMath>
                </a14:m>
                <a:endParaRPr lang="ko-KR" altLang="en-US" dirty="0"/>
              </a:p>
            </p:txBody>
          </p:sp>
        </mc:Choice>
        <mc:Fallback>
          <p:sp>
            <p:nvSpPr>
              <p:cNvPr id="31" name="TextBox 30"/>
              <p:cNvSpPr txBox="1">
                <a:spLocks noRot="1" noChangeAspect="1" noMove="1" noResize="1" noEditPoints="1" noAdjustHandles="1" noChangeArrowheads="1" noChangeShapeType="1" noTextEdit="1"/>
              </p:cNvSpPr>
              <p:nvPr/>
            </p:nvSpPr>
            <p:spPr>
              <a:xfrm>
                <a:off x="766507" y="3479688"/>
                <a:ext cx="6530865" cy="411972"/>
              </a:xfrm>
              <a:prstGeom prst="rect">
                <a:avLst/>
              </a:prstGeom>
              <a:blipFill rotWithShape="1">
                <a:blip r:embed="rId5"/>
                <a:stretch>
                  <a:fillRect t="-107463" b="-159701"/>
                </a:stretch>
              </a:blipFill>
            </p:spPr>
            <p:txBody>
              <a:bodyPr/>
              <a:lstStyle/>
              <a:p>
                <a:r>
                  <a:rPr lang="ko-KR" altLang="en-US">
                    <a:noFill/>
                  </a:rPr>
                  <a:t> </a:t>
                </a:r>
              </a:p>
            </p:txBody>
          </p:sp>
        </mc:Fallback>
      </mc:AlternateContent>
      <p:sp>
        <p:nvSpPr>
          <p:cNvPr id="32" name="TextBox 31"/>
          <p:cNvSpPr txBox="1"/>
          <p:nvPr/>
        </p:nvSpPr>
        <p:spPr>
          <a:xfrm>
            <a:off x="31601" y="116821"/>
            <a:ext cx="4550926" cy="369332"/>
          </a:xfrm>
          <a:prstGeom prst="rect">
            <a:avLst/>
          </a:prstGeom>
          <a:noFill/>
        </p:spPr>
        <p:txBody>
          <a:bodyPr wrap="none" rtlCol="0">
            <a:spAutoFit/>
          </a:bodyPr>
          <a:lstStyle/>
          <a:p>
            <a:r>
              <a:rPr lang="en-US" altLang="ko-KR" dirty="0" smtClean="0"/>
              <a:t>Markov - Total probability  - supplement </a:t>
            </a:r>
            <a:endParaRPr lang="ko-KR" altLang="en-US" dirty="0"/>
          </a:p>
        </p:txBody>
      </p:sp>
    </p:spTree>
    <p:extLst>
      <p:ext uri="{BB962C8B-B14F-4D97-AF65-F5344CB8AC3E}">
        <p14:creationId xmlns:p14="http://schemas.microsoft.com/office/powerpoint/2010/main" val="233626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51520" y="1052736"/>
                <a:ext cx="8136904" cy="5098383"/>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Bellman’s Principle of Optimality </a:t>
                </a:r>
              </a:p>
              <a:p>
                <a:pPr marL="285750" indent="-285750">
                  <a:buFont typeface="Wingdings" panose="05000000000000000000" pitchFamily="2" charset="2"/>
                  <a:buChar char="l"/>
                </a:pPr>
                <a:endParaRPr lang="en-US" altLang="ko-KR" dirty="0"/>
              </a:p>
              <a:p>
                <a:r>
                  <a:rPr lang="en-US" altLang="ko-KR" dirty="0"/>
                  <a:t>“An optimal policy has the property that no matter what </a:t>
                </a:r>
                <a:r>
                  <a:rPr lang="en-US" altLang="ko-KR" b="1" dirty="0"/>
                  <a:t>the previous decision</a:t>
                </a:r>
                <a:r>
                  <a:rPr lang="en-US" altLang="ko-KR" dirty="0"/>
                  <a:t>(i.e., controls) has been, </a:t>
                </a:r>
                <a:r>
                  <a:rPr lang="en-US" altLang="ko-KR" b="1" dirty="0"/>
                  <a:t>the remaining decisions </a:t>
                </a:r>
                <a:r>
                  <a:rPr lang="en-US" altLang="ko-KR" dirty="0"/>
                  <a:t>must an optimal policy with regard to the state resulting from those previous decision.”</a:t>
                </a:r>
                <a:endParaRPr lang="ko-KR" altLang="ko-KR" dirty="0"/>
              </a:p>
              <a:p>
                <a:pPr marL="285750" indent="-285750">
                  <a:buFont typeface="Wingdings" panose="05000000000000000000" pitchFamily="2" charset="2"/>
                  <a:buChar char="l"/>
                </a:pPr>
                <a:endParaRPr lang="en-US" altLang="ko-KR" dirty="0" smtClean="0"/>
              </a:p>
              <a:p>
                <a:pPr marL="285750" indent="-285750">
                  <a:buFont typeface="Wingdings" panose="05000000000000000000" pitchFamily="2" charset="2"/>
                  <a:buChar char="l"/>
                </a:pPr>
                <a:r>
                  <a:rPr lang="en-US" altLang="ko-KR" dirty="0" smtClean="0"/>
                  <a:t>Problem </a:t>
                </a:r>
              </a:p>
              <a:p>
                <a:pPr marL="285750" indent="-285750">
                  <a:buFont typeface="Wingdings" panose="05000000000000000000" pitchFamily="2" charset="2"/>
                  <a:buChar char="l"/>
                </a:pPr>
                <a:endParaRPr lang="en-US" altLang="ko-KR" dirty="0"/>
              </a:p>
              <a:p>
                <a:r>
                  <a:rPr lang="en-US" altLang="ko-KR" dirty="0"/>
                  <a:t> </a:t>
                </a:r>
                <a:r>
                  <a:rPr lang="en-US" altLang="ko-KR" dirty="0" smtClean="0"/>
                  <a:t> - plant:</a:t>
                </a:r>
              </a:p>
              <a:p>
                <a:endParaRPr lang="en-US" altLang="ko-KR" dirty="0"/>
              </a:p>
              <a:p>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𝑓</m:t>
                        </m:r>
                      </m:e>
                      <m:sup>
                        <m:r>
                          <a:rPr lang="en-US" altLang="ko-KR" b="0" i="1" smtClean="0">
                            <a:latin typeface="Cambria Math"/>
                          </a:rPr>
                          <m:t>𝑘</m:t>
                        </m:r>
                      </m:sup>
                    </m:sSup>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r>
                      <a:rPr lang="en-US" altLang="ko-KR" b="0" i="1" smtClean="0">
                        <a:latin typeface="Cambria Math"/>
                      </a:rPr>
                      <m:t>)</m:t>
                    </m:r>
                  </m:oMath>
                </a14:m>
                <a:endParaRPr lang="en-US" altLang="ko-KR" dirty="0" smtClean="0"/>
              </a:p>
              <a:p>
                <a:endParaRPr lang="en-US" altLang="ko-KR" dirty="0"/>
              </a:p>
              <a:p>
                <a:r>
                  <a:rPr lang="en-US" altLang="ko-KR" dirty="0" smtClean="0"/>
                  <a:t>  - Cost </a:t>
                </a:r>
              </a:p>
              <a:p>
                <a:endParaRPr lang="en-US" altLang="ko-KR" dirty="0"/>
              </a:p>
              <a:p>
                <a:r>
                  <a:rPr lang="en-US" altLang="ko-KR" dirty="0" smtClean="0"/>
                  <a:t>   (6.2-2)   </a:t>
                </a:r>
                <a14:m>
                  <m:oMath xmlns:m="http://schemas.openxmlformats.org/officeDocument/2006/math">
                    <m:sSub>
                      <m:sSubPr>
                        <m:ctrlPr>
                          <a:rPr lang="en-US" altLang="ko-KR" b="0" i="1" smtClean="0">
                            <a:latin typeface="Cambria Math"/>
                          </a:rPr>
                        </m:ctrlPr>
                      </m:sSubPr>
                      <m:e>
                        <m:r>
                          <m:rPr>
                            <m:sty m:val="p"/>
                          </m:rPr>
                          <a:rPr lang="en-US" altLang="ko-KR" b="0" i="0" smtClean="0">
                            <a:latin typeface="Cambria Math"/>
                          </a:rPr>
                          <m:t>J</m:t>
                        </m:r>
                      </m:e>
                      <m:sub>
                        <m:r>
                          <m:rPr>
                            <m:sty m:val="p"/>
                          </m:rPr>
                          <a:rPr lang="en-US" altLang="ko-KR" b="0" i="0" smtClean="0">
                            <a:latin typeface="Cambria Math"/>
                          </a:rPr>
                          <m:t>i</m:t>
                        </m:r>
                      </m:sub>
                    </m:sSub>
                    <m:d>
                      <m:dPr>
                        <m:ctrlPr>
                          <a:rPr lang="en-US" altLang="ko-KR" b="0" i="1" smtClean="0">
                            <a:latin typeface="Cambria Math"/>
                          </a:rPr>
                        </m:ctrlPr>
                      </m:dPr>
                      <m:e>
                        <m:sSub>
                          <m:sSubPr>
                            <m:ctrlPr>
                              <a:rPr lang="en-US" altLang="ko-KR" b="0" i="1" smtClean="0">
                                <a:latin typeface="Cambria Math"/>
                              </a:rPr>
                            </m:ctrlPr>
                          </m:sSubPr>
                          <m:e>
                            <m:r>
                              <m:rPr>
                                <m:sty m:val="p"/>
                              </m:rPr>
                              <a:rPr lang="en-US" altLang="ko-KR" b="0" i="0" smtClean="0">
                                <a:latin typeface="Cambria Math"/>
                              </a:rPr>
                              <m:t>x</m:t>
                            </m:r>
                          </m:e>
                          <m:sub>
                            <m:r>
                              <m:rPr>
                                <m:sty m:val="p"/>
                              </m:rPr>
                              <a:rPr lang="en-US" altLang="ko-KR" b="0" i="0" smtClean="0">
                                <a:latin typeface="Cambria Math"/>
                              </a:rPr>
                              <m:t>i</m:t>
                            </m:r>
                          </m:sub>
                        </m:sSub>
                      </m:e>
                    </m:d>
                    <m:r>
                      <a:rPr lang="en-US" altLang="ko-KR" b="0" i="0" smtClean="0">
                        <a:latin typeface="Cambria Math"/>
                      </a:rPr>
                      <m:t>=</m:t>
                    </m:r>
                    <m:r>
                      <a:rPr lang="en-US" altLang="ko-KR" b="0" i="1" smtClean="0">
                        <a:latin typeface="Cambria Math"/>
                      </a:rPr>
                      <m:t>𝜙</m:t>
                    </m:r>
                    <m:d>
                      <m:dPr>
                        <m:ctrlPr>
                          <a:rPr lang="en-US" altLang="ko-KR" b="0" i="1" smtClean="0">
                            <a:latin typeface="Cambria Math"/>
                          </a:rPr>
                        </m:ctrlPr>
                      </m:dPr>
                      <m:e>
                        <m:r>
                          <a:rPr lang="en-US" altLang="ko-KR" b="0" i="1" smtClean="0">
                            <a:latin typeface="Cambria Math"/>
                          </a:rPr>
                          <m:t>𝑁</m:t>
                        </m:r>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𝑁</m:t>
                            </m:r>
                          </m:sub>
                        </m:sSub>
                      </m:e>
                    </m:d>
                    <m:r>
                      <a:rPr lang="en-US" altLang="ko-KR" b="0" i="1" smtClean="0">
                        <a:latin typeface="Cambria Math"/>
                      </a:rPr>
                      <m:t>+ </m:t>
                    </m:r>
                    <m:nary>
                      <m:naryPr>
                        <m:chr m:val="∑"/>
                        <m:ctrlPr>
                          <a:rPr lang="en-US" altLang="ko-KR" b="0" i="1" smtClean="0">
                            <a:latin typeface="Cambria Math"/>
                          </a:rPr>
                        </m:ctrlPr>
                      </m:naryPr>
                      <m:sub>
                        <m:r>
                          <m:rPr>
                            <m:brk m:alnAt="23"/>
                          </m:rPr>
                          <a:rPr lang="en-US" altLang="ko-KR" b="0" i="1" smtClean="0">
                            <a:latin typeface="Cambria Math"/>
                          </a:rPr>
                          <m:t>𝑘</m:t>
                        </m:r>
                        <m:r>
                          <a:rPr lang="en-US" altLang="ko-KR" b="0" i="1" smtClean="0">
                            <a:latin typeface="Cambria Math"/>
                          </a:rPr>
                          <m:t>=</m:t>
                        </m:r>
                        <m:r>
                          <a:rPr lang="en-US" altLang="ko-KR" b="0" i="1" smtClean="0">
                            <a:latin typeface="Cambria Math"/>
                          </a:rPr>
                          <m:t>𝑖</m:t>
                        </m:r>
                      </m:sub>
                      <m:sup>
                        <m:r>
                          <a:rPr lang="en-US" altLang="ko-KR" b="0" i="1" smtClean="0">
                            <a:latin typeface="Cambria Math"/>
                          </a:rPr>
                          <m:t>𝑁</m:t>
                        </m:r>
                        <m:r>
                          <a:rPr lang="en-US" altLang="ko-KR" b="0" i="1" smtClean="0">
                            <a:latin typeface="Cambria Math"/>
                          </a:rPr>
                          <m:t>−1</m:t>
                        </m:r>
                      </m:sup>
                      <m:e>
                        <m:sSup>
                          <m:sSupPr>
                            <m:ctrlPr>
                              <a:rPr lang="en-US" altLang="ko-KR" b="0" i="1" smtClean="0">
                                <a:latin typeface="Cambria Math"/>
                              </a:rPr>
                            </m:ctrlPr>
                          </m:sSupPr>
                          <m:e>
                            <m:r>
                              <a:rPr lang="en-US" altLang="ko-KR" b="0" i="1" smtClean="0">
                                <a:latin typeface="Cambria Math"/>
                              </a:rPr>
                              <m:t>𝐿</m:t>
                            </m:r>
                          </m:e>
                          <m:sup>
                            <m:r>
                              <a:rPr lang="en-US" altLang="ko-KR" b="0" i="1" smtClean="0">
                                <a:latin typeface="Cambria Math"/>
                              </a:rPr>
                              <m:t>𝑘</m:t>
                            </m:r>
                          </m:sup>
                        </m:sSup>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e>
                        </m:d>
                      </m:e>
                    </m:nary>
                  </m:oMath>
                </a14:m>
                <a:endParaRPr lang="en-US" altLang="ko-KR" dirty="0" smtClean="0"/>
              </a:p>
              <a:p>
                <a:r>
                  <a:rPr lang="en-US" altLang="ko-KR" dirty="0"/>
                  <a:t> </a:t>
                </a:r>
                <a:endParaRPr lang="en-US" altLang="ko-KR" dirty="0" smtClean="0"/>
              </a:p>
              <a:p>
                <a:r>
                  <a:rPr lang="en-US" altLang="ko-KR" dirty="0"/>
                  <a:t> </a:t>
                </a:r>
                <a:r>
                  <a:rPr lang="en-US" altLang="ko-KR" dirty="0" smtClean="0"/>
                  <a:t> </a:t>
                </a:r>
                <a:endParaRPr lang="en-US" altLang="ko-KR" dirty="0"/>
              </a:p>
              <a:p>
                <a:r>
                  <a:rPr lang="en-US" altLang="ko-KR" dirty="0" smtClean="0"/>
                  <a:t> </a:t>
                </a:r>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51520" y="1052736"/>
                <a:ext cx="8136904" cy="5098383"/>
              </a:xfrm>
              <a:prstGeom prst="rect">
                <a:avLst/>
              </a:prstGeom>
              <a:blipFill rotWithShape="1">
                <a:blip r:embed="rId3"/>
                <a:stretch>
                  <a:fillRect l="-599" t="-598" r="-7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54439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317864" y="836712"/>
                <a:ext cx="8070559" cy="5820568"/>
              </a:xfrm>
              <a:prstGeom prst="rect">
                <a:avLst/>
              </a:prstGeom>
              <a:noFill/>
            </p:spPr>
            <p:txBody>
              <a:bodyPr wrap="square" rtlCol="0">
                <a:spAutoFit/>
              </a:bodyPr>
              <a:lstStyle/>
              <a:p>
                <a:r>
                  <a:rPr lang="en-US" altLang="ko-KR" dirty="0" smtClean="0"/>
                  <a:t>Policy (control)  is needed stationary (time-invariant) </a:t>
                </a:r>
              </a:p>
              <a:p>
                <a:endParaRPr lang="en-US" altLang="ko-KR" dirty="0"/>
              </a:p>
              <a:p>
                <a:pPr marL="285750" indent="-285750">
                  <a:buFont typeface="Wingdings" panose="05000000000000000000" pitchFamily="2" charset="2"/>
                  <a:buChar char="l"/>
                </a:pPr>
                <a:r>
                  <a:rPr lang="en-US" altLang="ko-KR" dirty="0" smtClean="0"/>
                  <a:t>Markov process is ergodic </a:t>
                </a:r>
              </a:p>
              <a:p>
                <a:pPr marL="285750" indent="-285750">
                  <a:buFont typeface="Wingdings" panose="05000000000000000000" pitchFamily="2" charset="2"/>
                  <a:buChar char="l"/>
                </a:pPr>
                <a:endParaRPr lang="en-US" altLang="ko-KR" dirty="0"/>
              </a:p>
              <a:p>
                <a:r>
                  <a:rPr lang="en-US" altLang="ko-KR" dirty="0" smtClean="0"/>
                  <a:t>  </a:t>
                </a:r>
                <a:r>
                  <a:rPr lang="en-US" altLang="ko-KR" dirty="0" smtClean="0">
                    <a:sym typeface="Wingdings" panose="05000000000000000000" pitchFamily="2" charset="2"/>
                  </a:rPr>
                  <a:t> if all states are positive and aperiodic</a:t>
                </a:r>
              </a:p>
              <a:p>
                <a:endParaRPr lang="en-US" altLang="ko-KR" dirty="0">
                  <a:sym typeface="Wingdings" panose="05000000000000000000" pitchFamily="2" charset="2"/>
                </a:endParaRPr>
              </a:p>
              <a:p>
                <a:r>
                  <a:rPr lang="en-US" altLang="ko-KR" dirty="0" smtClean="0">
                    <a:sym typeface="Wingdings" panose="05000000000000000000" pitchFamily="2" charset="2"/>
                  </a:rPr>
                  <a:t>   the policy is a stationary deterministic optimal policy</a:t>
                </a:r>
              </a:p>
              <a:p>
                <a:endParaRPr lang="en-US" altLang="ko-KR" dirty="0">
                  <a:sym typeface="Wingdings" panose="05000000000000000000" pitchFamily="2" charset="2"/>
                </a:endParaRPr>
              </a:p>
              <a:p>
                <a:pPr marL="285750" indent="-285750">
                  <a:buFont typeface="Wingdings" panose="05000000000000000000" pitchFamily="2" charset="2"/>
                  <a:buChar char="l"/>
                </a:pPr>
                <a:r>
                  <a:rPr lang="en-US" altLang="ko-KR" dirty="0" smtClean="0">
                    <a:sym typeface="Wingdings" panose="05000000000000000000" pitchFamily="2" charset="2"/>
                  </a:rPr>
                  <a:t>Value function of a policy </a:t>
                </a:r>
              </a:p>
              <a:p>
                <a:pPr marL="285750" indent="-285750">
                  <a:buFont typeface="Wingdings" panose="05000000000000000000" pitchFamily="2" charset="2"/>
                  <a:buChar char="l"/>
                </a:pPr>
                <a:endParaRPr lang="en-US" altLang="ko-KR" dirty="0">
                  <a:sym typeface="Wingdings" panose="05000000000000000000" pitchFamily="2" charset="2"/>
                </a:endParaRPr>
              </a:p>
              <a:p>
                <a:r>
                  <a:rPr lang="en-US" altLang="ko-KR" dirty="0" smtClean="0">
                    <a:sym typeface="Wingdings" panose="05000000000000000000" pitchFamily="2" charset="2"/>
                  </a:rPr>
                  <a:t> (11.2-3)    </a:t>
                </a:r>
                <a14:m>
                  <m:oMath xmlns:m="http://schemas.openxmlformats.org/officeDocument/2006/math">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𝑉</m:t>
                        </m:r>
                      </m:e>
                      <m:sub>
                        <m:r>
                          <a:rPr lang="en-US" altLang="ko-KR" b="0" i="1" smtClean="0">
                            <a:latin typeface="Cambria Math"/>
                            <a:sym typeface="Wingdings" panose="05000000000000000000" pitchFamily="2" charset="2"/>
                          </a:rPr>
                          <m:t>𝑘</m:t>
                        </m:r>
                      </m:sub>
                      <m:sup>
                        <m:r>
                          <a:rPr lang="en-US" altLang="ko-KR" b="0" i="1" smtClean="0">
                            <a:latin typeface="Cambria Math"/>
                            <a:sym typeface="Wingdings" panose="05000000000000000000" pitchFamily="2" charset="2"/>
                          </a:rPr>
                          <m:t>𝜋</m:t>
                        </m:r>
                      </m:sup>
                    </m:sSubSup>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e>
                    </m:d>
                    <m:r>
                      <a:rPr lang="en-US" altLang="ko-KR" b="0" i="1" smtClean="0">
                        <a:latin typeface="Cambria Math"/>
                        <a:sym typeface="Wingdings" panose="05000000000000000000" pitchFamily="2" charset="2"/>
                      </a:rPr>
                      <m:t>=</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𝐸</m:t>
                        </m:r>
                      </m:e>
                      <m:sub>
                        <m:r>
                          <a:rPr lang="en-US" altLang="ko-KR" b="0" i="1" smtClean="0">
                            <a:latin typeface="Cambria Math"/>
                            <a:sym typeface="Wingdings" panose="05000000000000000000" pitchFamily="2" charset="2"/>
                          </a:rPr>
                          <m:t>𝜋</m:t>
                        </m:r>
                        <m:d>
                          <m:dPr>
                            <m:begChr m:val="["/>
                            <m:endChr m:val="]"/>
                            <m:ctrlPr>
                              <a:rPr lang="en-US" altLang="ko-KR" b="0" i="1" smtClean="0">
                                <a:latin typeface="Cambria Math"/>
                                <a:sym typeface="Wingdings" panose="05000000000000000000" pitchFamily="2" charset="2"/>
                              </a:rPr>
                            </m:ctrlPr>
                          </m:dPr>
                          <m:e>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𝐽</m:t>
                                </m:r>
                              </m:e>
                              <m:sub>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𝑘</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𝑇</m:t>
                                    </m:r>
                                  </m:e>
                                </m:d>
                              </m:sub>
                            </m:sSub>
                          </m:e>
                          <m:e>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𝑘</m:t>
                                </m:r>
                              </m:sub>
                            </m:sSub>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𝑥</m:t>
                            </m:r>
                          </m:e>
                        </m:d>
                      </m:sub>
                    </m:sSub>
                    <m:r>
                      <a:rPr lang="en-US" altLang="ko-KR" b="0" i="1" smtClean="0">
                        <a:latin typeface="Cambria Math"/>
                        <a:sym typeface="Wingdings" panose="05000000000000000000" pitchFamily="2" charset="2"/>
                      </a:rPr>
                      <m:t>=</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𝐸</m:t>
                        </m:r>
                      </m:e>
                      <m:sub>
                        <m:r>
                          <a:rPr lang="en-US" altLang="ko-KR" b="0" i="1" smtClean="0">
                            <a:latin typeface="Cambria Math"/>
                            <a:sym typeface="Wingdings" panose="05000000000000000000" pitchFamily="2" charset="2"/>
                          </a:rPr>
                          <m:t>𝜋</m:t>
                        </m:r>
                      </m:sub>
                    </m:sSub>
                    <m:r>
                      <a:rPr lang="en-US" altLang="ko-KR" b="0" i="1" smtClean="0">
                        <a:latin typeface="Cambria Math"/>
                        <a:sym typeface="Wingdings" panose="05000000000000000000" pitchFamily="2" charset="2"/>
                      </a:rPr>
                      <m:t>[ </m:t>
                    </m:r>
                    <m:nary>
                      <m:naryPr>
                        <m:chr m:val="∑"/>
                        <m:limLoc m:val="subSup"/>
                        <m:ctrlPr>
                          <a:rPr lang="en-US" altLang="ko-KR" b="0" i="1" dirty="0" smtClean="0">
                            <a:latin typeface="Cambria Math"/>
                            <a:sym typeface="Wingdings" panose="05000000000000000000" pitchFamily="2" charset="2"/>
                          </a:rPr>
                        </m:ctrlPr>
                      </m:naryPr>
                      <m:sub>
                        <m:r>
                          <m:rPr>
                            <m:brk m:alnAt="25"/>
                          </m:rPr>
                          <a:rPr lang="en-US" altLang="ko-KR" b="0" i="1" dirty="0" smtClean="0">
                            <a:latin typeface="Cambria Math"/>
                            <a:sym typeface="Wingdings" panose="05000000000000000000" pitchFamily="2" charset="2"/>
                          </a:rPr>
                          <m:t>𝑖</m:t>
                        </m:r>
                        <m:r>
                          <a:rPr lang="en-US" altLang="ko-KR" b="0" i="1" dirty="0" smtClean="0">
                            <a:latin typeface="Cambria Math"/>
                            <a:sym typeface="Wingdings" panose="05000000000000000000" pitchFamily="2" charset="2"/>
                          </a:rPr>
                          <m:t>=</m:t>
                        </m:r>
                        <m:r>
                          <a:rPr lang="en-US" altLang="ko-KR" b="0" i="1" dirty="0" smtClean="0">
                            <a:latin typeface="Cambria Math"/>
                            <a:sym typeface="Wingdings" panose="05000000000000000000" pitchFamily="2" charset="2"/>
                          </a:rPr>
                          <m:t>𝑘</m:t>
                        </m:r>
                      </m:sub>
                      <m:sup>
                        <m:r>
                          <a:rPr lang="en-US" altLang="ko-KR" b="0" i="1" smtClean="0">
                            <a:latin typeface="Cambria Math"/>
                            <a:sym typeface="Wingdings" panose="05000000000000000000" pitchFamily="2" charset="2"/>
                          </a:rPr>
                          <m:t>𝑘</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𝑇</m:t>
                        </m:r>
                        <m:r>
                          <a:rPr lang="en-US" altLang="ko-KR" b="0" i="1" smtClean="0">
                            <a:latin typeface="Cambria Math"/>
                            <a:sym typeface="Wingdings" panose="05000000000000000000" pitchFamily="2" charset="2"/>
                          </a:rPr>
                          <m:t> </m:t>
                        </m:r>
                      </m:sup>
                      <m:e>
                        <m:r>
                          <a:rPr lang="en-US" altLang="ko-KR" b="0" i="1" smtClean="0">
                            <a:latin typeface="Cambria Math"/>
                            <a:sym typeface="Wingdings" panose="05000000000000000000" pitchFamily="2" charset="2"/>
                          </a:rPr>
                          <m:t> </m:t>
                        </m:r>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𝛾</m:t>
                            </m:r>
                          </m:e>
                          <m:sup>
                            <m:r>
                              <a:rPr lang="en-US" altLang="ko-KR" b="0" i="1" smtClean="0">
                                <a:latin typeface="Cambria Math"/>
                                <a:sym typeface="Wingdings" panose="05000000000000000000" pitchFamily="2" charset="2"/>
                              </a:rPr>
                              <m:t>𝑖</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𝑘</m:t>
                            </m:r>
                          </m:sup>
                        </m:sSup>
                        <m:r>
                          <a:rPr lang="en-US" altLang="ko-KR" b="0" i="1" smtClean="0">
                            <a:latin typeface="Cambria Math"/>
                            <a:sym typeface="Wingdings" panose="05000000000000000000" pitchFamily="2" charset="2"/>
                          </a:rPr>
                          <m:t> </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𝑟</m:t>
                            </m:r>
                          </m:e>
                          <m:sub>
                            <m:r>
                              <a:rPr lang="en-US" altLang="ko-KR" b="0" i="1" smtClean="0">
                                <a:latin typeface="Cambria Math"/>
                                <a:sym typeface="Wingdings" panose="05000000000000000000" pitchFamily="2" charset="2"/>
                              </a:rPr>
                              <m:t>𝑖</m:t>
                            </m:r>
                          </m:sub>
                        </m:sSub>
                        <m:r>
                          <a:rPr lang="en-US" altLang="ko-KR" b="0" i="1" smtClean="0">
                            <a:latin typeface="Cambria Math"/>
                            <a:sym typeface="Wingdings" panose="05000000000000000000" pitchFamily="2" charset="2"/>
                          </a:rPr>
                          <m:t>|</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𝑘</m:t>
                            </m:r>
                          </m:sub>
                        </m:sSub>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𝑥</m:t>
                        </m:r>
                      </m:e>
                    </m:nary>
                    <m:r>
                      <a:rPr lang="en-US" altLang="ko-KR" b="0" i="1" smtClean="0">
                        <a:latin typeface="Cambria Math"/>
                        <a:sym typeface="Wingdings" panose="05000000000000000000" pitchFamily="2" charset="2"/>
                      </a:rPr>
                      <m:t>]</m:t>
                    </m:r>
                  </m:oMath>
                </a14:m>
                <a:endParaRPr lang="en-US" altLang="ko-KR" b="0" dirty="0" smtClean="0">
                  <a:sym typeface="Wingdings" panose="05000000000000000000" pitchFamily="2" charset="2"/>
                </a:endParaRPr>
              </a:p>
              <a:p>
                <a:pPr marL="285750" indent="-285750">
                  <a:buFont typeface="Wingdings" panose="05000000000000000000" pitchFamily="2" charset="2"/>
                  <a:buChar char="l"/>
                </a:pPr>
                <a:r>
                  <a:rPr lang="en-US" altLang="ko-KR" dirty="0" smtClean="0">
                    <a:sym typeface="Wingdings" panose="05000000000000000000" pitchFamily="2" charset="2"/>
                  </a:rPr>
                  <a:t>Optimal policy </a:t>
                </a:r>
              </a:p>
              <a:p>
                <a:endParaRPr lang="en-US" altLang="ko-KR" dirty="0">
                  <a:sym typeface="Wingdings" panose="05000000000000000000" pitchFamily="2" charset="2"/>
                </a:endParaRPr>
              </a:p>
              <a:p>
                <a:r>
                  <a:rPr lang="en-US" altLang="ko-KR" dirty="0" smtClean="0">
                    <a:sym typeface="Wingdings" panose="05000000000000000000" pitchFamily="2" charset="2"/>
                  </a:rPr>
                  <a:t> (11.2-4)  </a:t>
                </a:r>
                <a14:m>
                  <m:oMath xmlns:m="http://schemas.openxmlformats.org/officeDocument/2006/math">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𝜋</m:t>
                        </m:r>
                      </m:e>
                      <m:sup>
                        <m:r>
                          <a:rPr lang="en-US" altLang="ko-KR" b="0" i="1" smtClean="0">
                            <a:latin typeface="Cambria Math"/>
                            <a:sym typeface="Wingdings" panose="05000000000000000000" pitchFamily="2" charset="2"/>
                          </a:rPr>
                          <m:t>∗</m:t>
                        </m:r>
                      </m:sup>
                    </m:sSup>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𝑢</m:t>
                        </m:r>
                      </m:e>
                    </m:d>
                    <m:r>
                      <a:rPr lang="en-US" altLang="ko-KR" b="0" i="1" smtClean="0">
                        <a:latin typeface="Cambria Math"/>
                        <a:sym typeface="Wingdings" panose="05000000000000000000" pitchFamily="2" charset="2"/>
                      </a:rPr>
                      <m:t>=</m:t>
                    </m:r>
                    <m:func>
                      <m:funcPr>
                        <m:ctrlPr>
                          <a:rPr lang="en-US" altLang="ko-KR" b="0" i="1" smtClean="0">
                            <a:latin typeface="Cambria Math"/>
                            <a:sym typeface="Wingdings" panose="05000000000000000000" pitchFamily="2" charset="2"/>
                          </a:rPr>
                        </m:ctrlPr>
                      </m:funcPr>
                      <m:fName>
                        <m:r>
                          <m:rPr>
                            <m:sty m:val="p"/>
                          </m:rPr>
                          <a:rPr lang="en-US" altLang="ko-KR" b="0" i="0" smtClean="0">
                            <a:latin typeface="Cambria Math"/>
                            <a:sym typeface="Wingdings" panose="05000000000000000000" pitchFamily="2" charset="2"/>
                          </a:rPr>
                          <m:t>arg</m:t>
                        </m:r>
                      </m:fName>
                      <m:e>
                        <m:func>
                          <m:funcPr>
                            <m:ctrlPr>
                              <a:rPr lang="en-US" altLang="ko-KR" b="0" i="1" smtClean="0">
                                <a:latin typeface="Cambria Math"/>
                                <a:sym typeface="Wingdings" panose="05000000000000000000" pitchFamily="2" charset="2"/>
                              </a:rPr>
                            </m:ctrlPr>
                          </m:funcPr>
                          <m:fName>
                            <m:limLow>
                              <m:limLowPr>
                                <m:ctrlPr>
                                  <a:rPr lang="en-US" altLang="ko-KR" b="0" i="1" smtClean="0">
                                    <a:latin typeface="Cambria Math"/>
                                    <a:sym typeface="Wingdings" panose="05000000000000000000" pitchFamily="2" charset="2"/>
                                  </a:rPr>
                                </m:ctrlPr>
                              </m:limLowPr>
                              <m:e>
                                <m:r>
                                  <m:rPr>
                                    <m:sty m:val="p"/>
                                  </m:rPr>
                                  <a:rPr lang="en-US" altLang="ko-KR" b="0" i="0" smtClean="0">
                                    <a:latin typeface="Cambria Math"/>
                                    <a:sym typeface="Wingdings" panose="05000000000000000000" pitchFamily="2" charset="2"/>
                                  </a:rPr>
                                  <m:t>min</m:t>
                                </m:r>
                              </m:e>
                              <m:lim>
                                <m:r>
                                  <a:rPr lang="en-US" altLang="ko-KR" b="0" i="1" smtClean="0">
                                    <a:latin typeface="Cambria Math"/>
                                    <a:sym typeface="Wingdings" panose="05000000000000000000" pitchFamily="2" charset="2"/>
                                  </a:rPr>
                                  <m:t>𝜋</m:t>
                                </m:r>
                              </m:lim>
                            </m:limLow>
                          </m:fName>
                          <m:e>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𝑉</m:t>
                                </m:r>
                              </m:e>
                              <m:sub>
                                <m:r>
                                  <a:rPr lang="en-US" altLang="ko-KR" b="0" i="1" smtClean="0">
                                    <a:latin typeface="Cambria Math"/>
                                    <a:sym typeface="Wingdings" panose="05000000000000000000" pitchFamily="2" charset="2"/>
                                  </a:rPr>
                                  <m:t>𝑘</m:t>
                                </m:r>
                              </m:sub>
                              <m:sup>
                                <m:r>
                                  <a:rPr lang="en-US" altLang="ko-KR" b="0" i="1" smtClean="0">
                                    <a:latin typeface="Cambria Math"/>
                                    <a:sym typeface="Wingdings" panose="05000000000000000000" pitchFamily="2" charset="2"/>
                                  </a:rPr>
                                  <m:t>𝜋</m:t>
                                </m:r>
                              </m:sup>
                            </m:sSubSup>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e>
                            </m:d>
                            <m:r>
                              <a:rPr lang="en-US" altLang="ko-KR" b="0" i="1" smtClean="0">
                                <a:latin typeface="Cambria Math"/>
                                <a:sym typeface="Wingdings" panose="05000000000000000000" pitchFamily="2" charset="2"/>
                              </a:rPr>
                              <m:t>=</m:t>
                            </m:r>
                            <m:func>
                              <m:funcPr>
                                <m:ctrlPr>
                                  <a:rPr lang="en-US" altLang="ko-KR" b="0" i="1" smtClean="0">
                                    <a:latin typeface="Cambria Math"/>
                                    <a:sym typeface="Wingdings" panose="05000000000000000000" pitchFamily="2" charset="2"/>
                                  </a:rPr>
                                </m:ctrlPr>
                              </m:funcPr>
                              <m:fName>
                                <m:r>
                                  <m:rPr>
                                    <m:sty m:val="p"/>
                                  </m:rPr>
                                  <a:rPr lang="en-US" altLang="ko-KR" b="0" i="0" smtClean="0">
                                    <a:latin typeface="Cambria Math"/>
                                    <a:sym typeface="Wingdings" panose="05000000000000000000" pitchFamily="2" charset="2"/>
                                  </a:rPr>
                                  <m:t>arg</m:t>
                                </m:r>
                              </m:fName>
                              <m:e>
                                <m:func>
                                  <m:funcPr>
                                    <m:ctrlPr>
                                      <a:rPr lang="en-US" altLang="ko-KR" b="0" i="1" smtClean="0">
                                        <a:latin typeface="Cambria Math"/>
                                        <a:sym typeface="Wingdings" panose="05000000000000000000" pitchFamily="2" charset="2"/>
                                      </a:rPr>
                                    </m:ctrlPr>
                                  </m:funcPr>
                                  <m:fName>
                                    <m:limLow>
                                      <m:limLowPr>
                                        <m:ctrlPr>
                                          <a:rPr lang="en-US" altLang="ko-KR" b="0" i="1" smtClean="0">
                                            <a:latin typeface="Cambria Math"/>
                                            <a:sym typeface="Wingdings" panose="05000000000000000000" pitchFamily="2" charset="2"/>
                                          </a:rPr>
                                        </m:ctrlPr>
                                      </m:limLowPr>
                                      <m:e>
                                        <m:r>
                                          <m:rPr>
                                            <m:sty m:val="p"/>
                                          </m:rPr>
                                          <a:rPr lang="en-US" altLang="ko-KR" b="0" i="0" smtClean="0">
                                            <a:latin typeface="Cambria Math"/>
                                            <a:sym typeface="Wingdings" panose="05000000000000000000" pitchFamily="2" charset="2"/>
                                          </a:rPr>
                                          <m:t>min</m:t>
                                        </m:r>
                                      </m:e>
                                      <m:lim>
                                        <m:r>
                                          <a:rPr lang="en-US" altLang="ko-KR" b="0" i="1" smtClean="0">
                                            <a:latin typeface="Cambria Math"/>
                                            <a:sym typeface="Wingdings" panose="05000000000000000000" pitchFamily="2" charset="2"/>
                                          </a:rPr>
                                          <m:t>𝜋</m:t>
                                        </m:r>
                                      </m:lim>
                                    </m:limLow>
                                  </m:fName>
                                  <m:e>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𝐸</m:t>
                                        </m:r>
                                      </m:e>
                                      <m:sub>
                                        <m:r>
                                          <a:rPr lang="en-US" altLang="ko-KR" i="1">
                                            <a:latin typeface="Cambria Math"/>
                                            <a:sym typeface="Wingdings" panose="05000000000000000000" pitchFamily="2" charset="2"/>
                                          </a:rPr>
                                          <m:t>𝜋</m:t>
                                        </m:r>
                                      </m:sub>
                                    </m:sSub>
                                    <m:r>
                                      <a:rPr lang="en-US" altLang="ko-KR" i="1">
                                        <a:latin typeface="Cambria Math"/>
                                        <a:sym typeface="Wingdings" panose="05000000000000000000" pitchFamily="2" charset="2"/>
                                      </a:rPr>
                                      <m:t>[ </m:t>
                                    </m:r>
                                    <m:nary>
                                      <m:naryPr>
                                        <m:chr m:val="∑"/>
                                        <m:limLoc m:val="subSup"/>
                                        <m:ctrlPr>
                                          <a:rPr lang="en-US" altLang="ko-KR" i="1" dirty="0">
                                            <a:latin typeface="Cambria Math"/>
                                            <a:sym typeface="Wingdings" panose="05000000000000000000" pitchFamily="2" charset="2"/>
                                          </a:rPr>
                                        </m:ctrlPr>
                                      </m:naryPr>
                                      <m:sub>
                                        <m:r>
                                          <m:rPr>
                                            <m:brk m:alnAt="25"/>
                                          </m:rPr>
                                          <a:rPr lang="en-US" altLang="ko-KR" i="1" dirty="0">
                                            <a:latin typeface="Cambria Math"/>
                                            <a:sym typeface="Wingdings" panose="05000000000000000000" pitchFamily="2" charset="2"/>
                                          </a:rPr>
                                          <m:t>𝑖</m:t>
                                        </m:r>
                                        <m:r>
                                          <a:rPr lang="en-US" altLang="ko-KR" i="1" dirty="0">
                                            <a:latin typeface="Cambria Math"/>
                                            <a:sym typeface="Wingdings" panose="05000000000000000000" pitchFamily="2" charset="2"/>
                                          </a:rPr>
                                          <m:t>=</m:t>
                                        </m:r>
                                        <m:r>
                                          <a:rPr lang="en-US" altLang="ko-KR" i="1" dirty="0">
                                            <a:latin typeface="Cambria Math"/>
                                            <a:sym typeface="Wingdings" panose="05000000000000000000" pitchFamily="2" charset="2"/>
                                          </a:rPr>
                                          <m:t>𝑘</m:t>
                                        </m:r>
                                      </m:sub>
                                      <m:sup>
                                        <m:r>
                                          <a:rPr lang="en-US" altLang="ko-KR" i="1">
                                            <a:latin typeface="Cambria Math"/>
                                            <a:sym typeface="Wingdings" panose="05000000000000000000" pitchFamily="2" charset="2"/>
                                          </a:rPr>
                                          <m:t>𝑘</m:t>
                                        </m:r>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𝑇</m:t>
                                        </m:r>
                                        <m:r>
                                          <a:rPr lang="en-US" altLang="ko-KR" i="1">
                                            <a:latin typeface="Cambria Math"/>
                                            <a:sym typeface="Wingdings" panose="05000000000000000000" pitchFamily="2" charset="2"/>
                                          </a:rPr>
                                          <m:t> </m:t>
                                        </m:r>
                                      </m:sup>
                                      <m:e>
                                        <m:r>
                                          <a:rPr lang="en-US" altLang="ko-KR" i="1">
                                            <a:latin typeface="Cambria Math"/>
                                            <a:sym typeface="Wingdings" panose="05000000000000000000" pitchFamily="2" charset="2"/>
                                          </a:rPr>
                                          <m:t> </m:t>
                                        </m:r>
                                        <m:sSup>
                                          <m:sSupPr>
                                            <m:ctrlPr>
                                              <a:rPr lang="en-US" altLang="ko-KR" i="1">
                                                <a:latin typeface="Cambria Math"/>
                                                <a:sym typeface="Wingdings" panose="05000000000000000000" pitchFamily="2" charset="2"/>
                                              </a:rPr>
                                            </m:ctrlPr>
                                          </m:sSupPr>
                                          <m:e>
                                            <m:r>
                                              <a:rPr lang="en-US" altLang="ko-KR" i="1">
                                                <a:latin typeface="Cambria Math"/>
                                                <a:sym typeface="Wingdings" panose="05000000000000000000" pitchFamily="2" charset="2"/>
                                              </a:rPr>
                                              <m:t>𝛾</m:t>
                                            </m:r>
                                          </m:e>
                                          <m:sup>
                                            <m:r>
                                              <a:rPr lang="en-US" altLang="ko-KR" i="1">
                                                <a:latin typeface="Cambria Math"/>
                                                <a:sym typeface="Wingdings" panose="05000000000000000000" pitchFamily="2" charset="2"/>
                                              </a:rPr>
                                              <m:t>𝑖</m:t>
                                            </m:r>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𝑘</m:t>
                                            </m:r>
                                          </m:sup>
                                        </m:sSup>
                                        <m:r>
                                          <a:rPr lang="en-US" altLang="ko-KR" i="1">
                                            <a:latin typeface="Cambria Math"/>
                                            <a:sym typeface="Wingdings" panose="05000000000000000000" pitchFamily="2" charset="2"/>
                                          </a:rPr>
                                          <m:t> </m:t>
                                        </m:r>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𝑟</m:t>
                                            </m:r>
                                          </m:e>
                                          <m:sub>
                                            <m:r>
                                              <a:rPr lang="en-US" altLang="ko-KR" i="1">
                                                <a:latin typeface="Cambria Math"/>
                                                <a:sym typeface="Wingdings" panose="05000000000000000000" pitchFamily="2" charset="2"/>
                                              </a:rPr>
                                              <m:t>𝑖</m:t>
                                            </m:r>
                                          </m:sub>
                                        </m:sSub>
                                        <m:r>
                                          <a:rPr lang="en-US" altLang="ko-KR" i="1">
                                            <a:latin typeface="Cambria Math"/>
                                            <a:sym typeface="Wingdings" panose="05000000000000000000" pitchFamily="2" charset="2"/>
                                          </a:rPr>
                                          <m:t>|</m:t>
                                        </m:r>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𝑥</m:t>
                                            </m:r>
                                          </m:e>
                                          <m:sub>
                                            <m:r>
                                              <a:rPr lang="en-US" altLang="ko-KR" i="1">
                                                <a:latin typeface="Cambria Math"/>
                                                <a:sym typeface="Wingdings" panose="05000000000000000000" pitchFamily="2" charset="2"/>
                                              </a:rPr>
                                              <m:t>𝑘</m:t>
                                            </m:r>
                                          </m:sub>
                                        </m:sSub>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𝑥</m:t>
                                        </m:r>
                                      </m:e>
                                    </m:nary>
                                    <m:r>
                                      <a:rPr lang="en-US" altLang="ko-KR" i="1">
                                        <a:latin typeface="Cambria Math"/>
                                        <a:sym typeface="Wingdings" panose="05000000000000000000" pitchFamily="2" charset="2"/>
                                      </a:rPr>
                                      <m:t>]</m:t>
                                    </m:r>
                                    <m:r>
                                      <m:rPr>
                                        <m:nor/>
                                      </m:rPr>
                                      <a:rPr lang="en-US" altLang="ko-KR" dirty="0">
                                        <a:sym typeface="Wingdings" panose="05000000000000000000" pitchFamily="2" charset="2"/>
                                      </a:rPr>
                                      <m:t> </m:t>
                                    </m:r>
                                  </m:e>
                                </m:func>
                              </m:e>
                            </m:func>
                          </m:e>
                        </m:func>
                      </m:e>
                    </m:func>
                  </m:oMath>
                </a14:m>
                <a:endParaRPr lang="en-US" altLang="ko-KR" b="0" dirty="0" smtClean="0">
                  <a:sym typeface="Wingdings" panose="05000000000000000000" pitchFamily="2" charset="2"/>
                </a:endParaRPr>
              </a:p>
              <a:p>
                <a:endParaRPr lang="en-US" altLang="ko-KR" dirty="0" smtClean="0">
                  <a:sym typeface="Wingdings" panose="05000000000000000000" pitchFamily="2" charset="2"/>
                </a:endParaRPr>
              </a:p>
              <a:p>
                <a:pPr marL="285750" indent="-285750">
                  <a:buFont typeface="Wingdings" panose="05000000000000000000" pitchFamily="2" charset="2"/>
                  <a:buChar char="l"/>
                </a:pPr>
                <a:r>
                  <a:rPr lang="en-US" altLang="ko-KR" dirty="0" smtClean="0">
                    <a:sym typeface="Wingdings" panose="05000000000000000000" pitchFamily="2" charset="2"/>
                  </a:rPr>
                  <a:t>Optimal value </a:t>
                </a:r>
              </a:p>
              <a:p>
                <a:endParaRPr lang="en-US" altLang="ko-KR" dirty="0">
                  <a:sym typeface="Wingdings" panose="05000000000000000000" pitchFamily="2" charset="2"/>
                </a:endParaRPr>
              </a:p>
              <a:p>
                <a:r>
                  <a:rPr lang="en-US" altLang="ko-KR" dirty="0" smtClean="0">
                    <a:sym typeface="Wingdings" panose="05000000000000000000" pitchFamily="2" charset="2"/>
                  </a:rPr>
                  <a:t>   </a:t>
                </a:r>
                <a14:m>
                  <m:oMath xmlns:m="http://schemas.openxmlformats.org/officeDocument/2006/math">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𝑉</m:t>
                        </m:r>
                      </m:e>
                      <m:sub>
                        <m:r>
                          <a:rPr lang="en-US" altLang="ko-KR" b="0" i="1" smtClean="0">
                            <a:latin typeface="Cambria Math"/>
                            <a:sym typeface="Wingdings" panose="05000000000000000000" pitchFamily="2" charset="2"/>
                          </a:rPr>
                          <m:t>𝑘</m:t>
                        </m:r>
                      </m:sub>
                      <m:sup>
                        <m:r>
                          <a:rPr lang="en-US" altLang="ko-KR" b="0" i="1" smtClean="0">
                            <a:latin typeface="Cambria Math"/>
                            <a:sym typeface="Wingdings" panose="05000000000000000000" pitchFamily="2" charset="2"/>
                          </a:rPr>
                          <m:t>∗</m:t>
                        </m:r>
                      </m:sup>
                    </m:sSubSup>
                    <m:r>
                      <a:rPr lang="en-US" altLang="ko-KR" b="0" i="1" smtClean="0">
                        <a:latin typeface="Cambria Math"/>
                        <a:sym typeface="Wingdings" panose="05000000000000000000" pitchFamily="2" charset="2"/>
                      </a:rPr>
                      <m:t> </m:t>
                    </m:r>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e>
                    </m:d>
                    <m:r>
                      <a:rPr lang="en-US" altLang="ko-KR" b="0" i="1" smtClean="0">
                        <a:latin typeface="Cambria Math"/>
                        <a:sym typeface="Wingdings" panose="05000000000000000000" pitchFamily="2" charset="2"/>
                      </a:rPr>
                      <m:t>=</m:t>
                    </m:r>
                    <m:func>
                      <m:funcPr>
                        <m:ctrlPr>
                          <a:rPr lang="en-US" altLang="ko-KR" b="0" i="1" smtClean="0">
                            <a:latin typeface="Cambria Math"/>
                            <a:sym typeface="Wingdings" panose="05000000000000000000" pitchFamily="2" charset="2"/>
                          </a:rPr>
                        </m:ctrlPr>
                      </m:funcPr>
                      <m:fName>
                        <m:limLow>
                          <m:limLowPr>
                            <m:ctrlPr>
                              <a:rPr lang="en-US" altLang="ko-KR" b="0" i="1" smtClean="0">
                                <a:latin typeface="Cambria Math"/>
                                <a:sym typeface="Wingdings" panose="05000000000000000000" pitchFamily="2" charset="2"/>
                              </a:rPr>
                            </m:ctrlPr>
                          </m:limLowPr>
                          <m:e>
                            <m:r>
                              <m:rPr>
                                <m:sty m:val="p"/>
                              </m:rPr>
                              <a:rPr lang="en-US" altLang="ko-KR" b="0" i="0" smtClean="0">
                                <a:latin typeface="Cambria Math"/>
                                <a:sym typeface="Wingdings" panose="05000000000000000000" pitchFamily="2" charset="2"/>
                              </a:rPr>
                              <m:t>min</m:t>
                            </m:r>
                          </m:e>
                          <m:lim>
                            <m:r>
                              <a:rPr lang="en-US" altLang="ko-KR" b="0" i="1" smtClean="0">
                                <a:latin typeface="Cambria Math"/>
                                <a:sym typeface="Wingdings" panose="05000000000000000000" pitchFamily="2" charset="2"/>
                              </a:rPr>
                              <m:t>𝜋</m:t>
                            </m:r>
                          </m:lim>
                        </m:limLow>
                      </m:fName>
                      <m:e>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𝑉</m:t>
                            </m:r>
                          </m:e>
                          <m:sub>
                            <m:r>
                              <a:rPr lang="en-US" altLang="ko-KR" b="0" i="1" smtClean="0">
                                <a:latin typeface="Cambria Math"/>
                                <a:sym typeface="Wingdings" panose="05000000000000000000" pitchFamily="2" charset="2"/>
                              </a:rPr>
                              <m:t>𝑘</m:t>
                            </m:r>
                          </m:sub>
                          <m:sup>
                            <m:r>
                              <a:rPr lang="en-US" altLang="ko-KR" b="0" i="1" smtClean="0">
                                <a:latin typeface="Cambria Math"/>
                                <a:sym typeface="Wingdings" panose="05000000000000000000" pitchFamily="2" charset="2"/>
                              </a:rPr>
                              <m:t>𝜋</m:t>
                            </m:r>
                          </m:sup>
                        </m:sSubSup>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e>
                        </m:d>
                        <m:r>
                          <a:rPr lang="en-US" altLang="ko-KR" b="0" i="1" smtClean="0">
                            <a:latin typeface="Cambria Math"/>
                            <a:sym typeface="Wingdings" panose="05000000000000000000" pitchFamily="2" charset="2"/>
                          </a:rPr>
                          <m:t>=</m:t>
                        </m:r>
                        <m:func>
                          <m:funcPr>
                            <m:ctrlPr>
                              <a:rPr lang="en-US" altLang="ko-KR" b="0" i="1" smtClean="0">
                                <a:latin typeface="Cambria Math"/>
                                <a:sym typeface="Wingdings" panose="05000000000000000000" pitchFamily="2" charset="2"/>
                              </a:rPr>
                            </m:ctrlPr>
                          </m:funcPr>
                          <m:fName>
                            <m:limLow>
                              <m:limLowPr>
                                <m:ctrlPr>
                                  <a:rPr lang="en-US" altLang="ko-KR" b="0" i="1" smtClean="0">
                                    <a:latin typeface="Cambria Math"/>
                                    <a:sym typeface="Wingdings" panose="05000000000000000000" pitchFamily="2" charset="2"/>
                                  </a:rPr>
                                </m:ctrlPr>
                              </m:limLowPr>
                              <m:e>
                                <m:r>
                                  <m:rPr>
                                    <m:sty m:val="p"/>
                                  </m:rPr>
                                  <a:rPr lang="en-US" altLang="ko-KR" b="0" i="0" smtClean="0">
                                    <a:latin typeface="Cambria Math"/>
                                    <a:sym typeface="Wingdings" panose="05000000000000000000" pitchFamily="2" charset="2"/>
                                  </a:rPr>
                                  <m:t>min</m:t>
                                </m:r>
                              </m:e>
                              <m:lim>
                                <m:r>
                                  <a:rPr lang="en-US" altLang="ko-KR" b="0" i="1" smtClean="0">
                                    <a:latin typeface="Cambria Math"/>
                                    <a:sym typeface="Wingdings" panose="05000000000000000000" pitchFamily="2" charset="2"/>
                                  </a:rPr>
                                  <m:t>𝜋</m:t>
                                </m:r>
                              </m:lim>
                            </m:limLow>
                          </m:fName>
                          <m:e>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𝐸</m:t>
                                </m:r>
                              </m:e>
                              <m:sub>
                                <m:r>
                                  <a:rPr lang="en-US" altLang="ko-KR" i="1">
                                    <a:latin typeface="Cambria Math"/>
                                    <a:sym typeface="Wingdings" panose="05000000000000000000" pitchFamily="2" charset="2"/>
                                  </a:rPr>
                                  <m:t>𝜋</m:t>
                                </m:r>
                                <m:d>
                                  <m:dPr>
                                    <m:begChr m:val="["/>
                                    <m:endChr m:val="]"/>
                                    <m:ctrlPr>
                                      <a:rPr lang="en-US" altLang="ko-KR" i="1">
                                        <a:latin typeface="Cambria Math"/>
                                        <a:sym typeface="Wingdings" panose="05000000000000000000" pitchFamily="2" charset="2"/>
                                      </a:rPr>
                                    </m:ctrlPr>
                                  </m:dPr>
                                  <m:e>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𝐽</m:t>
                                        </m:r>
                                      </m:e>
                                      <m:sub>
                                        <m:d>
                                          <m:dPr>
                                            <m:ctrlPr>
                                              <a:rPr lang="en-US" altLang="ko-KR" i="1">
                                                <a:latin typeface="Cambria Math"/>
                                                <a:sym typeface="Wingdings" panose="05000000000000000000" pitchFamily="2" charset="2"/>
                                              </a:rPr>
                                            </m:ctrlPr>
                                          </m:dPr>
                                          <m:e>
                                            <m:r>
                                              <a:rPr lang="en-US" altLang="ko-KR" i="1">
                                                <a:latin typeface="Cambria Math"/>
                                                <a:sym typeface="Wingdings" panose="05000000000000000000" pitchFamily="2" charset="2"/>
                                              </a:rPr>
                                              <m:t>𝑘</m:t>
                                            </m:r>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𝑇</m:t>
                                            </m:r>
                                          </m:e>
                                        </m:d>
                                      </m:sub>
                                    </m:sSub>
                                  </m:e>
                                  <m:e>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𝑥</m:t>
                                        </m:r>
                                      </m:e>
                                      <m:sub>
                                        <m:r>
                                          <a:rPr lang="en-US" altLang="ko-KR" i="1">
                                            <a:latin typeface="Cambria Math"/>
                                            <a:sym typeface="Wingdings" panose="05000000000000000000" pitchFamily="2" charset="2"/>
                                          </a:rPr>
                                          <m:t>𝑘</m:t>
                                        </m:r>
                                      </m:sub>
                                    </m:sSub>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𝑥</m:t>
                                    </m:r>
                                  </m:e>
                                </m:d>
                              </m:sub>
                            </m:sSub>
                          </m:e>
                        </m:func>
                        <m:r>
                          <a:rPr lang="en-US" altLang="ko-KR" b="0" i="1" smtClean="0">
                            <a:latin typeface="Cambria Math"/>
                            <a:sym typeface="Wingdings" panose="05000000000000000000" pitchFamily="2" charset="2"/>
                          </a:rPr>
                          <m:t>=</m:t>
                        </m:r>
                        <m:func>
                          <m:funcPr>
                            <m:ctrlPr>
                              <a:rPr lang="en-US" altLang="ko-KR" b="0" i="1" smtClean="0">
                                <a:latin typeface="Cambria Math"/>
                                <a:sym typeface="Wingdings" panose="05000000000000000000" pitchFamily="2" charset="2"/>
                              </a:rPr>
                            </m:ctrlPr>
                          </m:funcPr>
                          <m:fName>
                            <m:limLow>
                              <m:limLowPr>
                                <m:ctrlPr>
                                  <a:rPr lang="en-US" altLang="ko-KR" b="0" i="1" smtClean="0">
                                    <a:latin typeface="Cambria Math"/>
                                    <a:sym typeface="Wingdings" panose="05000000000000000000" pitchFamily="2" charset="2"/>
                                  </a:rPr>
                                </m:ctrlPr>
                              </m:limLowPr>
                              <m:e>
                                <m:r>
                                  <m:rPr>
                                    <m:sty m:val="p"/>
                                  </m:rPr>
                                  <a:rPr lang="en-US" altLang="ko-KR" b="0" i="0" smtClean="0">
                                    <a:latin typeface="Cambria Math"/>
                                    <a:sym typeface="Wingdings" panose="05000000000000000000" pitchFamily="2" charset="2"/>
                                  </a:rPr>
                                  <m:t>min</m:t>
                                </m:r>
                              </m:e>
                              <m:lim>
                                <m:r>
                                  <a:rPr lang="en-US" altLang="ko-KR" b="0" i="1" smtClean="0">
                                    <a:latin typeface="Cambria Math"/>
                                    <a:sym typeface="Wingdings" panose="05000000000000000000" pitchFamily="2" charset="2"/>
                                  </a:rPr>
                                  <m:t>𝜋</m:t>
                                </m:r>
                              </m:lim>
                            </m:limLow>
                          </m:fName>
                          <m:e>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𝐸</m:t>
                                </m:r>
                              </m:e>
                              <m:sub>
                                <m:r>
                                  <a:rPr lang="en-US" altLang="ko-KR" i="1">
                                    <a:latin typeface="Cambria Math"/>
                                    <a:sym typeface="Wingdings" panose="05000000000000000000" pitchFamily="2" charset="2"/>
                                  </a:rPr>
                                  <m:t>𝜋</m:t>
                                </m:r>
                              </m:sub>
                            </m:sSub>
                            <m:r>
                              <a:rPr lang="en-US" altLang="ko-KR" i="1">
                                <a:latin typeface="Cambria Math"/>
                                <a:sym typeface="Wingdings" panose="05000000000000000000" pitchFamily="2" charset="2"/>
                              </a:rPr>
                              <m:t>[ </m:t>
                            </m:r>
                            <m:nary>
                              <m:naryPr>
                                <m:chr m:val="∑"/>
                                <m:limLoc m:val="subSup"/>
                                <m:ctrlPr>
                                  <a:rPr lang="en-US" altLang="ko-KR" i="1" dirty="0">
                                    <a:latin typeface="Cambria Math"/>
                                    <a:sym typeface="Wingdings" panose="05000000000000000000" pitchFamily="2" charset="2"/>
                                  </a:rPr>
                                </m:ctrlPr>
                              </m:naryPr>
                              <m:sub>
                                <m:r>
                                  <m:rPr>
                                    <m:brk m:alnAt="25"/>
                                  </m:rPr>
                                  <a:rPr lang="en-US" altLang="ko-KR" i="1" dirty="0">
                                    <a:latin typeface="Cambria Math"/>
                                    <a:sym typeface="Wingdings" panose="05000000000000000000" pitchFamily="2" charset="2"/>
                                  </a:rPr>
                                  <m:t>𝑖</m:t>
                                </m:r>
                                <m:r>
                                  <a:rPr lang="en-US" altLang="ko-KR" i="1" dirty="0">
                                    <a:latin typeface="Cambria Math"/>
                                    <a:sym typeface="Wingdings" panose="05000000000000000000" pitchFamily="2" charset="2"/>
                                  </a:rPr>
                                  <m:t>=</m:t>
                                </m:r>
                                <m:r>
                                  <a:rPr lang="en-US" altLang="ko-KR" i="1" dirty="0">
                                    <a:latin typeface="Cambria Math"/>
                                    <a:sym typeface="Wingdings" panose="05000000000000000000" pitchFamily="2" charset="2"/>
                                  </a:rPr>
                                  <m:t>𝑘</m:t>
                                </m:r>
                              </m:sub>
                              <m:sup>
                                <m:r>
                                  <a:rPr lang="en-US" altLang="ko-KR" i="1">
                                    <a:latin typeface="Cambria Math"/>
                                    <a:sym typeface="Wingdings" panose="05000000000000000000" pitchFamily="2" charset="2"/>
                                  </a:rPr>
                                  <m:t>𝑘</m:t>
                                </m:r>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𝑇</m:t>
                                </m:r>
                                <m:r>
                                  <a:rPr lang="en-US" altLang="ko-KR" i="1">
                                    <a:latin typeface="Cambria Math"/>
                                    <a:sym typeface="Wingdings" panose="05000000000000000000" pitchFamily="2" charset="2"/>
                                  </a:rPr>
                                  <m:t> </m:t>
                                </m:r>
                              </m:sup>
                              <m:e>
                                <m:r>
                                  <a:rPr lang="en-US" altLang="ko-KR" i="1">
                                    <a:latin typeface="Cambria Math"/>
                                    <a:sym typeface="Wingdings" panose="05000000000000000000" pitchFamily="2" charset="2"/>
                                  </a:rPr>
                                  <m:t> </m:t>
                                </m:r>
                                <m:sSup>
                                  <m:sSupPr>
                                    <m:ctrlPr>
                                      <a:rPr lang="en-US" altLang="ko-KR" i="1">
                                        <a:latin typeface="Cambria Math"/>
                                        <a:sym typeface="Wingdings" panose="05000000000000000000" pitchFamily="2" charset="2"/>
                                      </a:rPr>
                                    </m:ctrlPr>
                                  </m:sSupPr>
                                  <m:e>
                                    <m:r>
                                      <a:rPr lang="en-US" altLang="ko-KR" i="1">
                                        <a:latin typeface="Cambria Math"/>
                                        <a:sym typeface="Wingdings" panose="05000000000000000000" pitchFamily="2" charset="2"/>
                                      </a:rPr>
                                      <m:t>𝛾</m:t>
                                    </m:r>
                                  </m:e>
                                  <m:sup>
                                    <m:r>
                                      <a:rPr lang="en-US" altLang="ko-KR" i="1">
                                        <a:latin typeface="Cambria Math"/>
                                        <a:sym typeface="Wingdings" panose="05000000000000000000" pitchFamily="2" charset="2"/>
                                      </a:rPr>
                                      <m:t>𝑖</m:t>
                                    </m:r>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𝑘</m:t>
                                    </m:r>
                                  </m:sup>
                                </m:sSup>
                                <m:r>
                                  <a:rPr lang="en-US" altLang="ko-KR" i="1">
                                    <a:latin typeface="Cambria Math"/>
                                    <a:sym typeface="Wingdings" panose="05000000000000000000" pitchFamily="2" charset="2"/>
                                  </a:rPr>
                                  <m:t> </m:t>
                                </m:r>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𝑟</m:t>
                                    </m:r>
                                  </m:e>
                                  <m:sub>
                                    <m:r>
                                      <a:rPr lang="en-US" altLang="ko-KR" i="1">
                                        <a:latin typeface="Cambria Math"/>
                                        <a:sym typeface="Wingdings" panose="05000000000000000000" pitchFamily="2" charset="2"/>
                                      </a:rPr>
                                      <m:t>𝑖</m:t>
                                    </m:r>
                                  </m:sub>
                                </m:sSub>
                                <m:r>
                                  <a:rPr lang="en-US" altLang="ko-KR" i="1">
                                    <a:latin typeface="Cambria Math"/>
                                    <a:sym typeface="Wingdings" panose="05000000000000000000" pitchFamily="2" charset="2"/>
                                  </a:rPr>
                                  <m:t>|</m:t>
                                </m:r>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𝑥</m:t>
                                    </m:r>
                                  </m:e>
                                  <m:sub>
                                    <m:r>
                                      <a:rPr lang="en-US" altLang="ko-KR" i="1">
                                        <a:latin typeface="Cambria Math"/>
                                        <a:sym typeface="Wingdings" panose="05000000000000000000" pitchFamily="2" charset="2"/>
                                      </a:rPr>
                                      <m:t>𝑘</m:t>
                                    </m:r>
                                  </m:sub>
                                </m:sSub>
                                <m:r>
                                  <a:rPr lang="en-US" altLang="ko-KR" i="1">
                                    <a:latin typeface="Cambria Math"/>
                                    <a:sym typeface="Wingdings" panose="05000000000000000000" pitchFamily="2" charset="2"/>
                                  </a:rPr>
                                  <m:t>=</m:t>
                                </m:r>
                                <m:r>
                                  <a:rPr lang="en-US" altLang="ko-KR" i="1">
                                    <a:latin typeface="Cambria Math"/>
                                    <a:sym typeface="Wingdings" panose="05000000000000000000" pitchFamily="2" charset="2"/>
                                  </a:rPr>
                                  <m:t>𝑥</m:t>
                                </m:r>
                              </m:e>
                            </m:nary>
                            <m:r>
                              <a:rPr lang="en-US" altLang="ko-KR" i="1">
                                <a:latin typeface="Cambria Math"/>
                                <a:sym typeface="Wingdings" panose="05000000000000000000" pitchFamily="2" charset="2"/>
                              </a:rPr>
                              <m:t>]</m:t>
                            </m:r>
                            <m:r>
                              <m:rPr>
                                <m:nor/>
                              </m:rPr>
                              <a:rPr lang="en-US" altLang="ko-KR" dirty="0">
                                <a:sym typeface="Wingdings" panose="05000000000000000000" pitchFamily="2" charset="2"/>
                              </a:rPr>
                              <m:t> </m:t>
                            </m:r>
                          </m:e>
                        </m:func>
                      </m:e>
                    </m:func>
                  </m:oMath>
                </a14:m>
                <a:r>
                  <a:rPr lang="en-US" altLang="ko-KR" dirty="0" smtClean="0">
                    <a:sym typeface="Wingdings" panose="05000000000000000000" pitchFamily="2" charset="2"/>
                  </a:rPr>
                  <a:t> </a:t>
                </a:r>
              </a:p>
              <a:p>
                <a:pPr marL="285750" indent="-285750">
                  <a:buFont typeface="Wingdings" panose="05000000000000000000" pitchFamily="2" charset="2"/>
                  <a:buChar char="l"/>
                </a:pPr>
                <a:endParaRPr lang="en-US" altLang="ko-KR" dirty="0">
                  <a:sym typeface="Wingdings" panose="05000000000000000000" pitchFamily="2" charset="2"/>
                </a:endParaRPr>
              </a:p>
              <a:p>
                <a:r>
                  <a:rPr lang="en-US" altLang="ko-KR" dirty="0" smtClean="0">
                    <a:sym typeface="Wingdings" panose="05000000000000000000" pitchFamily="2" charset="2"/>
                  </a:rPr>
                  <a:t> </a:t>
                </a:r>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317864" y="836712"/>
                <a:ext cx="8070559" cy="5820568"/>
              </a:xfrm>
              <a:prstGeom prst="rect">
                <a:avLst/>
              </a:prstGeom>
              <a:blipFill rotWithShape="1">
                <a:blip r:embed="rId2"/>
                <a:stretch>
                  <a:fillRect l="-604" t="-524" b="-628"/>
                </a:stretch>
              </a:blipFill>
            </p:spPr>
            <p:txBody>
              <a:bodyPr/>
              <a:lstStyle/>
              <a:p>
                <a:r>
                  <a:rPr lang="ko-KR" altLang="en-US">
                    <a:noFill/>
                  </a:rPr>
                  <a:t> </a:t>
                </a:r>
              </a:p>
            </p:txBody>
          </p:sp>
        </mc:Fallback>
      </mc:AlternateContent>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p:spTree>
    <p:extLst>
      <p:ext uri="{BB962C8B-B14F-4D97-AF65-F5344CB8AC3E}">
        <p14:creationId xmlns:p14="http://schemas.microsoft.com/office/powerpoint/2010/main" val="242136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24612"/>
            <a:ext cx="3219086" cy="369332"/>
          </a:xfrm>
          <a:prstGeom prst="rect">
            <a:avLst/>
          </a:prstGeom>
          <a:noFill/>
        </p:spPr>
        <p:txBody>
          <a:bodyPr wrap="none" rtlCol="0">
            <a:spAutoFit/>
          </a:bodyPr>
          <a:lstStyle/>
          <a:p>
            <a:r>
              <a:rPr lang="en-US" altLang="ko-KR" dirty="0" smtClean="0"/>
              <a:t>Ch.6 Dynamic programming </a:t>
            </a:r>
            <a:endParaRPr lang="ko-KR" altLang="en-US" dirty="0"/>
          </a:p>
        </p:txBody>
      </p:sp>
      <p:sp>
        <p:nvSpPr>
          <p:cNvPr id="4" name="직사각형 3"/>
          <p:cNvSpPr/>
          <p:nvPr/>
        </p:nvSpPr>
        <p:spPr>
          <a:xfrm>
            <a:off x="539552" y="5072410"/>
            <a:ext cx="7992888" cy="923330"/>
          </a:xfrm>
          <a:prstGeom prst="rect">
            <a:avLst/>
          </a:prstGeom>
        </p:spPr>
        <p:txBody>
          <a:bodyPr wrap="square">
            <a:spAutoFit/>
          </a:bodyPr>
          <a:lstStyle/>
          <a:p>
            <a:r>
              <a:rPr lang="en-US" altLang="ko-KR" dirty="0"/>
              <a:t>“An optimal policy has the property that no matter what the previous decision(i.e., controls) has been, the remaining decisions must an optimal policy with regard to the state resulting from those previous decision.”</a:t>
            </a:r>
            <a:endParaRPr lang="ko-KR" altLang="ko-KR" dirty="0"/>
          </a:p>
        </p:txBody>
      </p:sp>
      <mc:AlternateContent xmlns:mc="http://schemas.openxmlformats.org/markup-compatibility/2006">
        <mc:Choice xmlns:a14="http://schemas.microsoft.com/office/drawing/2010/main" Requires="a14">
          <p:sp>
            <p:nvSpPr>
              <p:cNvPr id="5" name="직사각형 4"/>
              <p:cNvSpPr/>
              <p:nvPr/>
            </p:nvSpPr>
            <p:spPr>
              <a:xfrm>
                <a:off x="179512" y="718642"/>
                <a:ext cx="7819950" cy="5706499"/>
              </a:xfrm>
              <a:prstGeom prst="rect">
                <a:avLst/>
              </a:prstGeom>
            </p:spPr>
            <p:txBody>
              <a:bodyPr wrap="square">
                <a:spAutoFit/>
              </a:bodyPr>
              <a:lstStyle/>
              <a:p>
                <a:pPr marL="285750" indent="-285750">
                  <a:buFont typeface="Wingdings" panose="05000000000000000000" pitchFamily="2" charset="2"/>
                  <a:buChar char="l"/>
                </a:pPr>
                <a:r>
                  <a:rPr lang="en-US" altLang="ko-KR" dirty="0" smtClean="0"/>
                  <a:t>Optimal Control </a:t>
                </a:r>
              </a:p>
              <a:p>
                <a:r>
                  <a:rPr lang="en-US" altLang="ko-KR" dirty="0" smtClean="0"/>
                  <a:t>Let</a:t>
                </a:r>
                <a:endParaRPr lang="ko-KR" altLang="ko-KR" dirty="0"/>
              </a:p>
              <a:p>
                <a14:m>
                  <m:oMathPara xmlns:m="http://schemas.openxmlformats.org/officeDocument/2006/math">
                    <m:oMathParaPr>
                      <m:jc m:val="centerGroup"/>
                    </m:oMathParaPr>
                    <m:oMath xmlns:m="http://schemas.openxmlformats.org/officeDocument/2006/math">
                      <m:acc>
                        <m:accPr>
                          <m:chr m:val="̇"/>
                          <m:ctrlPr>
                            <a:rPr lang="ko-KR" altLang="ko-KR" i="1"/>
                          </m:ctrlPr>
                        </m:accPr>
                        <m:e>
                          <m:r>
                            <a:rPr lang="en-US" altLang="ko-KR" i="1"/>
                            <m:t>𝑥</m:t>
                          </m:r>
                        </m:e>
                      </m:acc>
                      <m:r>
                        <a:rPr lang="en-US" altLang="ko-KR" i="1"/>
                        <m:t>=</m:t>
                      </m:r>
                      <m:r>
                        <a:rPr lang="en-US" altLang="ko-KR" i="1"/>
                        <m:t>𝑓</m:t>
                      </m:r>
                      <m:r>
                        <a:rPr lang="en-US" altLang="ko-KR" i="1"/>
                        <m:t>(</m:t>
                      </m:r>
                      <m:r>
                        <a:rPr lang="en-US" altLang="ko-KR" i="1"/>
                        <m:t>𝑥</m:t>
                      </m:r>
                      <m:r>
                        <a:rPr lang="en-US" altLang="ko-KR" i="1"/>
                        <m:t>,</m:t>
                      </m:r>
                      <m:r>
                        <a:rPr lang="en-US" altLang="ko-KR" i="1"/>
                        <m:t>𝑢</m:t>
                      </m:r>
                      <m:r>
                        <a:rPr lang="en-US" altLang="ko-KR" i="1"/>
                        <m:t>,</m:t>
                      </m:r>
                      <m:r>
                        <a:rPr lang="en-US" altLang="ko-KR" i="1"/>
                        <m:t>𝑡</m:t>
                      </m:r>
                      <m:r>
                        <a:rPr lang="en-US" altLang="ko-KR" i="1"/>
                        <m:t>)</m:t>
                      </m:r>
                    </m:oMath>
                  </m:oMathPara>
                </a14:m>
                <a:endParaRPr lang="ko-KR" altLang="ko-KR" dirty="0"/>
              </a:p>
              <a:p>
                <a:r>
                  <a:rPr lang="en-US" altLang="ko-KR" dirty="0"/>
                  <a:t>And the cost </a:t>
                </a:r>
                <a:endParaRPr lang="ko-KR" altLang="ko-KR" dirty="0"/>
              </a:p>
              <a:p>
                <a14:m>
                  <m:oMathPara xmlns:m="http://schemas.openxmlformats.org/officeDocument/2006/math">
                    <m:oMathParaPr>
                      <m:jc m:val="centerGroup"/>
                    </m:oMathParaPr>
                    <m:oMath xmlns:m="http://schemas.openxmlformats.org/officeDocument/2006/math">
                      <m:r>
                        <m:rPr>
                          <m:sty m:val="p"/>
                        </m:rPr>
                        <a:rPr lang="en-US" altLang="ko-KR"/>
                        <m:t>J</m:t>
                      </m:r>
                      <m:d>
                        <m:dPr>
                          <m:ctrlPr>
                            <a:rPr lang="ko-KR" altLang="ko-KR" i="1"/>
                          </m:ctrlPr>
                        </m:dPr>
                        <m:e>
                          <m:r>
                            <a:rPr lang="en-US" altLang="ko-KR"/>
                            <m:t>0</m:t>
                          </m:r>
                        </m:e>
                      </m:d>
                      <m:r>
                        <a:rPr lang="en-US" altLang="ko-KR" i="1"/>
                        <m:t>=</m:t>
                      </m:r>
                      <m:r>
                        <a:rPr lang="en-US" altLang="ko-KR" i="1"/>
                        <m:t>𝜙</m:t>
                      </m:r>
                      <m:d>
                        <m:dPr>
                          <m:ctrlPr>
                            <a:rPr lang="ko-KR" altLang="ko-KR" i="1"/>
                          </m:ctrlPr>
                        </m:dPr>
                        <m:e>
                          <m:r>
                            <a:rPr lang="en-US" altLang="ko-KR" i="1"/>
                            <m:t>𝑥</m:t>
                          </m:r>
                          <m:d>
                            <m:dPr>
                              <m:ctrlPr>
                                <a:rPr lang="ko-KR" altLang="ko-KR" i="1"/>
                              </m:ctrlPr>
                            </m:dPr>
                            <m:e>
                              <m:r>
                                <a:rPr lang="en-US" altLang="ko-KR" i="1"/>
                                <m:t>𝑇</m:t>
                              </m:r>
                            </m:e>
                          </m:d>
                          <m:r>
                            <a:rPr lang="en-US" altLang="ko-KR" i="1"/>
                            <m:t>, </m:t>
                          </m:r>
                          <m:r>
                            <a:rPr lang="en-US" altLang="ko-KR" i="1"/>
                            <m:t>𝑇</m:t>
                          </m:r>
                        </m:e>
                      </m:d>
                      <m:r>
                        <a:rPr lang="en-US" altLang="ko-KR" i="1"/>
                        <m:t> + </m:t>
                      </m:r>
                      <m:nary>
                        <m:naryPr>
                          <m:limLoc m:val="subSup"/>
                          <m:ctrlPr>
                            <a:rPr lang="ko-KR" altLang="ko-KR" i="1"/>
                          </m:ctrlPr>
                        </m:naryPr>
                        <m:sub>
                          <m:r>
                            <a:rPr lang="en-US" altLang="ko-KR" i="1"/>
                            <m:t>0</m:t>
                          </m:r>
                        </m:sub>
                        <m:sup>
                          <m:r>
                            <a:rPr lang="en-US" altLang="ko-KR" i="1"/>
                            <m:t>𝑇</m:t>
                          </m:r>
                        </m:sup>
                        <m:e>
                          <m:r>
                            <a:rPr lang="en-US" altLang="ko-KR" i="1"/>
                            <m:t>𝐿</m:t>
                          </m:r>
                          <m:r>
                            <a:rPr lang="en-US" altLang="ko-KR" i="1"/>
                            <m:t>(</m:t>
                          </m:r>
                          <m:r>
                            <a:rPr lang="en-US" altLang="ko-KR" i="1"/>
                            <m:t>𝑥</m:t>
                          </m:r>
                          <m:d>
                            <m:dPr>
                              <m:ctrlPr>
                                <a:rPr lang="ko-KR" altLang="ko-KR" i="1"/>
                              </m:ctrlPr>
                            </m:dPr>
                            <m:e>
                              <m:r>
                                <a:rPr lang="en-US" altLang="ko-KR" i="1"/>
                                <m:t>𝑡</m:t>
                              </m:r>
                            </m:e>
                          </m:d>
                          <m:r>
                            <a:rPr lang="en-US" altLang="ko-KR" i="1"/>
                            <m:t>,</m:t>
                          </m:r>
                          <m:r>
                            <a:rPr lang="en-US" altLang="ko-KR" i="1"/>
                            <m:t>𝑢</m:t>
                          </m:r>
                          <m:d>
                            <m:dPr>
                              <m:ctrlPr>
                                <a:rPr lang="ko-KR" altLang="ko-KR" i="1"/>
                              </m:ctrlPr>
                            </m:dPr>
                            <m:e>
                              <m:r>
                                <a:rPr lang="en-US" altLang="ko-KR" i="1"/>
                                <m:t>𝑡</m:t>
                              </m:r>
                            </m:e>
                          </m:d>
                          <m:r>
                            <a:rPr lang="en-US" altLang="ko-KR" i="1"/>
                            <m:t>,</m:t>
                          </m:r>
                          <m:r>
                            <a:rPr lang="en-US" altLang="ko-KR" i="1"/>
                            <m:t>𝑡</m:t>
                          </m:r>
                          <m:r>
                            <a:rPr lang="en-US" altLang="ko-KR" i="1"/>
                            <m:t>)</m:t>
                          </m:r>
                        </m:e>
                      </m:nary>
                      <m:r>
                        <a:rPr lang="en-US" altLang="ko-KR" i="1"/>
                        <m:t>𝑑𝑡</m:t>
                      </m:r>
                    </m:oMath>
                  </m:oMathPara>
                </a14:m>
                <a:endParaRPr lang="en-US" altLang="ko-KR" dirty="0" smtClean="0"/>
              </a:p>
              <a:p>
                <a:endParaRPr lang="en-US" altLang="ko-KR" dirty="0"/>
              </a:p>
              <a:p>
                <a:endParaRPr lang="en-US" altLang="ko-KR" dirty="0" smtClean="0"/>
              </a:p>
              <a:p>
                <a:pPr marL="342900" indent="-342900">
                  <a:buAutoNum type="arabicParenR"/>
                </a:pPr>
                <a:r>
                  <a:rPr lang="en-US" altLang="ko-KR" dirty="0" smtClean="0"/>
                  <a:t>Analytic method</a:t>
                </a:r>
              </a:p>
              <a:p>
                <a:pPr marL="342900" indent="-342900">
                  <a:buAutoNum type="arabicParenR"/>
                </a:pPr>
                <a:r>
                  <a:rPr lang="en-US" altLang="ko-KR" dirty="0" smtClean="0"/>
                  <a:t>Dynamic programming </a:t>
                </a:r>
              </a:p>
              <a:p>
                <a:pPr marL="342900" indent="-342900">
                  <a:buAutoNum type="arabicParenR"/>
                </a:pPr>
                <a:endParaRPr lang="en-US" altLang="ko-KR" dirty="0"/>
              </a:p>
              <a:p>
                <a:r>
                  <a:rPr lang="en-US" altLang="ko-KR" dirty="0" smtClean="0"/>
                  <a:t>Bellman’s Remark </a:t>
                </a:r>
              </a:p>
              <a:p>
                <a:endParaRPr lang="en-US" altLang="ko-KR" dirty="0" smtClean="0"/>
              </a:p>
              <a:p>
                <a:pPr marL="342900" indent="-342900">
                  <a:buAutoNum type="arabicParenR"/>
                </a:pPr>
                <a:endParaRPr lang="en-US" altLang="ko-KR" dirty="0"/>
              </a:p>
              <a:p>
                <a:pPr marL="342900" indent="-342900">
                  <a:buAutoNum type="arabicParenR"/>
                </a:pPr>
                <a:endParaRPr lang="en-US" altLang="ko-KR" dirty="0" smtClean="0"/>
              </a:p>
              <a:p>
                <a:pPr marL="342900" indent="-342900">
                  <a:buAutoNum type="arabicParenR"/>
                </a:pPr>
                <a:endParaRPr lang="en-US" altLang="ko-KR" dirty="0"/>
              </a:p>
              <a:p>
                <a:pPr marL="342900" indent="-342900">
                  <a:buAutoNum type="arabicParenR"/>
                </a:pPr>
                <a:endParaRPr lang="en-US" altLang="ko-KR" dirty="0" smtClean="0"/>
              </a:p>
              <a:p>
                <a:pPr marL="342900" indent="-342900">
                  <a:buAutoNum type="arabicParenR"/>
                </a:pPr>
                <a:endParaRPr lang="en-US" altLang="ko-KR" dirty="0"/>
              </a:p>
              <a:p>
                <a:pPr marL="342900" indent="-342900">
                  <a:buAutoNum type="arabicParenR"/>
                </a:pPr>
                <a:endParaRPr lang="en-US" altLang="ko-KR" dirty="0" smtClean="0"/>
              </a:p>
              <a:p>
                <a:endParaRPr lang="ko-KR" altLang="ko-KR" dirty="0"/>
              </a:p>
            </p:txBody>
          </p:sp>
        </mc:Choice>
        <mc:Fallback>
          <p:sp>
            <p:nvSpPr>
              <p:cNvPr id="5" name="직사각형 4"/>
              <p:cNvSpPr>
                <a:spLocks noRot="1" noChangeAspect="1" noMove="1" noResize="1" noEditPoints="1" noAdjustHandles="1" noChangeArrowheads="1" noChangeShapeType="1" noTextEdit="1"/>
              </p:cNvSpPr>
              <p:nvPr/>
            </p:nvSpPr>
            <p:spPr>
              <a:xfrm>
                <a:off x="179512" y="718642"/>
                <a:ext cx="7819950" cy="5706499"/>
              </a:xfrm>
              <a:prstGeom prst="rect">
                <a:avLst/>
              </a:prstGeom>
              <a:blipFill rotWithShape="1">
                <a:blip r:embed="rId3"/>
                <a:stretch>
                  <a:fillRect l="-779" t="-53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24686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313631" y="980728"/>
                <a:ext cx="8424936" cy="5615383"/>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Bellman’s Principle</a:t>
                </a:r>
              </a:p>
              <a:p>
                <a:pPr marL="285750" indent="-285750">
                  <a:buFont typeface="Wingdings" panose="05000000000000000000" pitchFamily="2" charset="2"/>
                  <a:buChar char="l"/>
                </a:pPr>
                <a:endParaRPr lang="en-US" altLang="ko-KR" dirty="0"/>
              </a:p>
              <a:p>
                <a:r>
                  <a:rPr lang="en-US" altLang="ko-KR" dirty="0" smtClean="0"/>
                  <a:t> - assume  found the optimal policy form k+1 to n so that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𝐽</m:t>
                        </m:r>
                      </m:e>
                      <m:sub>
                        <m:r>
                          <a:rPr lang="en-US" altLang="ko-KR" b="0" i="1" smtClean="0">
                            <a:latin typeface="Cambria Math"/>
                          </a:rPr>
                          <m:t>𝑘</m:t>
                        </m:r>
                        <m:r>
                          <a:rPr lang="en-US" altLang="ko-KR" b="0" i="1" smtClean="0">
                            <a:latin typeface="Cambria Math"/>
                          </a:rPr>
                          <m:t>+1</m:t>
                        </m:r>
                      </m:sub>
                      <m:sup>
                        <m:r>
                          <a:rPr lang="en-US" altLang="ko-KR" b="0" i="1" smtClean="0">
                            <a:latin typeface="Cambria Math"/>
                          </a:rPr>
                          <m:t>∗</m:t>
                        </m:r>
                      </m:sup>
                    </m:sSubSup>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e>
                    </m:d>
                  </m:oMath>
                </a14:m>
                <a:r>
                  <a:rPr lang="en-US" altLang="ko-KR" dirty="0" smtClean="0"/>
                  <a:t> </a:t>
                </a:r>
              </a:p>
              <a:p>
                <a:r>
                  <a:rPr lang="en-US" altLang="ko-KR" dirty="0" smtClean="0"/>
                  <a:t>  Then  </a:t>
                </a:r>
              </a:p>
              <a:p>
                <a:endParaRPr lang="en-US" altLang="ko-KR" dirty="0"/>
              </a:p>
              <a:p>
                <a:r>
                  <a:rPr lang="en-US" altLang="ko-KR" dirty="0" smtClean="0"/>
                  <a:t>     (6.2-4)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𝐽</m:t>
                        </m:r>
                      </m:e>
                      <m:sub>
                        <m:r>
                          <a:rPr lang="en-US" altLang="ko-KR" b="0" i="1" smtClean="0">
                            <a:latin typeface="Cambria Math"/>
                          </a:rPr>
                          <m:t>𝑘</m:t>
                        </m:r>
                      </m:sub>
                      <m:sup>
                        <m:r>
                          <a:rPr lang="en-US" altLang="ko-KR" b="0" i="1" smtClean="0">
                            <a:latin typeface="Cambria Math"/>
                          </a:rPr>
                          <m:t>∗</m:t>
                        </m:r>
                      </m:sup>
                    </m:sSubSup>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e>
                    </m:d>
                    <m:r>
                      <a:rPr lang="en-US" altLang="ko-KR" b="0" i="1" smtClean="0">
                        <a:latin typeface="Cambria Math"/>
                      </a:rPr>
                      <m:t>=</m:t>
                    </m:r>
                    <m:func>
                      <m:funcPr>
                        <m:ctrlPr>
                          <a:rPr lang="en-US" altLang="ko-KR" b="0" i="1" smtClean="0">
                            <a:latin typeface="Cambria Math"/>
                          </a:rPr>
                        </m:ctrlPr>
                      </m:funcPr>
                      <m:fName>
                        <m:limLow>
                          <m:limLowPr>
                            <m:ctrlPr>
                              <a:rPr lang="en-US" altLang="ko-KR" b="0" i="1" smtClean="0">
                                <a:latin typeface="Cambria Math"/>
                              </a:rPr>
                            </m:ctrlPr>
                          </m:limLowPr>
                          <m:e>
                            <m:r>
                              <m:rPr>
                                <m:sty m:val="p"/>
                              </m:rPr>
                              <a:rPr lang="en-US" altLang="ko-KR" b="0" i="0" smtClean="0">
                                <a:latin typeface="Cambria Math"/>
                              </a:rPr>
                              <m:t>min</m:t>
                            </m:r>
                          </m:e>
                          <m:lim>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lim>
                        </m:limLow>
                      </m:fName>
                      <m:e>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𝐿</m:t>
                            </m:r>
                          </m:e>
                          <m:sup>
                            <m:r>
                              <a:rPr lang="en-US" altLang="ko-KR" b="0" i="1" smtClean="0">
                                <a:latin typeface="Cambria Math"/>
                              </a:rPr>
                              <m:t>𝑘</m:t>
                            </m:r>
                          </m:sup>
                        </m:sSup>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e>
                        </m:d>
                        <m:r>
                          <a:rPr lang="en-US" altLang="ko-KR" b="0" i="1" smtClean="0">
                            <a:latin typeface="Cambria Math"/>
                          </a:rPr>
                          <m:t> +</m:t>
                        </m:r>
                        <m:sSubSup>
                          <m:sSubSupPr>
                            <m:ctrlPr>
                              <a:rPr lang="en-US" altLang="ko-KR" i="1">
                                <a:latin typeface="Cambria Math"/>
                              </a:rPr>
                            </m:ctrlPr>
                          </m:sSubSupPr>
                          <m:e>
                            <m:r>
                              <a:rPr lang="en-US" altLang="ko-KR" i="1">
                                <a:latin typeface="Cambria Math"/>
                              </a:rPr>
                              <m:t>𝐽</m:t>
                            </m:r>
                          </m:e>
                          <m:sub>
                            <m:r>
                              <a:rPr lang="en-US" altLang="ko-KR" i="1">
                                <a:latin typeface="Cambria Math"/>
                              </a:rPr>
                              <m:t>𝑘</m:t>
                            </m:r>
                            <m:r>
                              <a:rPr lang="en-US" altLang="ko-KR" i="1">
                                <a:latin typeface="Cambria Math"/>
                              </a:rPr>
                              <m:t>+1</m:t>
                            </m:r>
                          </m:sub>
                          <m:sup>
                            <m:r>
                              <a:rPr lang="en-US" altLang="ko-KR" i="1">
                                <a:latin typeface="Cambria Math"/>
                              </a:rPr>
                              <m:t>∗</m:t>
                            </m:r>
                          </m:sup>
                        </m:sSub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r>
                                  <a:rPr lang="en-US" altLang="ko-KR" i="1">
                                    <a:latin typeface="Cambria Math"/>
                                  </a:rPr>
                                  <m:t>+1</m:t>
                                </m:r>
                              </m:sub>
                            </m:sSub>
                          </m:e>
                        </m:d>
                      </m:e>
                    </m:func>
                    <m:r>
                      <a:rPr lang="en-US" altLang="ko-KR" b="0" i="1" smtClean="0">
                        <a:latin typeface="Cambria Math"/>
                      </a:rPr>
                      <m:t>) </m:t>
                    </m:r>
                  </m:oMath>
                </a14:m>
                <a:endParaRPr lang="en-US" altLang="ko-KR" dirty="0" smtClean="0"/>
              </a:p>
              <a:p>
                <a:endParaRPr lang="en-US" altLang="ko-KR" dirty="0"/>
              </a:p>
              <a:p>
                <a:r>
                  <a:rPr lang="en-US" altLang="ko-KR" dirty="0" smtClean="0"/>
                  <a:t> - remark </a:t>
                </a:r>
              </a:p>
              <a:p>
                <a:endParaRPr lang="en-US" altLang="ko-KR" dirty="0" smtClean="0"/>
              </a:p>
              <a:p>
                <a:r>
                  <a:rPr lang="en-US" altLang="ko-KR" dirty="0" smtClean="0"/>
                  <a:t> 1)   </a:t>
                </a:r>
                <a14:m>
                  <m:oMath xmlns:m="http://schemas.openxmlformats.org/officeDocument/2006/math">
                    <m:r>
                      <a:rPr lang="en-US" altLang="ko-KR" b="0" i="1" smtClean="0">
                        <a:latin typeface="Cambria Math"/>
                      </a:rPr>
                      <m:t>𝑎𝑡</m:t>
                    </m:r>
                    <m:r>
                      <a:rPr lang="en-US" altLang="ko-KR" b="0" i="1" smtClean="0">
                        <a:latin typeface="Cambria Math"/>
                      </a:rPr>
                      <m:t>  </m:t>
                    </m:r>
                    <m:r>
                      <a:rPr lang="en-US" altLang="ko-KR" b="0" i="1" smtClean="0">
                        <a:latin typeface="Cambria Math"/>
                      </a:rPr>
                      <m:t>𝑖</m:t>
                    </m:r>
                    <m:r>
                      <a:rPr lang="en-US" altLang="ko-KR" b="0" i="1" smtClean="0">
                        <a:latin typeface="Cambria Math"/>
                      </a:rPr>
                      <m:t>=</m:t>
                    </m:r>
                    <m:r>
                      <a:rPr lang="en-US" altLang="ko-KR" b="0" i="1" smtClean="0">
                        <a:latin typeface="Cambria Math"/>
                      </a:rPr>
                      <m:t>𝑘</m:t>
                    </m:r>
                    <m:r>
                      <a:rPr lang="en-US" altLang="ko-KR" b="0" i="1" smtClean="0">
                        <a:latin typeface="Cambria Math"/>
                      </a:rPr>
                      <m:t>,   </m:t>
                    </m:r>
                    <m:r>
                      <a:rPr lang="en-US" altLang="ko-KR" b="0" i="1" smtClean="0">
                        <a:latin typeface="Cambria Math"/>
                      </a:rPr>
                      <m:t>𝑓𝑖𝑛𝑑</m:t>
                    </m:r>
                    <m:r>
                      <a:rPr lang="en-US" altLang="ko-KR" b="0" i="1" smtClean="0">
                        <a:latin typeface="Cambria Math"/>
                      </a:rPr>
                      <m:t> </m:t>
                    </m:r>
                    <m:sSubSup>
                      <m:sSubSupPr>
                        <m:ctrlPr>
                          <a:rPr lang="en-US" altLang="ko-KR" b="0" i="1" smtClean="0">
                            <a:latin typeface="Cambria Math"/>
                          </a:rPr>
                        </m:ctrlPr>
                      </m:sSubSupPr>
                      <m:e>
                        <m:r>
                          <a:rPr lang="en-US" altLang="ko-KR" b="0" i="1" smtClean="0">
                            <a:latin typeface="Cambria Math"/>
                          </a:rPr>
                          <m:t>𝑢</m:t>
                        </m:r>
                      </m:e>
                      <m:sub>
                        <m:r>
                          <a:rPr lang="en-US" altLang="ko-KR" b="0" i="1" smtClean="0">
                            <a:latin typeface="Cambria Math"/>
                          </a:rPr>
                          <m:t>𝑘</m:t>
                        </m:r>
                      </m:sub>
                      <m:sup>
                        <m:r>
                          <a:rPr lang="en-US" altLang="ko-KR" b="0" i="1" smtClean="0">
                            <a:latin typeface="Cambria Math"/>
                          </a:rPr>
                          <m:t>∗</m:t>
                        </m:r>
                      </m:sup>
                    </m:sSubSup>
                  </m:oMath>
                </a14:m>
                <a:r>
                  <a:rPr lang="en-US" altLang="ko-KR" dirty="0" smtClean="0"/>
                  <a:t>  </a:t>
                </a:r>
              </a:p>
              <a:p>
                <a:endParaRPr lang="en-US" altLang="ko-KR" dirty="0">
                  <a:sym typeface="Wingdings" panose="05000000000000000000" pitchFamily="2" charset="2"/>
                </a:endParaRPr>
              </a:p>
              <a:p>
                <a:r>
                  <a:rPr lang="en-US" altLang="ko-KR" dirty="0" smtClean="0">
                    <a:sym typeface="Wingdings" panose="05000000000000000000" pitchFamily="2" charset="2"/>
                  </a:rPr>
                  <a:t> 2)  If at </a:t>
                </a:r>
                <a14:m>
                  <m:oMath xmlns:m="http://schemas.openxmlformats.org/officeDocument/2006/math">
                    <m:r>
                      <a:rPr lang="en-US" altLang="ko-KR" b="0" i="1" smtClean="0">
                        <a:latin typeface="Cambria Math"/>
                        <a:sym typeface="Wingdings" panose="05000000000000000000" pitchFamily="2" charset="2"/>
                      </a:rPr>
                      <m:t>𝑖</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𝑘</m:t>
                    </m:r>
                    <m:r>
                      <a:rPr lang="en-US" altLang="ko-KR" b="0" i="1" smtClean="0">
                        <a:latin typeface="Cambria Math"/>
                        <a:sym typeface="Wingdings" panose="05000000000000000000" pitchFamily="2" charset="2"/>
                      </a:rPr>
                      <m:t>+1 , </m:t>
                    </m:r>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𝑢</m:t>
                        </m:r>
                      </m:e>
                      <m:sub>
                        <m:r>
                          <a:rPr lang="en-US" altLang="ko-KR" b="0" i="1" smtClean="0">
                            <a:latin typeface="Cambria Math"/>
                            <a:sym typeface="Wingdings" panose="05000000000000000000" pitchFamily="2" charset="2"/>
                          </a:rPr>
                          <m:t>𝑘</m:t>
                        </m:r>
                        <m:r>
                          <a:rPr lang="en-US" altLang="ko-KR" b="0" i="1" smtClean="0">
                            <a:latin typeface="Cambria Math"/>
                            <a:sym typeface="Wingdings" panose="05000000000000000000" pitchFamily="2" charset="2"/>
                          </a:rPr>
                          <m:t>+1</m:t>
                        </m:r>
                      </m:sub>
                      <m:sup>
                        <m:r>
                          <a:rPr lang="en-US" altLang="ko-KR" b="0" i="1" smtClean="0">
                            <a:latin typeface="Cambria Math"/>
                            <a:sym typeface="Wingdings" panose="05000000000000000000" pitchFamily="2" charset="2"/>
                          </a:rPr>
                          <m:t>∗</m:t>
                        </m:r>
                      </m:sup>
                    </m:sSubSup>
                  </m:oMath>
                </a14:m>
                <a:r>
                  <a:rPr lang="en-US" altLang="ko-KR" dirty="0" smtClean="0"/>
                  <a:t> is known , </a:t>
                </a:r>
                <a:r>
                  <a:rPr lang="en-US" altLang="ko-KR" dirty="0" err="1" smtClean="0"/>
                  <a:t>s.t.</a:t>
                </a:r>
                <a:r>
                  <a:rPr lang="en-US" altLang="ko-KR" dirty="0" smtClean="0"/>
                  <a:t> ,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𝐽</m:t>
                        </m:r>
                      </m:e>
                      <m:sub>
                        <m:r>
                          <a:rPr lang="en-US" altLang="ko-KR" b="0" i="1" smtClean="0">
                            <a:latin typeface="Cambria Math"/>
                          </a:rPr>
                          <m:t>𝑘</m:t>
                        </m:r>
                        <m:r>
                          <a:rPr lang="en-US" altLang="ko-KR" b="0" i="1" smtClean="0">
                            <a:latin typeface="Cambria Math"/>
                          </a:rPr>
                          <m:t>+1</m:t>
                        </m:r>
                      </m:sub>
                      <m:sup>
                        <m:r>
                          <a:rPr lang="en-US" altLang="ko-KR" b="0" i="1" smtClean="0">
                            <a:latin typeface="Cambria Math"/>
                          </a:rPr>
                          <m:t>∗</m:t>
                        </m:r>
                      </m:sup>
                    </m:sSubSup>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e>
                    </m:d>
                    <m:r>
                      <a:rPr lang="en-US" altLang="ko-KR" b="0" i="1" smtClean="0">
                        <a:latin typeface="Cambria Math"/>
                      </a:rPr>
                      <m:t> , </m:t>
                    </m:r>
                    <m:r>
                      <a:rPr lang="en-US" altLang="ko-KR" b="0" i="1" smtClean="0">
                        <a:latin typeface="Cambria Math"/>
                      </a:rPr>
                      <m:t>𝑤h𝑖𝑐h</m:t>
                    </m:r>
                    <m:r>
                      <a:rPr lang="en-US" altLang="ko-KR" b="0" i="1" smtClean="0">
                        <a:latin typeface="Cambria Math"/>
                      </a:rPr>
                      <m:t> </m:t>
                    </m:r>
                    <m:r>
                      <a:rPr lang="en-US" altLang="ko-KR" b="0" i="1" smtClean="0">
                        <a:latin typeface="Cambria Math"/>
                      </a:rPr>
                      <m:t>𝑖𝑠</m:t>
                    </m:r>
                    <m:r>
                      <a:rPr lang="en-US" altLang="ko-KR" b="0" i="1" smtClean="0">
                        <a:latin typeface="Cambria Math"/>
                      </a:rPr>
                      <m:t> </m:t>
                    </m:r>
                    <m:r>
                      <a:rPr lang="en-US" altLang="ko-KR" b="0" i="1" smtClean="0">
                        <a:latin typeface="Cambria Math"/>
                      </a:rPr>
                      <m:t>𝑠𝑐𝑎𝑙𝑎𝑟</m:t>
                    </m:r>
                    <m:r>
                      <a:rPr lang="en-US" altLang="ko-KR" b="0" i="1" smtClean="0">
                        <a:latin typeface="Cambria Math"/>
                      </a:rPr>
                      <m:t> </m:t>
                    </m:r>
                  </m:oMath>
                </a14:m>
                <a:r>
                  <a:rPr lang="en-US" altLang="ko-KR" b="0" i="1" dirty="0" smtClean="0">
                    <a:latin typeface="Cambria Math"/>
                  </a:rPr>
                  <a:t>, </a:t>
                </a:r>
                <a14:m>
                  <m:oMath xmlns:m="http://schemas.openxmlformats.org/officeDocument/2006/math">
                    <m:r>
                      <a:rPr lang="en-US" altLang="ko-KR" b="0" i="1" smtClean="0">
                        <a:latin typeface="Cambria Math"/>
                      </a:rPr>
                      <m:t>𝑎</m:t>
                    </m:r>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oMath>
                </a14:m>
                <a:endParaRPr lang="en-US" altLang="ko-KR" b="0" i="1" dirty="0" smtClean="0">
                  <a:latin typeface="Cambria Math"/>
                </a:endParaRPr>
              </a:p>
              <a:p>
                <a:pPr/>
                <a14:m>
                  <m:oMathPara xmlns:m="http://schemas.openxmlformats.org/officeDocument/2006/math">
                    <m:oMathParaPr>
                      <m:jc m:val="centerGroup"/>
                    </m:oMathParaPr>
                    <m:oMath xmlns:m="http://schemas.openxmlformats.org/officeDocument/2006/math">
                      <m:r>
                        <a:rPr lang="en-US" altLang="ko-KR" b="0" i="1" smtClean="0">
                          <a:latin typeface="Cambria Math"/>
                        </a:rPr>
                        <m:t> </m:t>
                      </m:r>
                    </m:oMath>
                  </m:oMathPara>
                </a14:m>
                <a:endParaRPr lang="en-US" altLang="ko-KR" b="0" dirty="0" smtClean="0"/>
              </a:p>
              <a:p>
                <a:r>
                  <a:rPr lang="en-US" altLang="ko-KR" dirty="0" smtClean="0"/>
                  <a:t>   Then </a:t>
                </a:r>
              </a:p>
              <a:p>
                <a:pPr/>
                <a14:m>
                  <m:oMathPara xmlns:m="http://schemas.openxmlformats.org/officeDocument/2006/math">
                    <m:oMathParaPr>
                      <m:jc m:val="centerGroup"/>
                    </m:oMathParaPr>
                    <m:oMath xmlns:m="http://schemas.openxmlformats.org/officeDocument/2006/math">
                      <m:sSubSup>
                        <m:sSubSupPr>
                          <m:ctrlPr>
                            <a:rPr lang="en-US" altLang="ko-KR" i="1">
                              <a:latin typeface="Cambria Math"/>
                            </a:rPr>
                          </m:ctrlPr>
                        </m:sSubSupPr>
                        <m:e>
                          <m:r>
                            <a:rPr lang="en-US" altLang="ko-KR" i="1">
                              <a:latin typeface="Cambria Math"/>
                            </a:rPr>
                            <m:t>𝐽</m:t>
                          </m:r>
                        </m:e>
                        <m:sub>
                          <m:r>
                            <a:rPr lang="en-US" altLang="ko-KR" i="1">
                              <a:latin typeface="Cambria Math"/>
                            </a:rPr>
                            <m:t>𝑘</m:t>
                          </m:r>
                        </m:sub>
                        <m:sup>
                          <m:r>
                            <a:rPr lang="en-US" altLang="ko-KR" i="1">
                              <a:latin typeface="Cambria Math"/>
                            </a:rPr>
                            <m:t>∗</m:t>
                          </m:r>
                        </m:sup>
                      </m:sSub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sub>
                          </m:sSub>
                        </m:e>
                      </m:d>
                      <m:r>
                        <a:rPr lang="en-US" altLang="ko-KR" i="1">
                          <a:latin typeface="Cambria Math"/>
                        </a:rPr>
                        <m:t>=</m:t>
                      </m:r>
                      <m:func>
                        <m:funcPr>
                          <m:ctrlPr>
                            <a:rPr lang="en-US" altLang="ko-KR" i="1">
                              <a:latin typeface="Cambria Math"/>
                            </a:rPr>
                          </m:ctrlPr>
                        </m:funcPr>
                        <m:fName>
                          <m:limLow>
                            <m:limLowPr>
                              <m:ctrlPr>
                                <a:rPr lang="en-US" altLang="ko-KR" i="1">
                                  <a:latin typeface="Cambria Math"/>
                                </a:rPr>
                              </m:ctrlPr>
                            </m:limLowPr>
                            <m:e>
                              <m:r>
                                <m:rPr>
                                  <m:sty m:val="p"/>
                                </m:rPr>
                                <a:rPr lang="en-US" altLang="ko-KR">
                                  <a:latin typeface="Cambria Math"/>
                                </a:rPr>
                                <m:t>min</m:t>
                              </m:r>
                            </m:e>
                            <m:lim>
                              <m:sSub>
                                <m:sSubPr>
                                  <m:ctrlPr>
                                    <a:rPr lang="en-US" altLang="ko-KR" i="1">
                                      <a:latin typeface="Cambria Math"/>
                                    </a:rPr>
                                  </m:ctrlPr>
                                </m:sSubPr>
                                <m:e>
                                  <m:r>
                                    <a:rPr lang="en-US" altLang="ko-KR" i="1">
                                      <a:latin typeface="Cambria Math"/>
                                    </a:rPr>
                                    <m:t>𝑢</m:t>
                                  </m:r>
                                </m:e>
                                <m:sub>
                                  <m:r>
                                    <a:rPr lang="en-US" altLang="ko-KR" i="1">
                                      <a:latin typeface="Cambria Math"/>
                                    </a:rPr>
                                    <m:t>𝑘</m:t>
                                  </m:r>
                                </m:sub>
                              </m:sSub>
                            </m:lim>
                          </m:limLow>
                        </m:fName>
                        <m:e>
                          <m:r>
                            <a:rPr lang="en-US" altLang="ko-KR" i="1">
                              <a:latin typeface="Cambria Math"/>
                            </a:rPr>
                            <m:t>(</m:t>
                          </m:r>
                          <m:sSup>
                            <m:sSupPr>
                              <m:ctrlPr>
                                <a:rPr lang="en-US" altLang="ko-KR" i="1">
                                  <a:latin typeface="Cambria Math"/>
                                </a:rPr>
                              </m:ctrlPr>
                            </m:sSupPr>
                            <m:e>
                              <m:r>
                                <a:rPr lang="en-US" altLang="ko-KR" i="1">
                                  <a:latin typeface="Cambria Math"/>
                                </a:rPr>
                                <m:t>𝐿</m:t>
                              </m:r>
                            </m:e>
                            <m:sup>
                              <m:r>
                                <a:rPr lang="en-US" altLang="ko-KR" i="1">
                                  <a:latin typeface="Cambria Math"/>
                                </a:rPr>
                                <m:t>𝑘</m:t>
                              </m:r>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 </m:t>
                              </m:r>
                              <m:sSub>
                                <m:sSubPr>
                                  <m:ctrlPr>
                                    <a:rPr lang="en-US" altLang="ko-KR" i="1">
                                      <a:latin typeface="Cambria Math"/>
                                    </a:rPr>
                                  </m:ctrlPr>
                                </m:sSubPr>
                                <m:e>
                                  <m:r>
                                    <a:rPr lang="en-US" altLang="ko-KR" i="1">
                                      <a:latin typeface="Cambria Math"/>
                                    </a:rPr>
                                    <m:t>𝑢</m:t>
                                  </m:r>
                                </m:e>
                                <m:sub>
                                  <m:r>
                                    <a:rPr lang="en-US" altLang="ko-KR" i="1">
                                      <a:latin typeface="Cambria Math"/>
                                    </a:rPr>
                                    <m:t>𝑘</m:t>
                                  </m:r>
                                </m:sub>
                              </m:sSub>
                            </m:e>
                          </m:d>
                          <m:r>
                            <a:rPr lang="en-US" altLang="ko-KR" i="1">
                              <a:latin typeface="Cambria Math"/>
                            </a:rPr>
                            <m:t> +</m:t>
                          </m:r>
                          <m:r>
                            <a:rPr lang="en-US" altLang="ko-KR" b="0" i="1" smtClean="0">
                              <a:latin typeface="Cambria Math"/>
                            </a:rPr>
                            <m:t>𝑎</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e>
                          </m:d>
                          <m:r>
                            <a:rPr lang="en-US" altLang="ko-KR" b="0" i="1" smtClean="0">
                              <a:latin typeface="Cambria Math"/>
                            </a:rPr>
                            <m:t>)</m:t>
                          </m:r>
                        </m:e>
                      </m:func>
                    </m:oMath>
                  </m:oMathPara>
                </a14:m>
                <a:endParaRPr lang="en-US" altLang="ko-KR" dirty="0"/>
              </a:p>
              <a:p>
                <a:endParaRPr lang="en-US" altLang="ko-KR" dirty="0"/>
              </a:p>
              <a:p>
                <a:r>
                  <a:rPr lang="en-US" altLang="ko-KR" dirty="0" smtClean="0"/>
                  <a:t>  3) backward equation</a:t>
                </a:r>
              </a:p>
              <a:p>
                <a:endParaRPr lang="en-US" altLang="ko-KR" dirty="0"/>
              </a:p>
              <a:p>
                <a:r>
                  <a:rPr lang="en-US" altLang="ko-KR" dirty="0" smtClean="0"/>
                  <a:t>  </a:t>
                </a:r>
                <a:endParaRPr lang="ko-KR"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313631" y="980728"/>
                <a:ext cx="8424936" cy="5615383"/>
              </a:xfrm>
              <a:prstGeom prst="rect">
                <a:avLst/>
              </a:prstGeom>
              <a:blipFill rotWithShape="1">
                <a:blip r:embed="rId3"/>
                <a:stretch>
                  <a:fillRect l="-434" t="-543"/>
                </a:stretch>
              </a:blipFill>
            </p:spPr>
            <p:txBody>
              <a:bodyPr/>
              <a:lstStyle/>
              <a:p>
                <a:r>
                  <a:rPr lang="ko-KR" altLang="en-US">
                    <a:noFill/>
                  </a:rPr>
                  <a:t> </a:t>
                </a:r>
              </a:p>
            </p:txBody>
          </p:sp>
        </mc:Fallback>
      </mc:AlternateContent>
      <p:sp>
        <p:nvSpPr>
          <p:cNvPr id="2" name="TextBox 1"/>
          <p:cNvSpPr txBox="1"/>
          <p:nvPr/>
        </p:nvSpPr>
        <p:spPr>
          <a:xfrm>
            <a:off x="179512" y="224612"/>
            <a:ext cx="3219086" cy="369332"/>
          </a:xfrm>
          <a:prstGeom prst="rect">
            <a:avLst/>
          </a:prstGeom>
          <a:noFill/>
        </p:spPr>
        <p:txBody>
          <a:bodyPr wrap="none" rtlCol="0">
            <a:spAutoFit/>
          </a:bodyPr>
          <a:lstStyle/>
          <a:p>
            <a:r>
              <a:rPr lang="en-US" altLang="ko-KR" dirty="0" smtClean="0"/>
              <a:t>Ch.6 Dynamic programming </a:t>
            </a:r>
            <a:endParaRPr lang="ko-KR" altLang="en-US" dirty="0"/>
          </a:p>
        </p:txBody>
      </p:sp>
    </p:spTree>
    <p:extLst>
      <p:ext uri="{BB962C8B-B14F-4D97-AF65-F5344CB8AC3E}">
        <p14:creationId xmlns:p14="http://schemas.microsoft.com/office/powerpoint/2010/main" val="3377627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p:nvPr/>
        </p:nvPicPr>
        <p:blipFill>
          <a:blip r:embed="rId3">
            <a:extLst>
              <a:ext uri="{28A0092B-C50C-407E-A947-70E740481C1C}">
                <a14:useLocalDpi xmlns:a14="http://schemas.microsoft.com/office/drawing/2010/main" val="0"/>
              </a:ext>
            </a:extLst>
          </a:blip>
          <a:stretch>
            <a:fillRect/>
          </a:stretch>
        </p:blipFill>
        <p:spPr>
          <a:xfrm>
            <a:off x="4644008" y="1309410"/>
            <a:ext cx="4176464" cy="2808312"/>
          </a:xfrm>
          <a:prstGeom prst="rect">
            <a:avLst/>
          </a:prstGeom>
          <a:ln>
            <a:solidFill>
              <a:schemeClr val="accent1"/>
            </a:solidFill>
          </a:ln>
        </p:spPr>
      </p:pic>
      <mc:AlternateContent xmlns:mc="http://schemas.openxmlformats.org/markup-compatibility/2006" xmlns:a14="http://schemas.microsoft.com/office/drawing/2010/main">
        <mc:Choice Requires="a14">
          <p:sp>
            <p:nvSpPr>
              <p:cNvPr id="4" name="TextBox 3"/>
              <p:cNvSpPr txBox="1"/>
              <p:nvPr/>
            </p:nvSpPr>
            <p:spPr>
              <a:xfrm>
                <a:off x="278210" y="980728"/>
                <a:ext cx="4221782" cy="4273606"/>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Minimum</a:t>
                </a:r>
                <a:r>
                  <a:rPr lang="ko-KR" altLang="en-US" dirty="0" smtClean="0"/>
                  <a:t> </a:t>
                </a:r>
                <a:r>
                  <a:rPr lang="en-US" altLang="ko-KR" dirty="0" smtClean="0"/>
                  <a:t>fuel problem</a:t>
                </a:r>
              </a:p>
              <a:p>
                <a:pPr marL="285750" indent="-285750">
                  <a:buFont typeface="Wingdings" panose="05000000000000000000" pitchFamily="2" charset="2"/>
                  <a:buChar char="l"/>
                </a:pPr>
                <a:endParaRPr lang="en-US" altLang="ko-KR" dirty="0"/>
              </a:p>
              <a:p>
                <a:r>
                  <a:rPr lang="en-US" altLang="ko-KR" dirty="0" smtClean="0"/>
                  <a:t> - city : {</a:t>
                </a:r>
                <a:r>
                  <a:rPr lang="en-US" altLang="ko-KR" dirty="0" err="1" smtClean="0"/>
                  <a:t>a,b</a:t>
                </a:r>
                <a:r>
                  <a:rPr lang="en-US" altLang="ko-KR" dirty="0" smtClean="0"/>
                  <a:t>,…,</a:t>
                </a:r>
                <a:r>
                  <a:rPr lang="en-US" altLang="ko-KR" dirty="0" err="1" smtClean="0"/>
                  <a:t>i</a:t>
                </a:r>
                <a:r>
                  <a:rPr lang="en-US" altLang="ko-KR" dirty="0" smtClean="0"/>
                  <a:t>} : state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oMath>
                </a14:m>
                <a:endParaRPr lang="en-US" altLang="ko-KR" dirty="0" smtClean="0"/>
              </a:p>
              <a:p>
                <a:r>
                  <a:rPr lang="en-US" altLang="ko-KR" dirty="0" smtClean="0"/>
                  <a:t> - decision: {Up, down} : </a:t>
                </a:r>
                <a14:m>
                  <m:oMath xmlns:m="http://schemas.openxmlformats.org/officeDocument/2006/math">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r>
                      <a:rPr lang="en-US" altLang="ko-KR" b="0" i="1" smtClean="0">
                        <a:latin typeface="Cambria Math"/>
                      </a:rPr>
                      <m:t> </m:t>
                    </m:r>
                  </m:oMath>
                </a14:m>
                <a:endParaRPr lang="en-US" altLang="ko-KR" dirty="0" smtClean="0"/>
              </a:p>
              <a:p>
                <a:r>
                  <a:rPr lang="en-US" altLang="ko-KR" dirty="0"/>
                  <a:t> </a:t>
                </a:r>
                <a:r>
                  <a:rPr lang="en-US" altLang="ko-KR" dirty="0" smtClean="0"/>
                  <a:t>- stage: {1,2,3,4}; </a:t>
                </a:r>
                <a14:m>
                  <m:oMath xmlns:m="http://schemas.openxmlformats.org/officeDocument/2006/math">
                    <m:r>
                      <a:rPr lang="en-US" altLang="ko-KR" b="0" i="1" smtClean="0">
                        <a:latin typeface="Cambria Math"/>
                      </a:rPr>
                      <m:t>𝑘</m:t>
                    </m:r>
                  </m:oMath>
                </a14:m>
                <a:r>
                  <a:rPr lang="en-US" altLang="ko-KR" dirty="0" smtClean="0"/>
                  <a:t> , the final stage </a:t>
                </a:r>
                <a14:m>
                  <m:oMath xmlns:m="http://schemas.openxmlformats.org/officeDocument/2006/math">
                    <m:r>
                      <m:rPr>
                        <m:sty m:val="p"/>
                      </m:rPr>
                      <a:rPr lang="en-US" altLang="ko-KR" b="0" i="0" smtClean="0">
                        <a:latin typeface="Cambria Math"/>
                      </a:rPr>
                      <m:t>k</m:t>
                    </m:r>
                    <m:r>
                      <a:rPr lang="en-US" altLang="ko-KR" b="0" i="0" smtClean="0">
                        <a:latin typeface="Cambria Math"/>
                      </a:rPr>
                      <m:t>=</m:t>
                    </m:r>
                    <m:r>
                      <m:rPr>
                        <m:sty m:val="p"/>
                      </m:rPr>
                      <a:rPr lang="en-US" altLang="ko-KR" b="0" i="0" smtClean="0">
                        <a:latin typeface="Cambria Math"/>
                      </a:rPr>
                      <m:t>N</m:t>
                    </m:r>
                    <m:r>
                      <a:rPr lang="en-US" altLang="ko-KR" b="0" i="0" smtClean="0">
                        <a:latin typeface="Cambria Math"/>
                      </a:rPr>
                      <m:t>=4</m:t>
                    </m:r>
                  </m:oMath>
                </a14:m>
                <a:endParaRPr lang="en-US" altLang="ko-KR" dirty="0" smtClean="0"/>
              </a:p>
              <a:p>
                <a:r>
                  <a:rPr lang="en-US" altLang="ko-KR" dirty="0" smtClean="0"/>
                  <a:t> - fuel :  </a:t>
                </a:r>
                <a14:m>
                  <m:oMath xmlns:m="http://schemas.openxmlformats.org/officeDocument/2006/math">
                    <m:sSub>
                      <m:sSubPr>
                        <m:ctrlPr>
                          <a:rPr lang="en-US" altLang="ko-KR" b="0" i="1" smtClean="0">
                            <a:latin typeface="Cambria Math"/>
                          </a:rPr>
                        </m:ctrlPr>
                      </m:sSubPr>
                      <m:e>
                        <m:r>
                          <a:rPr lang="en-US" altLang="ko-KR" b="0" i="1" smtClean="0">
                            <a:latin typeface="Cambria Math"/>
                          </a:rPr>
                          <m:t>𝐿</m:t>
                        </m:r>
                      </m:e>
                      <m:sub>
                        <m:r>
                          <a:rPr lang="en-US" altLang="ko-KR" b="0" i="1" smtClean="0">
                            <a:latin typeface="Cambria Math"/>
                          </a:rPr>
                          <m:t>𝑘</m:t>
                        </m:r>
                      </m:sub>
                    </m:sSub>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e>
                    </m:d>
                  </m:oMath>
                </a14:m>
                <a:endParaRPr lang="en-US" altLang="ko-KR" dirty="0"/>
              </a:p>
              <a:p>
                <a:endParaRPr lang="en-US" altLang="ko-KR" dirty="0" smtClean="0"/>
              </a:p>
              <a:p>
                <a:r>
                  <a:rPr lang="en-US" altLang="ko-KR" dirty="0"/>
                  <a:t>  </a:t>
                </a:r>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𝐿</m:t>
                        </m:r>
                      </m:e>
                      <m:sub>
                        <m:r>
                          <a:rPr lang="en-US" altLang="ko-KR" b="0" i="1" smtClean="0">
                            <a:latin typeface="Cambria Math"/>
                          </a:rPr>
                          <m:t>2</m:t>
                        </m:r>
                      </m:sub>
                    </m:sSub>
                    <m:d>
                      <m:dPr>
                        <m:ctrlPr>
                          <a:rPr lang="en-US" altLang="ko-KR" b="0" i="1" smtClean="0">
                            <a:latin typeface="Cambria Math"/>
                          </a:rPr>
                        </m:ctrlPr>
                      </m:dPr>
                      <m:e>
                        <m:r>
                          <a:rPr lang="en-US" altLang="ko-KR" b="0" i="1" smtClean="0">
                            <a:latin typeface="Cambria Math"/>
                          </a:rPr>
                          <m:t>𝑒</m:t>
                        </m:r>
                        <m:r>
                          <a:rPr lang="en-US" altLang="ko-KR" b="0" i="1" smtClean="0">
                            <a:latin typeface="Cambria Math"/>
                          </a:rPr>
                          <m:t>, </m:t>
                        </m:r>
                        <m:r>
                          <a:rPr lang="en-US" altLang="ko-KR" b="0" i="1" smtClean="0">
                            <a:latin typeface="Cambria Math"/>
                          </a:rPr>
                          <m:t>𝑈</m:t>
                        </m:r>
                      </m:e>
                    </m:d>
                    <m:r>
                      <a:rPr lang="en-US" altLang="ko-KR" b="0" i="1" smtClean="0">
                        <a:latin typeface="Cambria Math"/>
                      </a:rPr>
                      <m:t>=3, </m:t>
                    </m:r>
                    <m:sSub>
                      <m:sSubPr>
                        <m:ctrlPr>
                          <a:rPr lang="en-US" altLang="ko-KR" b="0" i="1" smtClean="0">
                            <a:latin typeface="Cambria Math"/>
                          </a:rPr>
                        </m:ctrlPr>
                      </m:sSubPr>
                      <m:e>
                        <m:r>
                          <a:rPr lang="en-US" altLang="ko-KR" b="0" i="1" smtClean="0">
                            <a:latin typeface="Cambria Math"/>
                          </a:rPr>
                          <m:t>𝐿</m:t>
                        </m:r>
                      </m:e>
                      <m:sub>
                        <m:r>
                          <a:rPr lang="en-US" altLang="ko-KR" b="0" i="1" smtClean="0">
                            <a:latin typeface="Cambria Math"/>
                          </a:rPr>
                          <m:t>2</m:t>
                        </m:r>
                      </m:sub>
                    </m:sSub>
                    <m:d>
                      <m:dPr>
                        <m:ctrlPr>
                          <a:rPr lang="en-US" altLang="ko-KR" b="0" i="1" smtClean="0">
                            <a:latin typeface="Cambria Math"/>
                          </a:rPr>
                        </m:ctrlPr>
                      </m:dPr>
                      <m:e>
                        <m:r>
                          <a:rPr lang="en-US" altLang="ko-KR" b="0" i="1" smtClean="0">
                            <a:latin typeface="Cambria Math"/>
                          </a:rPr>
                          <m:t>𝑒</m:t>
                        </m:r>
                        <m:r>
                          <a:rPr lang="en-US" altLang="ko-KR" b="0" i="1" smtClean="0">
                            <a:latin typeface="Cambria Math"/>
                          </a:rPr>
                          <m:t>,</m:t>
                        </m:r>
                        <m:r>
                          <a:rPr lang="en-US" altLang="ko-KR" b="0" i="1" smtClean="0">
                            <a:latin typeface="Cambria Math"/>
                          </a:rPr>
                          <m:t>𝐷</m:t>
                        </m:r>
                      </m:e>
                    </m:d>
                    <m:r>
                      <a:rPr lang="en-US" altLang="ko-KR" b="0" i="1" smtClean="0">
                        <a:latin typeface="Cambria Math"/>
                      </a:rPr>
                      <m:t>=2</m:t>
                    </m:r>
                  </m:oMath>
                </a14:m>
                <a:endParaRPr lang="en-US" altLang="ko-KR" b="0" dirty="0" smtClean="0"/>
              </a:p>
              <a:p>
                <a:r>
                  <a:rPr lang="en-US" altLang="ko-KR" b="0" dirty="0" smtClean="0"/>
                  <a:t>   </a:t>
                </a:r>
                <a14:m>
                  <m:oMath xmlns:m="http://schemas.openxmlformats.org/officeDocument/2006/math">
                    <m:r>
                      <a:rPr lang="en-US" altLang="ko-KR" b="0" i="1" smtClean="0">
                        <a:latin typeface="Cambria Math"/>
                      </a:rPr>
                      <m:t>𝜙</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𝑁</m:t>
                            </m:r>
                          </m:sub>
                        </m:sSub>
                      </m:e>
                    </m:d>
                    <m:r>
                      <a:rPr lang="en-US" altLang="ko-KR" b="0" i="1" smtClean="0">
                        <a:latin typeface="Cambria Math"/>
                      </a:rPr>
                      <m:t>=0</m:t>
                    </m:r>
                  </m:oMath>
                </a14:m>
                <a:endParaRPr lang="en-US" altLang="ko-KR" b="0" dirty="0" smtClean="0"/>
              </a:p>
              <a:p>
                <a:endParaRPr lang="en-US" altLang="ko-KR" dirty="0" smtClean="0"/>
              </a:p>
              <a:p>
                <a:r>
                  <a:rPr lang="en-US" altLang="ko-KR" dirty="0"/>
                  <a:t> </a:t>
                </a:r>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𝑖</m:t>
                        </m:r>
                        <m:r>
                          <a:rPr lang="en-US" altLang="ko-KR" b="0" i="1" smtClean="0">
                            <a:latin typeface="Cambria Math"/>
                          </a:rPr>
                          <m:t>=1</m:t>
                        </m:r>
                      </m:sub>
                    </m:sSub>
                    <m:r>
                      <a:rPr lang="en-US" altLang="ko-KR" b="0" i="1" smtClean="0">
                        <a:latin typeface="Cambria Math"/>
                      </a:rPr>
                      <m:t>=</m:t>
                    </m:r>
                    <m:nary>
                      <m:naryPr>
                        <m:chr m:val="∑"/>
                        <m:limLoc m:val="subSup"/>
                        <m:ctrlPr>
                          <a:rPr lang="en-US" altLang="ko-KR" b="0" i="1" smtClean="0">
                            <a:latin typeface="Cambria Math"/>
                          </a:rPr>
                        </m:ctrlPr>
                      </m:naryPr>
                      <m:sub>
                        <m:r>
                          <m:rPr>
                            <m:brk m:alnAt="25"/>
                          </m:rPr>
                          <a:rPr lang="en-US" altLang="ko-KR" b="0" i="1" smtClean="0">
                            <a:latin typeface="Cambria Math"/>
                          </a:rPr>
                          <m:t>𝑖</m:t>
                        </m:r>
                        <m:r>
                          <a:rPr lang="en-US" altLang="ko-KR" b="0" i="1" smtClean="0">
                            <a:latin typeface="Cambria Math"/>
                          </a:rPr>
                          <m:t>=1</m:t>
                        </m:r>
                      </m:sub>
                      <m:sup>
                        <m:r>
                          <a:rPr lang="en-US" altLang="ko-KR" b="0" i="1" smtClean="0">
                            <a:latin typeface="Cambria Math"/>
                          </a:rPr>
                          <m:t>𝑖</m:t>
                        </m:r>
                        <m:r>
                          <a:rPr lang="en-US" altLang="ko-KR" b="0" i="1" smtClean="0">
                            <a:latin typeface="Cambria Math"/>
                          </a:rPr>
                          <m:t>=4</m:t>
                        </m:r>
                      </m:sup>
                      <m:e>
                        <m:sSub>
                          <m:sSubPr>
                            <m:ctrlPr>
                              <a:rPr lang="en-US" altLang="ko-KR" b="0" i="1" smtClean="0">
                                <a:latin typeface="Cambria Math"/>
                              </a:rPr>
                            </m:ctrlPr>
                          </m:sSubPr>
                          <m:e>
                            <m:r>
                              <a:rPr lang="en-US" altLang="ko-KR" b="0" i="1" smtClean="0">
                                <a:latin typeface="Cambria Math"/>
                              </a:rPr>
                              <m:t>𝐿</m:t>
                            </m:r>
                          </m:e>
                          <m:sub>
                            <m:r>
                              <a:rPr lang="en-US" altLang="ko-KR" b="0" i="1" smtClean="0">
                                <a:latin typeface="Cambria Math"/>
                              </a:rPr>
                              <m:t>𝑖</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𝑖</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𝑖</m:t>
                            </m:r>
                          </m:sub>
                        </m:sSub>
                        <m:r>
                          <a:rPr lang="en-US" altLang="ko-KR" b="0" i="1" smtClean="0">
                            <a:latin typeface="Cambria Math"/>
                          </a:rPr>
                          <m:t>)</m:t>
                        </m:r>
                      </m:e>
                    </m:nary>
                  </m:oMath>
                </a14:m>
                <a:endParaRPr lang="en-US" altLang="ko-KR" dirty="0" smtClean="0"/>
              </a:p>
              <a:p>
                <a:endParaRPr lang="en-US" altLang="ko-KR" dirty="0"/>
              </a:p>
              <a:p>
                <a:r>
                  <a:rPr lang="en-US" altLang="ko-KR" dirty="0" smtClean="0"/>
                  <a:t> find the minimum path from a to </a:t>
                </a:r>
                <a:r>
                  <a:rPr lang="en-US" altLang="ko-KR" dirty="0" err="1" smtClean="0"/>
                  <a:t>i</a:t>
                </a:r>
                <a:r>
                  <a:rPr lang="en-US" altLang="ko-KR" dirty="0" smtClean="0"/>
                  <a:t>. </a:t>
                </a:r>
              </a:p>
              <a:p>
                <a:endParaRPr lang="en-US" altLang="ko-KR" dirty="0"/>
              </a:p>
            </p:txBody>
          </p:sp>
        </mc:Choice>
        <mc:Fallback xmlns="">
          <p:sp>
            <p:nvSpPr>
              <p:cNvPr id="4" name="TextBox 3"/>
              <p:cNvSpPr txBox="1">
                <a:spLocks noRot="1" noChangeAspect="1" noMove="1" noResize="1" noEditPoints="1" noAdjustHandles="1" noChangeArrowheads="1" noChangeShapeType="1" noTextEdit="1"/>
              </p:cNvSpPr>
              <p:nvPr/>
            </p:nvSpPr>
            <p:spPr>
              <a:xfrm>
                <a:off x="278210" y="980728"/>
                <a:ext cx="4221782" cy="4273606"/>
              </a:xfrm>
              <a:prstGeom prst="rect">
                <a:avLst/>
              </a:prstGeom>
              <a:blipFill rotWithShape="1">
                <a:blip r:embed="rId4"/>
                <a:stretch>
                  <a:fillRect l="-1012" t="-71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95536" y="5589240"/>
                <a:ext cx="5448095" cy="776366"/>
              </a:xfrm>
              <a:prstGeom prst="rect">
                <a:avLst/>
              </a:prstGeom>
              <a:noFill/>
            </p:spPr>
            <p:txBody>
              <a:bodyPr wrap="none" rtlCol="0">
                <a:spAutoFit/>
              </a:bodyPr>
              <a:lstStyle/>
              <a:p>
                <a:pPr marL="285750" indent="-285750">
                  <a:buFont typeface="Wingdings" panose="05000000000000000000" pitchFamily="2" charset="2"/>
                  <a:buChar char="l"/>
                </a:pPr>
                <a:r>
                  <a:rPr lang="en-US" altLang="ko-KR" dirty="0" smtClean="0"/>
                  <a:t>Bellman:  </a:t>
                </a:r>
                <a14:m>
                  <m:oMath xmlns:m="http://schemas.openxmlformats.org/officeDocument/2006/math">
                    <m:sSubSup>
                      <m:sSubSupPr>
                        <m:ctrlPr>
                          <a:rPr lang="en-US" altLang="ko-KR" i="1">
                            <a:latin typeface="Cambria Math"/>
                          </a:rPr>
                        </m:ctrlPr>
                      </m:sSubSupPr>
                      <m:e>
                        <m:r>
                          <a:rPr lang="en-US" altLang="ko-KR" i="1">
                            <a:latin typeface="Cambria Math"/>
                          </a:rPr>
                          <m:t>𝐽</m:t>
                        </m:r>
                      </m:e>
                      <m:sub>
                        <m:r>
                          <a:rPr lang="en-US" altLang="ko-KR" i="1">
                            <a:latin typeface="Cambria Math"/>
                          </a:rPr>
                          <m:t>𝑘</m:t>
                        </m:r>
                      </m:sub>
                      <m:sup>
                        <m:r>
                          <a:rPr lang="en-US" altLang="ko-KR" i="1">
                            <a:latin typeface="Cambria Math"/>
                          </a:rPr>
                          <m:t>∗</m:t>
                        </m:r>
                      </m:sup>
                    </m:sSub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sub>
                        </m:sSub>
                      </m:e>
                    </m:d>
                    <m:r>
                      <a:rPr lang="en-US" altLang="ko-KR" i="1">
                        <a:latin typeface="Cambria Math"/>
                      </a:rPr>
                      <m:t>=</m:t>
                    </m:r>
                    <m:func>
                      <m:funcPr>
                        <m:ctrlPr>
                          <a:rPr lang="en-US" altLang="ko-KR" i="1">
                            <a:latin typeface="Cambria Math"/>
                          </a:rPr>
                        </m:ctrlPr>
                      </m:funcPr>
                      <m:fName>
                        <m:limLow>
                          <m:limLowPr>
                            <m:ctrlPr>
                              <a:rPr lang="en-US" altLang="ko-KR" i="1">
                                <a:latin typeface="Cambria Math"/>
                              </a:rPr>
                            </m:ctrlPr>
                          </m:limLowPr>
                          <m:e>
                            <m:r>
                              <m:rPr>
                                <m:sty m:val="p"/>
                              </m:rPr>
                              <a:rPr lang="en-US" altLang="ko-KR">
                                <a:latin typeface="Cambria Math"/>
                              </a:rPr>
                              <m:t>min</m:t>
                            </m:r>
                          </m:e>
                          <m:lim>
                            <m:sSub>
                              <m:sSubPr>
                                <m:ctrlPr>
                                  <a:rPr lang="en-US" altLang="ko-KR" i="1">
                                    <a:latin typeface="Cambria Math"/>
                                  </a:rPr>
                                </m:ctrlPr>
                              </m:sSubPr>
                              <m:e>
                                <m:r>
                                  <a:rPr lang="en-US" altLang="ko-KR" i="1">
                                    <a:latin typeface="Cambria Math"/>
                                  </a:rPr>
                                  <m:t>𝑢</m:t>
                                </m:r>
                              </m:e>
                              <m:sub>
                                <m:r>
                                  <a:rPr lang="en-US" altLang="ko-KR" i="1">
                                    <a:latin typeface="Cambria Math"/>
                                  </a:rPr>
                                  <m:t>𝑘</m:t>
                                </m:r>
                              </m:sub>
                            </m:sSub>
                          </m:lim>
                        </m:limLow>
                      </m:fName>
                      <m:e>
                        <m:r>
                          <a:rPr lang="en-US" altLang="ko-KR" i="1">
                            <a:latin typeface="Cambria Math"/>
                          </a:rPr>
                          <m:t>(</m:t>
                        </m:r>
                        <m:sSup>
                          <m:sSupPr>
                            <m:ctrlPr>
                              <a:rPr lang="en-US" altLang="ko-KR" i="1">
                                <a:latin typeface="Cambria Math"/>
                              </a:rPr>
                            </m:ctrlPr>
                          </m:sSupPr>
                          <m:e>
                            <m:r>
                              <a:rPr lang="en-US" altLang="ko-KR" i="1">
                                <a:latin typeface="Cambria Math"/>
                              </a:rPr>
                              <m:t>𝐿</m:t>
                            </m:r>
                          </m:e>
                          <m:sup>
                            <m:r>
                              <a:rPr lang="en-US" altLang="ko-KR" i="1">
                                <a:latin typeface="Cambria Math"/>
                              </a:rPr>
                              <m:t>𝑘</m:t>
                            </m:r>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 </m:t>
                            </m:r>
                            <m:sSub>
                              <m:sSubPr>
                                <m:ctrlPr>
                                  <a:rPr lang="en-US" altLang="ko-KR" i="1">
                                    <a:latin typeface="Cambria Math"/>
                                  </a:rPr>
                                </m:ctrlPr>
                              </m:sSubPr>
                              <m:e>
                                <m:r>
                                  <a:rPr lang="en-US" altLang="ko-KR" i="1">
                                    <a:latin typeface="Cambria Math"/>
                                  </a:rPr>
                                  <m:t>𝑢</m:t>
                                </m:r>
                              </m:e>
                              <m:sub>
                                <m:r>
                                  <a:rPr lang="en-US" altLang="ko-KR" i="1">
                                    <a:latin typeface="Cambria Math"/>
                                  </a:rPr>
                                  <m:t>𝑘</m:t>
                                </m:r>
                              </m:sub>
                            </m:sSub>
                          </m:e>
                        </m:d>
                        <m:r>
                          <a:rPr lang="en-US" altLang="ko-KR" i="1">
                            <a:latin typeface="Cambria Math"/>
                          </a:rPr>
                          <m:t> +</m:t>
                        </m:r>
                        <m:sSubSup>
                          <m:sSubSupPr>
                            <m:ctrlPr>
                              <a:rPr lang="en-US" altLang="ko-KR" i="1">
                                <a:latin typeface="Cambria Math"/>
                              </a:rPr>
                            </m:ctrlPr>
                          </m:sSubSupPr>
                          <m:e>
                            <m:r>
                              <a:rPr lang="en-US" altLang="ko-KR" i="1">
                                <a:latin typeface="Cambria Math"/>
                              </a:rPr>
                              <m:t>𝐽</m:t>
                            </m:r>
                          </m:e>
                          <m:sub>
                            <m:r>
                              <a:rPr lang="en-US" altLang="ko-KR" i="1">
                                <a:latin typeface="Cambria Math"/>
                              </a:rPr>
                              <m:t>𝑘</m:t>
                            </m:r>
                            <m:r>
                              <a:rPr lang="en-US" altLang="ko-KR" i="1">
                                <a:latin typeface="Cambria Math"/>
                              </a:rPr>
                              <m:t>+1</m:t>
                            </m:r>
                          </m:sub>
                          <m:sup>
                            <m:r>
                              <a:rPr lang="en-US" altLang="ko-KR" i="1">
                                <a:latin typeface="Cambria Math"/>
                              </a:rPr>
                              <m:t>∗</m:t>
                            </m:r>
                          </m:sup>
                        </m:sSub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r>
                                  <a:rPr lang="en-US" altLang="ko-KR" i="1">
                                    <a:latin typeface="Cambria Math"/>
                                  </a:rPr>
                                  <m:t>+1</m:t>
                                </m:r>
                              </m:sub>
                            </m:sSub>
                          </m:e>
                        </m:d>
                      </m:e>
                    </m:func>
                    <m:r>
                      <a:rPr lang="en-US" altLang="ko-KR" i="1">
                        <a:latin typeface="Cambria Math"/>
                      </a:rPr>
                      <m:t>) </m:t>
                    </m:r>
                  </m:oMath>
                </a14:m>
                <a:endParaRPr lang="en-US" altLang="ko-KR" dirty="0"/>
              </a:p>
              <a:p>
                <a:pPr marL="285750" indent="-285750">
                  <a:buFont typeface="Wingdings" panose="05000000000000000000" pitchFamily="2" charset="2"/>
                  <a:buChar char="l"/>
                </a:pPr>
                <a:endParaRPr lang="ko-KR"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5589240"/>
                <a:ext cx="5448095" cy="776366"/>
              </a:xfrm>
              <a:prstGeom prst="rect">
                <a:avLst/>
              </a:prstGeom>
              <a:blipFill rotWithShape="1">
                <a:blip r:embed="rId5"/>
                <a:stretch>
                  <a:fillRect l="-783" t="-3937"/>
                </a:stretch>
              </a:blipFill>
            </p:spPr>
            <p:txBody>
              <a:bodyPr/>
              <a:lstStyle/>
              <a:p>
                <a:r>
                  <a:rPr lang="ko-KR" altLang="en-US">
                    <a:noFill/>
                  </a:rPr>
                  <a:t> </a:t>
                </a:r>
              </a:p>
            </p:txBody>
          </p:sp>
        </mc:Fallback>
      </mc:AlternateContent>
      <p:sp>
        <p:nvSpPr>
          <p:cNvPr id="6" name="TextBox 5"/>
          <p:cNvSpPr txBox="1"/>
          <p:nvPr/>
        </p:nvSpPr>
        <p:spPr>
          <a:xfrm>
            <a:off x="179512" y="224612"/>
            <a:ext cx="3219086" cy="369332"/>
          </a:xfrm>
          <a:prstGeom prst="rect">
            <a:avLst/>
          </a:prstGeom>
          <a:noFill/>
        </p:spPr>
        <p:txBody>
          <a:bodyPr wrap="none" rtlCol="0">
            <a:spAutoFit/>
          </a:bodyPr>
          <a:lstStyle/>
          <a:p>
            <a:r>
              <a:rPr lang="en-US" altLang="ko-KR" dirty="0" smtClean="0"/>
              <a:t>Ch.6 Dynamic programming </a:t>
            </a:r>
            <a:endParaRPr lang="ko-KR" altLang="en-US" dirty="0"/>
          </a:p>
        </p:txBody>
      </p:sp>
    </p:spTree>
    <p:extLst>
      <p:ext uri="{BB962C8B-B14F-4D97-AF65-F5344CB8AC3E}">
        <p14:creationId xmlns:p14="http://schemas.microsoft.com/office/powerpoint/2010/main" val="156227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78210" y="980728"/>
                <a:ext cx="7678166" cy="5909310"/>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Minimum</a:t>
                </a:r>
                <a:r>
                  <a:rPr lang="ko-KR" altLang="en-US" dirty="0" smtClean="0"/>
                  <a:t> </a:t>
                </a:r>
                <a:r>
                  <a:rPr lang="en-US" altLang="ko-KR" dirty="0" smtClean="0"/>
                  <a:t>fuel </a:t>
                </a:r>
                <a:r>
                  <a:rPr lang="en-US" altLang="ko-KR" dirty="0" smtClean="0"/>
                  <a:t>problem</a:t>
                </a:r>
                <a:endParaRPr lang="en-US" altLang="ko-KR" dirty="0" smtClean="0"/>
              </a:p>
              <a:p>
                <a:r>
                  <a:rPr lang="en-US" altLang="ko-KR" dirty="0"/>
                  <a:t> </a:t>
                </a:r>
                <a:r>
                  <a:rPr lang="en-US" altLang="ko-KR" dirty="0" smtClean="0"/>
                  <a:t>1) at </a:t>
                </a:r>
                <a14:m>
                  <m:oMath xmlns:m="http://schemas.openxmlformats.org/officeDocument/2006/math">
                    <m:r>
                      <a:rPr lang="en-US" altLang="ko-KR" b="0" i="1" smtClean="0">
                        <a:latin typeface="Cambria Math"/>
                      </a:rPr>
                      <m:t>𝑘</m:t>
                    </m:r>
                    <m:r>
                      <a:rPr lang="en-US" altLang="ko-KR" b="0" i="1" smtClean="0">
                        <a:latin typeface="Cambria Math"/>
                      </a:rPr>
                      <m:t>=4, </m:t>
                    </m:r>
                    <m:d>
                      <m:dPr>
                        <m:ctrlPr>
                          <a:rPr lang="en-US" altLang="ko-KR" b="0" i="1" smtClean="0">
                            <a:latin typeface="Cambria Math"/>
                          </a:rPr>
                        </m:ctrlPr>
                      </m:dPr>
                      <m:e>
                        <m:r>
                          <a:rPr lang="en-US" altLang="ko-KR" b="0" i="1" smtClean="0">
                            <a:latin typeface="Cambria Math"/>
                          </a:rPr>
                          <m:t>𝑡h𝑒</m:t>
                        </m:r>
                        <m:r>
                          <a:rPr lang="en-US" altLang="ko-KR" b="0" i="1" smtClean="0">
                            <a:latin typeface="Cambria Math"/>
                          </a:rPr>
                          <m:t> </m:t>
                        </m:r>
                        <m:r>
                          <a:rPr lang="en-US" altLang="ko-KR" b="0" i="1" smtClean="0">
                            <a:latin typeface="Cambria Math"/>
                          </a:rPr>
                          <m:t>𝑓𝑖𝑛𝑎𝑙</m:t>
                        </m:r>
                        <m:r>
                          <a:rPr lang="en-US" altLang="ko-KR" b="0" i="1" smtClean="0">
                            <a:latin typeface="Cambria Math"/>
                          </a:rPr>
                          <m:t> </m:t>
                        </m:r>
                        <m:r>
                          <a:rPr lang="en-US" altLang="ko-KR" b="0" i="1" smtClean="0">
                            <a:latin typeface="Cambria Math"/>
                          </a:rPr>
                          <m:t>𝑠𝑡𝑎𝑔𝑒</m:t>
                        </m:r>
                      </m:e>
                    </m:d>
                  </m:oMath>
                </a14:m>
                <a:endParaRPr lang="en-US" altLang="ko-KR" dirty="0" smtClean="0"/>
              </a:p>
              <a:p>
                <a:r>
                  <a:rPr lang="en-US" altLang="ko-KR" dirty="0"/>
                  <a:t> </a:t>
                </a:r>
                <a:r>
                  <a:rPr lang="en-US" altLang="ko-KR" dirty="0" smtClean="0"/>
                  <a:t>   no decision is </a:t>
                </a:r>
                <a:r>
                  <a:rPr lang="en-US" altLang="ko-KR" dirty="0" smtClean="0"/>
                  <a:t>made</a:t>
                </a:r>
                <a:endParaRPr lang="en-US" altLang="ko-KR" dirty="0"/>
              </a:p>
              <a:p>
                <a:r>
                  <a:rPr lang="en-US" altLang="ko-KR" dirty="0" smtClean="0"/>
                  <a:t> 2) at </a:t>
                </a:r>
                <a14:m>
                  <m:oMath xmlns:m="http://schemas.openxmlformats.org/officeDocument/2006/math">
                    <m:r>
                      <a:rPr lang="en-US" altLang="ko-KR" b="0" i="1" smtClean="0">
                        <a:latin typeface="Cambria Math"/>
                      </a:rPr>
                      <m:t>𝑘</m:t>
                    </m:r>
                    <m:r>
                      <a:rPr lang="en-US" altLang="ko-KR" b="0" i="1" smtClean="0">
                        <a:latin typeface="Cambria Math"/>
                      </a:rPr>
                      <m:t>=3 </m:t>
                    </m:r>
                  </m:oMath>
                </a14:m>
                <a:endParaRPr lang="en-US" altLang="ko-KR" dirty="0"/>
              </a:p>
              <a:p>
                <a:r>
                  <a:rPr lang="en-US" altLang="ko-KR" b="0" dirty="0" smtClean="0"/>
                  <a:t>   state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d>
                      <m:dPr>
                        <m:begChr m:val="{"/>
                        <m:endChr m:val="}"/>
                        <m:ctrlPr>
                          <a:rPr lang="en-US" altLang="ko-KR" b="0" i="1" smtClean="0">
                            <a:latin typeface="Cambria Math"/>
                          </a:rPr>
                        </m:ctrlPr>
                      </m:dPr>
                      <m:e>
                        <m:r>
                          <a:rPr lang="en-US" altLang="ko-KR" b="0" i="1" smtClean="0">
                            <a:latin typeface="Cambria Math"/>
                          </a:rPr>
                          <m:t>𝑓</m:t>
                        </m:r>
                        <m:r>
                          <a:rPr lang="en-US" altLang="ko-KR" b="0" i="1" smtClean="0">
                            <a:latin typeface="Cambria Math"/>
                          </a:rPr>
                          <m:t>,</m:t>
                        </m:r>
                        <m:r>
                          <a:rPr lang="en-US" altLang="ko-KR" b="0" i="1" smtClean="0">
                            <a:latin typeface="Cambria Math"/>
                          </a:rPr>
                          <m:t>h</m:t>
                        </m:r>
                      </m:e>
                    </m:d>
                  </m:oMath>
                </a14:m>
                <a:endParaRPr lang="en-US" altLang="ko-KR" b="0" dirty="0" smtClean="0"/>
              </a:p>
              <a:p>
                <a:r>
                  <a:rPr lang="en-US" altLang="ko-KR" dirty="0"/>
                  <a:t> </a:t>
                </a:r>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3</m:t>
                        </m:r>
                      </m:sub>
                    </m:sSub>
                    <m:d>
                      <m:dPr>
                        <m:ctrlPr>
                          <a:rPr lang="en-US" altLang="ko-KR" b="0" i="1" smtClean="0">
                            <a:latin typeface="Cambria Math"/>
                          </a:rPr>
                        </m:ctrlPr>
                      </m:dPr>
                      <m:e>
                        <m:r>
                          <a:rPr lang="en-US" altLang="ko-KR" b="0" i="1" smtClean="0">
                            <a:latin typeface="Cambria Math"/>
                          </a:rPr>
                          <m:t>𝑓</m:t>
                        </m:r>
                      </m:e>
                    </m:d>
                    <m:r>
                      <a:rPr lang="en-US" altLang="ko-KR" b="0" i="1" smtClean="0">
                        <a:latin typeface="Cambria Math"/>
                      </a:rPr>
                      <m:t>=4, </m:t>
                    </m:r>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3</m:t>
                        </m:r>
                      </m:sub>
                    </m:sSub>
                    <m:d>
                      <m:dPr>
                        <m:ctrlPr>
                          <a:rPr lang="en-US" altLang="ko-KR" b="0" i="1" smtClean="0">
                            <a:latin typeface="Cambria Math"/>
                          </a:rPr>
                        </m:ctrlPr>
                      </m:dPr>
                      <m:e>
                        <m:r>
                          <a:rPr lang="en-US" altLang="ko-KR" b="0" i="1" smtClean="0">
                            <a:latin typeface="Cambria Math"/>
                          </a:rPr>
                          <m:t>h</m:t>
                        </m:r>
                      </m:e>
                    </m:d>
                    <m:r>
                      <a:rPr lang="en-US" altLang="ko-KR" b="0" i="1" smtClean="0">
                        <a:latin typeface="Cambria Math"/>
                      </a:rPr>
                      <m:t>=2</m:t>
                    </m:r>
                  </m:oMath>
                </a14:m>
                <a:endParaRPr lang="en-US" altLang="ko-KR" b="0" dirty="0" smtClean="0"/>
              </a:p>
              <a:p>
                <a:r>
                  <a:rPr lang="en-US" altLang="ko-KR" b="0" dirty="0" smtClean="0"/>
                  <a:t> 3) at k=2</a:t>
                </a:r>
              </a:p>
              <a:p>
                <a:r>
                  <a:rPr lang="en-US" altLang="ko-KR" dirty="0"/>
                  <a:t> </a:t>
                </a:r>
                <a:r>
                  <a:rPr lang="en-US" altLang="ko-KR" dirty="0"/>
                  <a:t>state </a:t>
                </a:r>
                <a14:m>
                  <m:oMath xmlns:m="http://schemas.openxmlformats.org/officeDocument/2006/math">
                    <m:sSub>
                      <m:sSubPr>
                        <m:ctrlPr>
                          <a:rPr lang="en-US" altLang="ko-KR" i="1">
                            <a:latin typeface="Cambria Math"/>
                          </a:rPr>
                        </m:ctrlPr>
                      </m:sSubPr>
                      <m:e>
                        <m:r>
                          <a:rPr lang="en-US" altLang="ko-KR" i="1">
                            <a:latin typeface="Cambria Math"/>
                          </a:rPr>
                          <m:t>𝑥</m:t>
                        </m:r>
                      </m:e>
                      <m:sub>
                        <m:r>
                          <a:rPr lang="en-US" altLang="ko-KR" i="1">
                            <a:latin typeface="Cambria Math"/>
                          </a:rPr>
                          <m:t>3</m:t>
                        </m:r>
                      </m:sub>
                    </m:sSub>
                    <m:r>
                      <a:rPr lang="en-US" altLang="ko-KR" i="1">
                        <a:latin typeface="Cambria Math"/>
                      </a:rPr>
                      <m:t>=</m:t>
                    </m:r>
                    <m:d>
                      <m:dPr>
                        <m:begChr m:val="{"/>
                        <m:endChr m:val="}"/>
                        <m:ctrlPr>
                          <a:rPr lang="en-US" altLang="ko-KR" i="1">
                            <a:latin typeface="Cambria Math"/>
                          </a:rPr>
                        </m:ctrlPr>
                      </m:dPr>
                      <m:e>
                        <m:r>
                          <a:rPr lang="en-US" altLang="ko-KR" b="0" i="1" smtClean="0">
                            <a:latin typeface="Cambria Math"/>
                          </a:rPr>
                          <m:t>𝑐</m:t>
                        </m:r>
                        <m:r>
                          <a:rPr lang="en-US" altLang="ko-KR" b="0" i="1" smtClean="0">
                            <a:latin typeface="Cambria Math"/>
                          </a:rPr>
                          <m:t>,</m:t>
                        </m:r>
                        <m:r>
                          <a:rPr lang="en-US" altLang="ko-KR" b="0" i="1" smtClean="0">
                            <a:latin typeface="Cambria Math"/>
                          </a:rPr>
                          <m:t>𝑒</m:t>
                        </m:r>
                        <m:r>
                          <a:rPr lang="en-US" altLang="ko-KR" b="0" i="1" smtClean="0">
                            <a:latin typeface="Cambria Math"/>
                          </a:rPr>
                          <m:t>,</m:t>
                        </m:r>
                        <m:r>
                          <a:rPr lang="en-US" altLang="ko-KR" b="0" i="1" smtClean="0">
                            <a:latin typeface="Cambria Math"/>
                          </a:rPr>
                          <m:t>𝑔</m:t>
                        </m:r>
                      </m:e>
                    </m:d>
                  </m:oMath>
                </a14:m>
                <a:endParaRPr lang="en-US" altLang="ko-KR" b="0" dirty="0" smtClean="0"/>
              </a:p>
              <a:p>
                <a:r>
                  <a:rPr lang="en-US" altLang="ko-KR" dirty="0"/>
                  <a:t>  </a:t>
                </a:r>
                <a14:m>
                  <m:oMath xmlns:m="http://schemas.openxmlformats.org/officeDocument/2006/math">
                    <m:sSub>
                      <m:sSubPr>
                        <m:ctrlPr>
                          <a:rPr lang="en-US" altLang="ko-KR" i="1">
                            <a:latin typeface="Cambria Math"/>
                          </a:rPr>
                        </m:ctrlPr>
                      </m:sSubPr>
                      <m:e>
                        <m:r>
                          <a:rPr lang="en-US" altLang="ko-KR" i="1">
                            <a:latin typeface="Cambria Math"/>
                          </a:rPr>
                          <m:t>𝐽</m:t>
                        </m:r>
                      </m:e>
                      <m:sub>
                        <m:r>
                          <a:rPr lang="en-US" altLang="ko-KR" b="0" i="1" smtClean="0">
                            <a:latin typeface="Cambria Math"/>
                          </a:rPr>
                          <m:t>2</m:t>
                        </m:r>
                      </m:sub>
                    </m:sSub>
                    <m:d>
                      <m:dPr>
                        <m:ctrlPr>
                          <a:rPr lang="en-US" altLang="ko-KR" i="1">
                            <a:latin typeface="Cambria Math"/>
                          </a:rPr>
                        </m:ctrlPr>
                      </m:dPr>
                      <m:e>
                        <m:r>
                          <a:rPr lang="en-US" altLang="ko-KR" b="0" i="1" smtClean="0">
                            <a:latin typeface="Cambria Math"/>
                          </a:rPr>
                          <m:t>𝑐</m:t>
                        </m:r>
                      </m:e>
                    </m:d>
                    <m:r>
                      <a:rPr lang="en-US" altLang="ko-KR" b="0" i="1" smtClean="0">
                        <a:latin typeface="Cambria Math"/>
                      </a:rPr>
                      <m:t>=</m:t>
                    </m:r>
                    <m:func>
                      <m:funcPr>
                        <m:ctrlPr>
                          <a:rPr lang="en-US" altLang="ko-KR" b="0" i="1" smtClean="0">
                            <a:latin typeface="Cambria Math"/>
                          </a:rPr>
                        </m:ctrlPr>
                      </m:funcPr>
                      <m:fName>
                        <m:r>
                          <m:rPr>
                            <m:sty m:val="p"/>
                          </m:rPr>
                          <a:rPr lang="en-US" altLang="ko-KR" b="0" i="0" smtClean="0">
                            <a:latin typeface="Cambria Math"/>
                          </a:rPr>
                          <m:t>min</m:t>
                        </m:r>
                      </m:fName>
                      <m:e>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𝐿</m:t>
                                </m:r>
                                <m:r>
                                  <a:rPr lang="en-US" altLang="ko-KR" b="0" i="1" smtClean="0">
                                    <a:latin typeface="Cambria Math"/>
                                  </a:rPr>
                                  <m:t>(</m:t>
                                </m:r>
                                <m:r>
                                  <a:rPr lang="en-US" altLang="ko-KR" b="0" i="1" smtClean="0">
                                    <a:latin typeface="Cambria Math"/>
                                  </a:rPr>
                                  <m:t>𝑢</m:t>
                                </m:r>
                              </m:e>
                              <m:sub>
                                <m:r>
                                  <a:rPr lang="en-US" altLang="ko-KR" b="0" i="1" smtClean="0">
                                    <a:latin typeface="Cambria Math"/>
                                  </a:rPr>
                                  <m:t>2</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3</m:t>
                                </m:r>
                              </m:sub>
                            </m:sSub>
                            <m:d>
                              <m:dPr>
                                <m:ctrlPr>
                                  <a:rPr lang="en-US" altLang="ko-KR" b="0" i="1" smtClean="0">
                                    <a:latin typeface="Cambria Math"/>
                                  </a:rPr>
                                </m:ctrlPr>
                              </m:dPr>
                              <m:e>
                                <m:r>
                                  <a:rPr lang="en-US" altLang="ko-KR" b="0" i="1" smtClean="0">
                                    <a:latin typeface="Cambria Math"/>
                                  </a:rPr>
                                  <m:t>𝑓</m:t>
                                </m:r>
                              </m:e>
                            </m:d>
                          </m:e>
                        </m:d>
                        <m:r>
                          <a:rPr lang="en-US" altLang="ko-KR" b="0" i="1" smtClean="0">
                            <a:latin typeface="Cambria Math"/>
                          </a:rPr>
                          <m:t>=3</m:t>
                        </m:r>
                      </m:e>
                    </m:func>
                  </m:oMath>
                </a14:m>
                <a:endParaRPr lang="en-US" altLang="ko-KR" b="0" dirty="0" smtClean="0"/>
              </a:p>
              <a:p>
                <a:r>
                  <a:rPr lang="en-US" altLang="ko-KR" dirty="0"/>
                  <a:t> </a:t>
                </a:r>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2</m:t>
                        </m:r>
                      </m:sub>
                    </m:sSub>
                    <m:d>
                      <m:dPr>
                        <m:ctrlPr>
                          <a:rPr lang="en-US" altLang="ko-KR" b="0" i="1" smtClean="0">
                            <a:latin typeface="Cambria Math"/>
                          </a:rPr>
                        </m:ctrlPr>
                      </m:dPr>
                      <m:e>
                        <m:r>
                          <a:rPr lang="en-US" altLang="ko-KR" b="0" i="1" smtClean="0">
                            <a:latin typeface="Cambria Math"/>
                          </a:rPr>
                          <m:t>𝑒</m:t>
                        </m:r>
                      </m:e>
                    </m:d>
                    <m:r>
                      <a:rPr lang="en-US" altLang="ko-KR" b="0" i="1" smtClean="0">
                        <a:latin typeface="Cambria Math"/>
                      </a:rPr>
                      <m:t>=</m:t>
                    </m:r>
                    <m:func>
                      <m:funcPr>
                        <m:ctrlPr>
                          <a:rPr lang="en-US" altLang="ko-KR" i="1">
                            <a:latin typeface="Cambria Math"/>
                          </a:rPr>
                        </m:ctrlPr>
                      </m:funcPr>
                      <m:fName>
                        <m:r>
                          <m:rPr>
                            <m:sty m:val="p"/>
                          </m:rPr>
                          <a:rPr lang="en-US" altLang="ko-KR">
                            <a:latin typeface="Cambria Math"/>
                          </a:rPr>
                          <m:t>min</m:t>
                        </m:r>
                      </m:fName>
                      <m:e>
                        <m:d>
                          <m:dPr>
                            <m:ctrlPr>
                              <a:rPr lang="en-US" altLang="ko-KR" i="1">
                                <a:latin typeface="Cambria Math"/>
                              </a:rPr>
                            </m:ctrlPr>
                          </m:dPr>
                          <m:e>
                            <m:sSub>
                              <m:sSubPr>
                                <m:ctrlPr>
                                  <a:rPr lang="en-US" altLang="ko-KR" i="1">
                                    <a:latin typeface="Cambria Math"/>
                                  </a:rPr>
                                </m:ctrlPr>
                              </m:sSubPr>
                              <m:e>
                                <m:r>
                                  <a:rPr lang="en-US" altLang="ko-KR" b="0" i="1" smtClean="0">
                                    <a:latin typeface="Cambria Math"/>
                                  </a:rPr>
                                  <m:t>𝐿</m:t>
                                </m:r>
                                <m:r>
                                  <a:rPr lang="en-US" altLang="ko-KR" b="0" i="1" smtClean="0">
                                    <a:latin typeface="Cambria Math"/>
                                  </a:rPr>
                                  <m:t>(</m:t>
                                </m:r>
                                <m:r>
                                  <a:rPr lang="en-US" altLang="ko-KR" i="1">
                                    <a:latin typeface="Cambria Math"/>
                                  </a:rPr>
                                  <m:t>𝑢</m:t>
                                </m:r>
                              </m:e>
                              <m:sub>
                                <m:r>
                                  <a:rPr lang="en-US" altLang="ko-KR" i="1">
                                    <a:latin typeface="Cambria Math"/>
                                  </a:rPr>
                                  <m:t>2</m:t>
                                </m:r>
                              </m:sub>
                            </m:sSub>
                            <m:r>
                              <a:rPr lang="en-US" altLang="ko-KR" b="0" i="1" smtClean="0">
                                <a:latin typeface="Cambria Math"/>
                              </a:rPr>
                              <m:t>)</m:t>
                            </m:r>
                            <m:r>
                              <a:rPr lang="en-US" altLang="ko-KR" i="1">
                                <a:latin typeface="Cambria Math"/>
                              </a:rPr>
                              <m:t>+</m:t>
                            </m:r>
                            <m:sSub>
                              <m:sSubPr>
                                <m:ctrlPr>
                                  <a:rPr lang="en-US" altLang="ko-KR" i="1">
                                    <a:latin typeface="Cambria Math"/>
                                  </a:rPr>
                                </m:ctrlPr>
                              </m:sSubPr>
                              <m:e>
                                <m:r>
                                  <a:rPr lang="en-US" altLang="ko-KR" i="1">
                                    <a:latin typeface="Cambria Math"/>
                                  </a:rPr>
                                  <m:t>𝐽</m:t>
                                </m:r>
                              </m:e>
                              <m:sub>
                                <m:r>
                                  <a:rPr lang="en-US" altLang="ko-KR" i="1">
                                    <a:latin typeface="Cambria Math"/>
                                  </a:rPr>
                                  <m:t>3</m:t>
                                </m:r>
                              </m:sub>
                            </m:sSub>
                            <m:d>
                              <m:dPr>
                                <m:ctrlPr>
                                  <a:rPr lang="en-US" altLang="ko-KR" i="1">
                                    <a:latin typeface="Cambria Math"/>
                                  </a:rPr>
                                </m:ctrlPr>
                              </m:dPr>
                              <m:e>
                                <m:r>
                                  <a:rPr lang="en-US" altLang="ko-KR" i="1">
                                    <a:latin typeface="Cambria Math"/>
                                  </a:rPr>
                                  <m:t>𝑓</m:t>
                                </m:r>
                              </m:e>
                            </m:d>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𝐿</m:t>
                                </m:r>
                                <m:r>
                                  <a:rPr lang="en-US" altLang="ko-KR" b="0" i="1" smtClean="0">
                                    <a:latin typeface="Cambria Math"/>
                                  </a:rPr>
                                  <m:t>(</m:t>
                                </m:r>
                                <m:r>
                                  <a:rPr lang="en-US" altLang="ko-KR" b="0" i="1" smtClean="0">
                                    <a:latin typeface="Cambria Math"/>
                                  </a:rPr>
                                  <m:t>𝑢</m:t>
                                </m:r>
                              </m:e>
                              <m:sub>
                                <m:r>
                                  <a:rPr lang="en-US" altLang="ko-KR" b="0" i="1" smtClean="0">
                                    <a:latin typeface="Cambria Math"/>
                                  </a:rPr>
                                  <m:t>2</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3</m:t>
                                </m:r>
                              </m:sub>
                            </m:sSub>
                            <m:r>
                              <a:rPr lang="en-US" altLang="ko-KR" b="0" i="1" smtClean="0">
                                <a:latin typeface="Cambria Math"/>
                              </a:rPr>
                              <m:t>(</m:t>
                            </m:r>
                            <m:r>
                              <a:rPr lang="en-US" altLang="ko-KR" b="0" i="1" smtClean="0">
                                <a:latin typeface="Cambria Math"/>
                              </a:rPr>
                              <m:t>h</m:t>
                            </m:r>
                            <m:r>
                              <a:rPr lang="en-US" altLang="ko-KR" b="0" i="1" smtClean="0">
                                <a:latin typeface="Cambria Math"/>
                              </a:rPr>
                              <m:t>)</m:t>
                            </m:r>
                          </m:e>
                        </m:d>
                        <m:r>
                          <a:rPr lang="en-US" altLang="ko-KR" i="1">
                            <a:latin typeface="Cambria Math"/>
                          </a:rPr>
                          <m:t>=</m:t>
                        </m:r>
                        <m:func>
                          <m:funcPr>
                            <m:ctrlPr>
                              <a:rPr lang="en-US" altLang="ko-KR" b="0" i="1" smtClean="0">
                                <a:latin typeface="Cambria Math"/>
                              </a:rPr>
                            </m:ctrlPr>
                          </m:funcPr>
                          <m:fName>
                            <m:r>
                              <m:rPr>
                                <m:sty m:val="p"/>
                              </m:rPr>
                              <a:rPr lang="en-US" altLang="ko-KR" b="0" i="0" smtClean="0">
                                <a:latin typeface="Cambria Math"/>
                              </a:rPr>
                              <m:t>min</m:t>
                            </m:r>
                          </m:fName>
                          <m:e>
                            <m:r>
                              <a:rPr lang="en-US" altLang="ko-KR" b="0" i="1" smtClean="0">
                                <a:latin typeface="Cambria Math"/>
                              </a:rPr>
                              <m:t>( 3+4, 2+2 )</m:t>
                            </m:r>
                          </m:e>
                        </m:func>
                        <m:r>
                          <a:rPr lang="en-US" altLang="ko-KR" b="0" i="1" smtClean="0">
                            <a:latin typeface="Cambria Math"/>
                          </a:rPr>
                          <m:t>=4</m:t>
                        </m:r>
                      </m:e>
                    </m:func>
                  </m:oMath>
                </a14:m>
                <a:endParaRPr lang="en-US" altLang="ko-KR" i="1" dirty="0" smtClean="0">
                  <a:latin typeface="Cambria Math"/>
                </a:endParaRPr>
              </a:p>
              <a:p>
                <a:r>
                  <a:rPr lang="en-US" altLang="ko-KR" b="0" dirty="0" smtClean="0"/>
                  <a:t> </a:t>
                </a:r>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a:rPr>
                          <m:t>𝐽</m:t>
                        </m:r>
                      </m:e>
                      <m:sub>
                        <m:r>
                          <a:rPr lang="en-US" altLang="ko-KR" i="1">
                            <a:latin typeface="Cambria Math"/>
                          </a:rPr>
                          <m:t>2</m:t>
                        </m:r>
                      </m:sub>
                    </m:sSub>
                    <m:d>
                      <m:dPr>
                        <m:ctrlPr>
                          <a:rPr lang="en-US" altLang="ko-KR" i="1">
                            <a:latin typeface="Cambria Math"/>
                          </a:rPr>
                        </m:ctrlPr>
                      </m:dPr>
                      <m:e>
                        <m:r>
                          <a:rPr lang="en-US" altLang="ko-KR" b="0" i="1" smtClean="0">
                            <a:latin typeface="Cambria Math"/>
                          </a:rPr>
                          <m:t>𝑔</m:t>
                        </m:r>
                      </m:e>
                    </m:d>
                    <m:r>
                      <a:rPr lang="en-US" altLang="ko-KR" i="1">
                        <a:latin typeface="Cambria Math"/>
                      </a:rPr>
                      <m:t>=</m:t>
                    </m:r>
                    <m:func>
                      <m:funcPr>
                        <m:ctrlPr>
                          <a:rPr lang="en-US" altLang="ko-KR" i="1">
                            <a:latin typeface="Cambria Math"/>
                          </a:rPr>
                        </m:ctrlPr>
                      </m:funcPr>
                      <m:fName>
                        <m:r>
                          <m:rPr>
                            <m:sty m:val="p"/>
                          </m:rPr>
                          <a:rPr lang="en-US" altLang="ko-KR">
                            <a:latin typeface="Cambria Math"/>
                          </a:rPr>
                          <m:t>min</m:t>
                        </m:r>
                      </m:fName>
                      <m:e>
                        <m:d>
                          <m:dPr>
                            <m:ctrlPr>
                              <a:rPr lang="en-US" altLang="ko-KR" i="1">
                                <a:latin typeface="Cambria Math"/>
                              </a:rPr>
                            </m:ctrlPr>
                          </m:dPr>
                          <m:e>
                            <m:sSub>
                              <m:sSubPr>
                                <m:ctrlPr>
                                  <a:rPr lang="en-US" altLang="ko-KR" i="1">
                                    <a:latin typeface="Cambria Math"/>
                                  </a:rPr>
                                </m:ctrlPr>
                              </m:sSubPr>
                              <m:e>
                                <m:r>
                                  <a:rPr lang="en-US" altLang="ko-KR" i="1">
                                    <a:latin typeface="Cambria Math"/>
                                  </a:rPr>
                                  <m:t>𝐿</m:t>
                                </m:r>
                                <m:r>
                                  <a:rPr lang="en-US" altLang="ko-KR" i="1">
                                    <a:latin typeface="Cambria Math"/>
                                  </a:rPr>
                                  <m:t>(</m:t>
                                </m:r>
                                <m:r>
                                  <a:rPr lang="en-US" altLang="ko-KR" i="1">
                                    <a:latin typeface="Cambria Math"/>
                                  </a:rPr>
                                  <m:t>𝑢</m:t>
                                </m:r>
                              </m:e>
                              <m:sub>
                                <m:r>
                                  <a:rPr lang="en-US" altLang="ko-KR" i="1">
                                    <a:latin typeface="Cambria Math"/>
                                  </a:rPr>
                                  <m:t>2</m:t>
                                </m:r>
                              </m:sub>
                            </m:sSub>
                            <m:r>
                              <a:rPr lang="en-US" altLang="ko-KR" i="1">
                                <a:latin typeface="Cambria Math"/>
                              </a:rPr>
                              <m:t>)</m:t>
                            </m:r>
                            <m:r>
                              <a:rPr lang="en-US" altLang="ko-KR" i="1">
                                <a:latin typeface="Cambria Math"/>
                              </a:rPr>
                              <m:t>+</m:t>
                            </m:r>
                            <m:sSub>
                              <m:sSubPr>
                                <m:ctrlPr>
                                  <a:rPr lang="en-US" altLang="ko-KR" i="1">
                                    <a:latin typeface="Cambria Math"/>
                                  </a:rPr>
                                </m:ctrlPr>
                              </m:sSubPr>
                              <m:e>
                                <m:r>
                                  <a:rPr lang="en-US" altLang="ko-KR" i="1">
                                    <a:latin typeface="Cambria Math"/>
                                  </a:rPr>
                                  <m:t>𝐽</m:t>
                                </m:r>
                              </m:e>
                              <m:sub>
                                <m:r>
                                  <a:rPr lang="en-US" altLang="ko-KR" i="1">
                                    <a:latin typeface="Cambria Math"/>
                                  </a:rPr>
                                  <m:t>3</m:t>
                                </m:r>
                              </m:sub>
                            </m:sSub>
                            <m:d>
                              <m:dPr>
                                <m:ctrlPr>
                                  <a:rPr lang="en-US" altLang="ko-KR" i="1">
                                    <a:latin typeface="Cambria Math"/>
                                  </a:rPr>
                                </m:ctrlPr>
                              </m:dPr>
                              <m:e>
                                <m:r>
                                  <a:rPr lang="en-US" altLang="ko-KR" b="0" i="1" smtClean="0">
                                    <a:latin typeface="Cambria Math"/>
                                  </a:rPr>
                                  <m:t>h</m:t>
                                </m:r>
                              </m:e>
                            </m:d>
                          </m:e>
                        </m:d>
                        <m:r>
                          <a:rPr lang="en-US" altLang="ko-KR" i="1">
                            <a:latin typeface="Cambria Math"/>
                          </a:rPr>
                          <m:t>=</m:t>
                        </m:r>
                        <m:r>
                          <a:rPr lang="en-US" altLang="ko-KR" b="0" i="1" smtClean="0">
                            <a:latin typeface="Cambria Math"/>
                          </a:rPr>
                          <m:t>6</m:t>
                        </m:r>
                      </m:e>
                    </m:func>
                  </m:oMath>
                </a14:m>
                <a:endParaRPr lang="en-US" altLang="ko-KR" b="0" dirty="0" smtClean="0"/>
              </a:p>
              <a:p>
                <a:r>
                  <a:rPr lang="en-US" altLang="ko-KR" b="0" dirty="0" smtClean="0"/>
                  <a:t>4</a:t>
                </a:r>
                <a:r>
                  <a:rPr lang="en-US" altLang="ko-KR" dirty="0"/>
                  <a:t>) at </a:t>
                </a:r>
                <a:r>
                  <a:rPr lang="en-US" altLang="ko-KR" dirty="0" smtClean="0"/>
                  <a:t>k=1</a:t>
                </a:r>
              </a:p>
              <a:p>
                <a:endParaRPr lang="en-US" altLang="ko-KR" dirty="0"/>
              </a:p>
              <a:p>
                <a:endParaRPr lang="en-US" altLang="ko-KR" dirty="0" smtClean="0"/>
              </a:p>
              <a:p>
                <a:endParaRPr lang="en-US" altLang="ko-KR" dirty="0"/>
              </a:p>
              <a:p>
                <a:endParaRPr lang="en-US" altLang="ko-KR" dirty="0" smtClean="0"/>
              </a:p>
              <a:p>
                <a:r>
                  <a:rPr lang="en-US" altLang="ko-KR" dirty="0" smtClean="0"/>
                  <a:t>5) At k=1</a:t>
                </a:r>
              </a:p>
              <a:p>
                <a:r>
                  <a:rPr lang="en-US" altLang="ko-KR" dirty="0" smtClean="0"/>
                  <a:t>   </a:t>
                </a:r>
                <a:r>
                  <a:rPr lang="en-US" altLang="ko-KR" dirty="0"/>
                  <a:t>state </a:t>
                </a:r>
                <a14:m>
                  <m:oMath xmlns:m="http://schemas.openxmlformats.org/officeDocument/2006/math">
                    <m:sSub>
                      <m:sSubPr>
                        <m:ctrlPr>
                          <a:rPr lang="en-US" altLang="ko-KR" i="1">
                            <a:latin typeface="Cambria Math"/>
                          </a:rPr>
                        </m:ctrlPr>
                      </m:sSubPr>
                      <m:e>
                        <m:r>
                          <a:rPr lang="en-US" altLang="ko-KR" i="1">
                            <a:latin typeface="Cambria Math"/>
                          </a:rPr>
                          <m:t>𝑥</m:t>
                        </m:r>
                      </m:e>
                      <m:sub>
                        <m:r>
                          <a:rPr lang="en-US" altLang="ko-KR" b="0" i="1" smtClean="0">
                            <a:latin typeface="Cambria Math"/>
                          </a:rPr>
                          <m:t>1</m:t>
                        </m:r>
                      </m:sub>
                    </m:sSub>
                    <m:r>
                      <a:rPr lang="en-US" altLang="ko-KR" i="1">
                        <a:latin typeface="Cambria Math"/>
                      </a:rPr>
                      <m:t>=</m:t>
                    </m:r>
                    <m:d>
                      <m:dPr>
                        <m:begChr m:val="{"/>
                        <m:endChr m:val="}"/>
                        <m:ctrlPr>
                          <a:rPr lang="en-US" altLang="ko-KR" i="1">
                            <a:latin typeface="Cambria Math"/>
                          </a:rPr>
                        </m:ctrlPr>
                      </m:dPr>
                      <m:e>
                        <m:r>
                          <a:rPr lang="en-US" altLang="ko-KR" b="0" i="1" smtClean="0">
                            <a:latin typeface="Cambria Math"/>
                          </a:rPr>
                          <m:t>𝑎</m:t>
                        </m:r>
                      </m:e>
                    </m:d>
                  </m:oMath>
                </a14:m>
                <a:endParaRPr lang="en-US" altLang="ko-KR" dirty="0"/>
              </a:p>
              <a:p>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a:rPr>
                          <m:t>𝐽</m:t>
                        </m:r>
                      </m:e>
                      <m:sub>
                        <m:r>
                          <a:rPr lang="en-US" altLang="ko-KR" b="0" i="1" smtClean="0">
                            <a:latin typeface="Cambria Math"/>
                          </a:rPr>
                          <m:t>0</m:t>
                        </m:r>
                      </m:sub>
                    </m:sSub>
                    <m:d>
                      <m:dPr>
                        <m:ctrlPr>
                          <a:rPr lang="en-US" altLang="ko-KR" i="1">
                            <a:latin typeface="Cambria Math"/>
                          </a:rPr>
                        </m:ctrlPr>
                      </m:dPr>
                      <m:e>
                        <m:r>
                          <a:rPr lang="en-US" altLang="ko-KR" b="0" i="1" smtClean="0">
                            <a:latin typeface="Cambria Math"/>
                          </a:rPr>
                          <m:t>𝑎</m:t>
                        </m:r>
                      </m:e>
                    </m:d>
                    <m:r>
                      <a:rPr lang="en-US" altLang="ko-KR" i="1">
                        <a:latin typeface="Cambria Math"/>
                      </a:rPr>
                      <m:t>=</m:t>
                    </m:r>
                    <m:func>
                      <m:funcPr>
                        <m:ctrlPr>
                          <a:rPr lang="en-US" altLang="ko-KR" i="1">
                            <a:latin typeface="Cambria Math"/>
                          </a:rPr>
                        </m:ctrlPr>
                      </m:funcPr>
                      <m:fName>
                        <m:r>
                          <m:rPr>
                            <m:sty m:val="p"/>
                          </m:rPr>
                          <a:rPr lang="en-US" altLang="ko-KR">
                            <a:latin typeface="Cambria Math"/>
                          </a:rPr>
                          <m:t>min</m:t>
                        </m:r>
                      </m:fName>
                      <m:e>
                        <m:d>
                          <m:dPr>
                            <m:ctrlPr>
                              <a:rPr lang="en-US" altLang="ko-KR" i="1">
                                <a:latin typeface="Cambria Math"/>
                              </a:rPr>
                            </m:ctrlPr>
                          </m:dPr>
                          <m:e>
                            <m:sSub>
                              <m:sSubPr>
                                <m:ctrlPr>
                                  <a:rPr lang="en-US" altLang="ko-KR" i="1">
                                    <a:latin typeface="Cambria Math"/>
                                  </a:rPr>
                                </m:ctrlPr>
                              </m:sSubPr>
                              <m:e>
                                <m:r>
                                  <a:rPr lang="en-US" altLang="ko-KR" i="1">
                                    <a:latin typeface="Cambria Math"/>
                                  </a:rPr>
                                  <m:t>𝐿</m:t>
                                </m:r>
                                <m:r>
                                  <a:rPr lang="en-US" altLang="ko-KR" i="1">
                                    <a:latin typeface="Cambria Math"/>
                                  </a:rPr>
                                  <m:t>(</m:t>
                                </m:r>
                                <m:r>
                                  <a:rPr lang="en-US" altLang="ko-KR" i="1">
                                    <a:latin typeface="Cambria Math"/>
                                  </a:rPr>
                                  <m:t>𝑢</m:t>
                                </m:r>
                              </m:e>
                              <m:sub>
                                <m:r>
                                  <a:rPr lang="en-US" altLang="ko-KR" i="1">
                                    <a:latin typeface="Cambria Math"/>
                                  </a:rPr>
                                  <m:t>1</m:t>
                                </m:r>
                              </m:sub>
                            </m:sSub>
                            <m:r>
                              <a:rPr lang="en-US" altLang="ko-KR" i="1">
                                <a:latin typeface="Cambria Math"/>
                              </a:rPr>
                              <m:t>)+</m:t>
                            </m:r>
                            <m:sSub>
                              <m:sSubPr>
                                <m:ctrlPr>
                                  <a:rPr lang="en-US" altLang="ko-KR" i="1">
                                    <a:latin typeface="Cambria Math"/>
                                  </a:rPr>
                                </m:ctrlPr>
                              </m:sSubPr>
                              <m:e>
                                <m:r>
                                  <a:rPr lang="en-US" altLang="ko-KR" i="1">
                                    <a:latin typeface="Cambria Math"/>
                                  </a:rPr>
                                  <m:t>𝐽</m:t>
                                </m:r>
                              </m:e>
                              <m:sub>
                                <m:r>
                                  <a:rPr lang="en-US" altLang="ko-KR" b="0" i="1" smtClean="0">
                                    <a:latin typeface="Cambria Math"/>
                                  </a:rPr>
                                  <m:t>1</m:t>
                                </m:r>
                              </m:sub>
                            </m:sSub>
                            <m:d>
                              <m:dPr>
                                <m:ctrlPr>
                                  <a:rPr lang="en-US" altLang="ko-KR" i="1">
                                    <a:latin typeface="Cambria Math"/>
                                  </a:rPr>
                                </m:ctrlPr>
                              </m:dPr>
                              <m:e>
                                <m:r>
                                  <a:rPr lang="en-US" altLang="ko-KR" b="0" i="1" smtClean="0">
                                    <a:latin typeface="Cambria Math"/>
                                  </a:rPr>
                                  <m:t>𝑏</m:t>
                                </m:r>
                              </m:e>
                            </m:d>
                            <m:r>
                              <a:rPr lang="en-US" altLang="ko-KR" i="1">
                                <a:latin typeface="Cambria Math"/>
                              </a:rPr>
                              <m:t>, </m:t>
                            </m:r>
                            <m:r>
                              <a:rPr lang="en-US" altLang="ko-KR" i="1">
                                <a:latin typeface="Cambria Math"/>
                              </a:rPr>
                              <m:t>𝐿</m:t>
                            </m:r>
                            <m:d>
                              <m:dPr>
                                <m:ctrlPr>
                                  <a:rPr lang="en-US" altLang="ko-KR" i="1">
                                    <a:latin typeface="Cambria Math"/>
                                  </a:rPr>
                                </m:ctrlPr>
                              </m:dPr>
                              <m:e>
                                <m:sSub>
                                  <m:sSubPr>
                                    <m:ctrlPr>
                                      <a:rPr lang="en-US" altLang="ko-KR" i="1">
                                        <a:latin typeface="Cambria Math"/>
                                      </a:rPr>
                                    </m:ctrlPr>
                                  </m:sSubPr>
                                  <m:e>
                                    <m:r>
                                      <a:rPr lang="en-US" altLang="ko-KR" i="1">
                                        <a:latin typeface="Cambria Math"/>
                                      </a:rPr>
                                      <m:t>𝑢</m:t>
                                    </m:r>
                                  </m:e>
                                  <m:sub>
                                    <m:r>
                                      <a:rPr lang="en-US" altLang="ko-KR" i="1">
                                        <a:latin typeface="Cambria Math"/>
                                      </a:rPr>
                                      <m:t>1</m:t>
                                    </m:r>
                                  </m:sub>
                                </m:sSub>
                              </m:e>
                            </m:d>
                            <m:r>
                              <a:rPr lang="en-US" altLang="ko-KR" i="1">
                                <a:latin typeface="Cambria Math"/>
                              </a:rPr>
                              <m:t>+</m:t>
                            </m:r>
                            <m:sSub>
                              <m:sSubPr>
                                <m:ctrlPr>
                                  <a:rPr lang="en-US" altLang="ko-KR" i="1">
                                    <a:latin typeface="Cambria Math"/>
                                  </a:rPr>
                                </m:ctrlPr>
                              </m:sSubPr>
                              <m:e>
                                <m:r>
                                  <a:rPr lang="en-US" altLang="ko-KR" i="1">
                                    <a:latin typeface="Cambria Math"/>
                                  </a:rPr>
                                  <m:t>𝐽</m:t>
                                </m:r>
                              </m:e>
                              <m:sub>
                                <m:r>
                                  <a:rPr lang="en-US" altLang="ko-KR" b="0" i="1" smtClean="0">
                                    <a:latin typeface="Cambria Math"/>
                                  </a:rPr>
                                  <m:t>1</m:t>
                                </m:r>
                              </m:sub>
                            </m:sSub>
                            <m:r>
                              <a:rPr lang="en-US" altLang="ko-KR" i="1">
                                <a:latin typeface="Cambria Math"/>
                              </a:rPr>
                              <m:t>(</m:t>
                            </m:r>
                            <m:r>
                              <a:rPr lang="en-US" altLang="ko-KR" b="0" i="1" smtClean="0">
                                <a:latin typeface="Cambria Math"/>
                              </a:rPr>
                              <m:t>𝑑</m:t>
                            </m:r>
                            <m:r>
                              <a:rPr lang="en-US" altLang="ko-KR" i="1">
                                <a:latin typeface="Cambria Math"/>
                              </a:rPr>
                              <m:t>)</m:t>
                            </m:r>
                          </m:e>
                        </m:d>
                        <m:r>
                          <a:rPr lang="en-US" altLang="ko-KR" i="1">
                            <a:latin typeface="Cambria Math"/>
                          </a:rPr>
                          <m:t>=</m:t>
                        </m:r>
                        <m:func>
                          <m:funcPr>
                            <m:ctrlPr>
                              <a:rPr lang="en-US" altLang="ko-KR" i="1">
                                <a:latin typeface="Cambria Math"/>
                              </a:rPr>
                            </m:ctrlPr>
                          </m:funcPr>
                          <m:fName>
                            <m:r>
                              <m:rPr>
                                <m:sty m:val="p"/>
                              </m:rPr>
                              <a:rPr lang="en-US" altLang="ko-KR">
                                <a:latin typeface="Cambria Math"/>
                              </a:rPr>
                              <m:t>min</m:t>
                            </m:r>
                          </m:fName>
                          <m:e>
                            <m:d>
                              <m:dPr>
                                <m:ctrlPr>
                                  <a:rPr lang="en-US" altLang="ko-KR" i="1">
                                    <a:latin typeface="Cambria Math"/>
                                  </a:rPr>
                                </m:ctrlPr>
                              </m:dPr>
                              <m:e>
                                <m:r>
                                  <a:rPr lang="en-US" altLang="ko-KR" b="0" i="1" smtClean="0">
                                    <a:latin typeface="Cambria Math"/>
                                  </a:rPr>
                                  <m:t>3+5,1+6</m:t>
                                </m:r>
                              </m:e>
                            </m:d>
                          </m:e>
                        </m:func>
                        <m:r>
                          <a:rPr lang="en-US" altLang="ko-KR" i="1">
                            <a:latin typeface="Cambria Math"/>
                          </a:rPr>
                          <m:t>=</m:t>
                        </m:r>
                        <m:r>
                          <a:rPr lang="en-US" altLang="ko-KR" b="0" i="1" smtClean="0">
                            <a:latin typeface="Cambria Math"/>
                          </a:rPr>
                          <m:t>7</m:t>
                        </m:r>
                      </m:e>
                    </m:func>
                  </m:oMath>
                </a14:m>
                <a:endParaRPr lang="en-US" altLang="ko-KR" dirty="0" smtClean="0"/>
              </a:p>
              <a:p>
                <a:endParaRPr lang="en-US" altLang="ko-KR" dirty="0" smtClean="0"/>
              </a:p>
              <a:p>
                <a:r>
                  <a:rPr lang="en-US" altLang="ko-KR" dirty="0" smtClean="0"/>
                  <a:t>In conclusion: a </a:t>
                </a:r>
                <a:r>
                  <a:rPr lang="en-US" altLang="ko-KR" dirty="0" smtClean="0">
                    <a:sym typeface="Wingdings" panose="05000000000000000000" pitchFamily="2" charset="2"/>
                  </a:rPr>
                  <a:t>  d  e  h  I = (1+3+2+2) = 8</a:t>
                </a:r>
                <a:endParaRPr lang="en-US" altLang="ko-KR" dirty="0"/>
              </a:p>
            </p:txBody>
          </p:sp>
        </mc:Choice>
        <mc:Fallback>
          <p:sp>
            <p:nvSpPr>
              <p:cNvPr id="4" name="TextBox 3"/>
              <p:cNvSpPr txBox="1">
                <a:spLocks noRot="1" noChangeAspect="1" noMove="1" noResize="1" noEditPoints="1" noAdjustHandles="1" noChangeArrowheads="1" noChangeShapeType="1" noTextEdit="1"/>
              </p:cNvSpPr>
              <p:nvPr/>
            </p:nvSpPr>
            <p:spPr>
              <a:xfrm>
                <a:off x="278210" y="980728"/>
                <a:ext cx="7678166" cy="5909310"/>
              </a:xfrm>
              <a:prstGeom prst="rect">
                <a:avLst/>
              </a:prstGeom>
              <a:blipFill rotWithShape="1">
                <a:blip r:embed="rId3"/>
                <a:stretch>
                  <a:fillRect l="-715" t="-516" b="-82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67544" y="4623117"/>
                <a:ext cx="6999417" cy="1200329"/>
              </a:xfrm>
              <a:prstGeom prst="rect">
                <a:avLst/>
              </a:prstGeom>
              <a:noFill/>
            </p:spPr>
            <p:txBody>
              <a:bodyPr wrap="none" rtlCol="0">
                <a:spAutoFit/>
              </a:bodyPr>
              <a:lstStyle/>
              <a:p>
                <a:r>
                  <a:rPr lang="en-US" altLang="ko-KR" dirty="0" smtClean="0"/>
                  <a:t>  state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d>
                      <m:dPr>
                        <m:begChr m:val="{"/>
                        <m:endChr m:val="}"/>
                        <m:ctrlPr>
                          <a:rPr lang="en-US" altLang="ko-KR" b="0" i="1" smtClean="0">
                            <a:latin typeface="Cambria Math"/>
                          </a:rPr>
                        </m:ctrlPr>
                      </m:dPr>
                      <m:e>
                        <m:r>
                          <a:rPr lang="en-US" altLang="ko-KR" b="0" i="1" smtClean="0">
                            <a:latin typeface="Cambria Math"/>
                          </a:rPr>
                          <m:t>𝑏</m:t>
                        </m:r>
                        <m:r>
                          <a:rPr lang="en-US" altLang="ko-KR" b="0" i="1" smtClean="0">
                            <a:latin typeface="Cambria Math"/>
                          </a:rPr>
                          <m:t>,</m:t>
                        </m:r>
                        <m:r>
                          <a:rPr lang="en-US" altLang="ko-KR" b="0" i="1" smtClean="0">
                            <a:latin typeface="Cambria Math"/>
                          </a:rPr>
                          <m:t>𝑑</m:t>
                        </m:r>
                      </m:e>
                    </m:d>
                  </m:oMath>
                </a14:m>
                <a:endParaRPr lang="en-US" altLang="ko-KR" b="0" dirty="0" smtClean="0"/>
              </a:p>
              <a:p>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a:rPr>
                          <m:t>𝐽</m:t>
                        </m:r>
                      </m:e>
                      <m:sub>
                        <m:r>
                          <a:rPr lang="en-US" altLang="ko-KR" b="0" i="1" smtClean="0">
                            <a:latin typeface="Cambria Math"/>
                          </a:rPr>
                          <m:t>1</m:t>
                        </m:r>
                      </m:sub>
                    </m:sSub>
                    <m:d>
                      <m:dPr>
                        <m:ctrlPr>
                          <a:rPr lang="en-US" altLang="ko-KR" i="1">
                            <a:latin typeface="Cambria Math"/>
                          </a:rPr>
                        </m:ctrlPr>
                      </m:dPr>
                      <m:e>
                        <m:r>
                          <a:rPr lang="en-US" altLang="ko-KR" b="0" i="1" smtClean="0">
                            <a:latin typeface="Cambria Math"/>
                          </a:rPr>
                          <m:t>𝑏</m:t>
                        </m:r>
                      </m:e>
                    </m:d>
                    <m:r>
                      <a:rPr lang="en-US" altLang="ko-KR" i="1">
                        <a:latin typeface="Cambria Math"/>
                      </a:rPr>
                      <m:t>=</m:t>
                    </m:r>
                    <m:func>
                      <m:funcPr>
                        <m:ctrlPr>
                          <a:rPr lang="en-US" altLang="ko-KR" i="1">
                            <a:latin typeface="Cambria Math"/>
                          </a:rPr>
                        </m:ctrlPr>
                      </m:funcPr>
                      <m:fName>
                        <m:r>
                          <m:rPr>
                            <m:sty m:val="p"/>
                          </m:rPr>
                          <a:rPr lang="en-US" altLang="ko-KR">
                            <a:latin typeface="Cambria Math"/>
                          </a:rPr>
                          <m:t>min</m:t>
                        </m:r>
                      </m:fName>
                      <m:e>
                        <m:d>
                          <m:dPr>
                            <m:ctrlPr>
                              <a:rPr lang="en-US" altLang="ko-KR" i="1">
                                <a:latin typeface="Cambria Math"/>
                              </a:rPr>
                            </m:ctrlPr>
                          </m:dPr>
                          <m:e>
                            <m:sSub>
                              <m:sSubPr>
                                <m:ctrlPr>
                                  <a:rPr lang="en-US" altLang="ko-KR" i="1">
                                    <a:latin typeface="Cambria Math"/>
                                  </a:rPr>
                                </m:ctrlPr>
                              </m:sSubPr>
                              <m:e>
                                <m:r>
                                  <a:rPr lang="en-US" altLang="ko-KR" i="1">
                                    <a:latin typeface="Cambria Math"/>
                                  </a:rPr>
                                  <m:t>𝐿</m:t>
                                </m:r>
                                <m:r>
                                  <a:rPr lang="en-US" altLang="ko-KR" i="1">
                                    <a:latin typeface="Cambria Math"/>
                                  </a:rPr>
                                  <m:t>(</m:t>
                                </m:r>
                                <m:r>
                                  <a:rPr lang="en-US" altLang="ko-KR" i="1">
                                    <a:latin typeface="Cambria Math"/>
                                  </a:rPr>
                                  <m:t>𝑢</m:t>
                                </m:r>
                              </m:e>
                              <m:sub>
                                <m:r>
                                  <a:rPr lang="en-US" altLang="ko-KR" b="0" i="1" smtClean="0">
                                    <a:latin typeface="Cambria Math"/>
                                  </a:rPr>
                                  <m:t>1</m:t>
                                </m:r>
                              </m:sub>
                            </m:sSub>
                            <m:r>
                              <a:rPr lang="en-US" altLang="ko-KR" i="1">
                                <a:latin typeface="Cambria Math"/>
                              </a:rPr>
                              <m:t>)+</m:t>
                            </m:r>
                            <m:sSub>
                              <m:sSubPr>
                                <m:ctrlPr>
                                  <a:rPr lang="en-US" altLang="ko-KR" i="1">
                                    <a:latin typeface="Cambria Math"/>
                                  </a:rPr>
                                </m:ctrlPr>
                              </m:sSubPr>
                              <m:e>
                                <m:r>
                                  <a:rPr lang="en-US" altLang="ko-KR" i="1">
                                    <a:latin typeface="Cambria Math"/>
                                  </a:rPr>
                                  <m:t>𝐽</m:t>
                                </m:r>
                              </m:e>
                              <m:sub>
                                <m:r>
                                  <a:rPr lang="en-US" altLang="ko-KR" b="0" i="1" smtClean="0">
                                    <a:latin typeface="Cambria Math"/>
                                  </a:rPr>
                                  <m:t>2</m:t>
                                </m:r>
                              </m:sub>
                            </m:sSub>
                            <m:d>
                              <m:dPr>
                                <m:ctrlPr>
                                  <a:rPr lang="en-US" altLang="ko-KR" i="1">
                                    <a:latin typeface="Cambria Math"/>
                                  </a:rPr>
                                </m:ctrlPr>
                              </m:dPr>
                              <m:e>
                                <m:r>
                                  <a:rPr lang="en-US" altLang="ko-KR" b="0" i="1" smtClean="0">
                                    <a:latin typeface="Cambria Math"/>
                                  </a:rPr>
                                  <m:t>𝑐</m:t>
                                </m:r>
                              </m:e>
                            </m:d>
                            <m:r>
                              <a:rPr lang="en-US" altLang="ko-KR" b="0" i="1" smtClean="0">
                                <a:latin typeface="Cambria Math"/>
                              </a:rPr>
                              <m:t>, </m:t>
                            </m:r>
                            <m:r>
                              <a:rPr lang="en-US" altLang="ko-KR" b="0" i="1" smtClean="0">
                                <a:latin typeface="Cambria Math"/>
                              </a:rPr>
                              <m:t>𝐿</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1</m:t>
                                    </m:r>
                                  </m:sub>
                                </m:sSub>
                              </m:e>
                            </m:d>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2</m:t>
                                </m:r>
                              </m:sub>
                            </m:sSub>
                            <m:r>
                              <a:rPr lang="en-US" altLang="ko-KR" b="0" i="1" smtClean="0">
                                <a:latin typeface="Cambria Math"/>
                              </a:rPr>
                              <m:t>(</m:t>
                            </m:r>
                            <m:r>
                              <a:rPr lang="en-US" altLang="ko-KR" b="0" i="1" smtClean="0">
                                <a:latin typeface="Cambria Math"/>
                              </a:rPr>
                              <m:t>𝑒</m:t>
                            </m:r>
                            <m:r>
                              <a:rPr lang="en-US" altLang="ko-KR" b="0" i="1" smtClean="0">
                                <a:latin typeface="Cambria Math"/>
                              </a:rPr>
                              <m:t>)</m:t>
                            </m:r>
                          </m:e>
                        </m:d>
                        <m:r>
                          <a:rPr lang="en-US" altLang="ko-KR" i="1">
                            <a:latin typeface="Cambria Math"/>
                          </a:rPr>
                          <m:t>=</m:t>
                        </m:r>
                        <m:func>
                          <m:funcPr>
                            <m:ctrlPr>
                              <a:rPr lang="en-US" altLang="ko-KR" b="0" i="1" smtClean="0">
                                <a:latin typeface="Cambria Math"/>
                              </a:rPr>
                            </m:ctrlPr>
                          </m:funcPr>
                          <m:fName>
                            <m:r>
                              <m:rPr>
                                <m:sty m:val="p"/>
                              </m:rPr>
                              <a:rPr lang="en-US" altLang="ko-KR" b="0" i="0" smtClean="0">
                                <a:latin typeface="Cambria Math"/>
                              </a:rPr>
                              <m:t>min</m:t>
                            </m:r>
                          </m:fName>
                          <m:e>
                            <m:d>
                              <m:dPr>
                                <m:ctrlPr>
                                  <a:rPr lang="en-US" altLang="ko-KR" b="0" i="1" smtClean="0">
                                    <a:latin typeface="Cambria Math"/>
                                  </a:rPr>
                                </m:ctrlPr>
                              </m:dPr>
                              <m:e>
                                <m:r>
                                  <a:rPr lang="en-US" altLang="ko-KR" b="0" i="1" smtClean="0">
                                    <a:latin typeface="Cambria Math"/>
                                  </a:rPr>
                                  <m:t>2+3, 1+4</m:t>
                                </m:r>
                              </m:e>
                            </m:d>
                          </m:e>
                        </m:func>
                        <m:r>
                          <a:rPr lang="en-US" altLang="ko-KR" b="0" i="1" smtClean="0">
                            <a:latin typeface="Cambria Math"/>
                          </a:rPr>
                          <m:t>=5</m:t>
                        </m:r>
                      </m:e>
                    </m:func>
                  </m:oMath>
                </a14:m>
                <a:endParaRPr lang="en-US" altLang="ko-KR" dirty="0" smtClean="0"/>
              </a:p>
              <a:p>
                <a:r>
                  <a:rPr lang="en-US" altLang="ko-KR" dirty="0"/>
                  <a:t> </a:t>
                </a:r>
                <a14:m>
                  <m:oMath xmlns:m="http://schemas.openxmlformats.org/officeDocument/2006/math">
                    <m:sSub>
                      <m:sSubPr>
                        <m:ctrlPr>
                          <a:rPr lang="en-US" altLang="ko-KR" i="1">
                            <a:latin typeface="Cambria Math"/>
                          </a:rPr>
                        </m:ctrlPr>
                      </m:sSubPr>
                      <m:e>
                        <m:r>
                          <a:rPr lang="en-US" altLang="ko-KR" i="1">
                            <a:latin typeface="Cambria Math"/>
                          </a:rPr>
                          <m:t>𝐽</m:t>
                        </m:r>
                      </m:e>
                      <m:sub>
                        <m:r>
                          <a:rPr lang="en-US" altLang="ko-KR" i="1">
                            <a:latin typeface="Cambria Math"/>
                          </a:rPr>
                          <m:t>1</m:t>
                        </m:r>
                      </m:sub>
                    </m:sSub>
                    <m:d>
                      <m:dPr>
                        <m:ctrlPr>
                          <a:rPr lang="en-US" altLang="ko-KR" i="1">
                            <a:latin typeface="Cambria Math"/>
                          </a:rPr>
                        </m:ctrlPr>
                      </m:dPr>
                      <m:e>
                        <m:r>
                          <a:rPr lang="en-US" altLang="ko-KR" b="0" i="1" smtClean="0">
                            <a:latin typeface="Cambria Math"/>
                          </a:rPr>
                          <m:t>𝑑</m:t>
                        </m:r>
                      </m:e>
                    </m:d>
                    <m:r>
                      <a:rPr lang="en-US" altLang="ko-KR" i="1">
                        <a:latin typeface="Cambria Math"/>
                      </a:rPr>
                      <m:t>=</m:t>
                    </m:r>
                    <m:func>
                      <m:funcPr>
                        <m:ctrlPr>
                          <a:rPr lang="en-US" altLang="ko-KR" i="1">
                            <a:latin typeface="Cambria Math"/>
                          </a:rPr>
                        </m:ctrlPr>
                      </m:funcPr>
                      <m:fName>
                        <m:r>
                          <m:rPr>
                            <m:sty m:val="p"/>
                          </m:rPr>
                          <a:rPr lang="en-US" altLang="ko-KR">
                            <a:latin typeface="Cambria Math"/>
                          </a:rPr>
                          <m:t>min</m:t>
                        </m:r>
                      </m:fName>
                      <m:e>
                        <m:d>
                          <m:dPr>
                            <m:ctrlPr>
                              <a:rPr lang="en-US" altLang="ko-KR" i="1">
                                <a:latin typeface="Cambria Math"/>
                              </a:rPr>
                            </m:ctrlPr>
                          </m:dPr>
                          <m:e>
                            <m:sSub>
                              <m:sSubPr>
                                <m:ctrlPr>
                                  <a:rPr lang="en-US" altLang="ko-KR" i="1">
                                    <a:latin typeface="Cambria Math"/>
                                  </a:rPr>
                                </m:ctrlPr>
                              </m:sSubPr>
                              <m:e>
                                <m:r>
                                  <a:rPr lang="en-US" altLang="ko-KR" i="1">
                                    <a:latin typeface="Cambria Math"/>
                                  </a:rPr>
                                  <m:t>𝐿</m:t>
                                </m:r>
                                <m:r>
                                  <a:rPr lang="en-US" altLang="ko-KR" i="1">
                                    <a:latin typeface="Cambria Math"/>
                                  </a:rPr>
                                  <m:t>(</m:t>
                                </m:r>
                                <m:r>
                                  <a:rPr lang="en-US" altLang="ko-KR" i="1">
                                    <a:latin typeface="Cambria Math"/>
                                  </a:rPr>
                                  <m:t>𝑢</m:t>
                                </m:r>
                              </m:e>
                              <m:sub>
                                <m:r>
                                  <a:rPr lang="en-US" altLang="ko-KR" i="1">
                                    <a:latin typeface="Cambria Math"/>
                                  </a:rPr>
                                  <m:t>1</m:t>
                                </m:r>
                              </m:sub>
                            </m:sSub>
                            <m:r>
                              <a:rPr lang="en-US" altLang="ko-KR" i="1">
                                <a:latin typeface="Cambria Math"/>
                              </a:rPr>
                              <m:t>)+</m:t>
                            </m:r>
                            <m:sSub>
                              <m:sSubPr>
                                <m:ctrlPr>
                                  <a:rPr lang="en-US" altLang="ko-KR" i="1">
                                    <a:latin typeface="Cambria Math"/>
                                  </a:rPr>
                                </m:ctrlPr>
                              </m:sSubPr>
                              <m:e>
                                <m:r>
                                  <a:rPr lang="en-US" altLang="ko-KR" i="1">
                                    <a:latin typeface="Cambria Math"/>
                                  </a:rPr>
                                  <m:t>𝐽</m:t>
                                </m:r>
                              </m:e>
                              <m:sub>
                                <m:r>
                                  <a:rPr lang="en-US" altLang="ko-KR" i="1">
                                    <a:latin typeface="Cambria Math"/>
                                  </a:rPr>
                                  <m:t>2</m:t>
                                </m:r>
                              </m:sub>
                            </m:sSub>
                            <m:d>
                              <m:dPr>
                                <m:ctrlPr>
                                  <a:rPr lang="en-US" altLang="ko-KR" i="1">
                                    <a:latin typeface="Cambria Math"/>
                                  </a:rPr>
                                </m:ctrlPr>
                              </m:dPr>
                              <m:e>
                                <m:r>
                                  <a:rPr lang="en-US" altLang="ko-KR" b="0" i="1" smtClean="0">
                                    <a:latin typeface="Cambria Math"/>
                                  </a:rPr>
                                  <m:t>𝑒</m:t>
                                </m:r>
                              </m:e>
                            </m:d>
                            <m:r>
                              <a:rPr lang="en-US" altLang="ko-KR" i="1">
                                <a:latin typeface="Cambria Math"/>
                              </a:rPr>
                              <m:t>, </m:t>
                            </m:r>
                            <m:r>
                              <a:rPr lang="en-US" altLang="ko-KR" i="1">
                                <a:latin typeface="Cambria Math"/>
                              </a:rPr>
                              <m:t>𝐿</m:t>
                            </m:r>
                            <m:d>
                              <m:dPr>
                                <m:ctrlPr>
                                  <a:rPr lang="en-US" altLang="ko-KR" i="1">
                                    <a:latin typeface="Cambria Math"/>
                                  </a:rPr>
                                </m:ctrlPr>
                              </m:dPr>
                              <m:e>
                                <m:sSub>
                                  <m:sSubPr>
                                    <m:ctrlPr>
                                      <a:rPr lang="en-US" altLang="ko-KR" i="1">
                                        <a:latin typeface="Cambria Math"/>
                                      </a:rPr>
                                    </m:ctrlPr>
                                  </m:sSubPr>
                                  <m:e>
                                    <m:r>
                                      <a:rPr lang="en-US" altLang="ko-KR" i="1">
                                        <a:latin typeface="Cambria Math"/>
                                      </a:rPr>
                                      <m:t>𝑢</m:t>
                                    </m:r>
                                  </m:e>
                                  <m:sub>
                                    <m:r>
                                      <a:rPr lang="en-US" altLang="ko-KR" i="1">
                                        <a:latin typeface="Cambria Math"/>
                                      </a:rPr>
                                      <m:t>1</m:t>
                                    </m:r>
                                  </m:sub>
                                </m:sSub>
                              </m:e>
                            </m:d>
                            <m:r>
                              <a:rPr lang="en-US" altLang="ko-KR" i="1">
                                <a:latin typeface="Cambria Math"/>
                              </a:rPr>
                              <m:t>+</m:t>
                            </m:r>
                            <m:sSub>
                              <m:sSubPr>
                                <m:ctrlPr>
                                  <a:rPr lang="en-US" altLang="ko-KR" i="1">
                                    <a:latin typeface="Cambria Math"/>
                                  </a:rPr>
                                </m:ctrlPr>
                              </m:sSubPr>
                              <m:e>
                                <m:r>
                                  <a:rPr lang="en-US" altLang="ko-KR" i="1">
                                    <a:latin typeface="Cambria Math"/>
                                  </a:rPr>
                                  <m:t>𝐽</m:t>
                                </m:r>
                              </m:e>
                              <m:sub>
                                <m:r>
                                  <a:rPr lang="en-US" altLang="ko-KR" i="1">
                                    <a:latin typeface="Cambria Math"/>
                                  </a:rPr>
                                  <m:t>2</m:t>
                                </m:r>
                              </m:sub>
                            </m:sSub>
                            <m:r>
                              <a:rPr lang="en-US" altLang="ko-KR" i="1">
                                <a:latin typeface="Cambria Math"/>
                              </a:rPr>
                              <m:t>(</m:t>
                            </m:r>
                            <m:r>
                              <a:rPr lang="en-US" altLang="ko-KR" b="0" i="1" smtClean="0">
                                <a:latin typeface="Cambria Math"/>
                              </a:rPr>
                              <m:t>𝑔</m:t>
                            </m:r>
                            <m:r>
                              <a:rPr lang="en-US" altLang="ko-KR" i="1">
                                <a:latin typeface="Cambria Math"/>
                              </a:rPr>
                              <m:t>)</m:t>
                            </m:r>
                          </m:e>
                        </m:d>
                        <m:r>
                          <a:rPr lang="en-US" altLang="ko-KR" i="1">
                            <a:latin typeface="Cambria Math"/>
                          </a:rPr>
                          <m:t>=</m:t>
                        </m:r>
                        <m:func>
                          <m:funcPr>
                            <m:ctrlPr>
                              <a:rPr lang="en-US" altLang="ko-KR" i="1">
                                <a:latin typeface="Cambria Math"/>
                              </a:rPr>
                            </m:ctrlPr>
                          </m:funcPr>
                          <m:fName>
                            <m:r>
                              <m:rPr>
                                <m:sty m:val="p"/>
                              </m:rPr>
                              <a:rPr lang="en-US" altLang="ko-KR">
                                <a:latin typeface="Cambria Math"/>
                              </a:rPr>
                              <m:t>min</m:t>
                            </m:r>
                          </m:fName>
                          <m:e>
                            <m:d>
                              <m:dPr>
                                <m:ctrlPr>
                                  <a:rPr lang="en-US" altLang="ko-KR" i="1">
                                    <a:latin typeface="Cambria Math"/>
                                  </a:rPr>
                                </m:ctrlPr>
                              </m:dPr>
                              <m:e>
                                <m:r>
                                  <a:rPr lang="en-US" altLang="ko-KR" b="0" i="1" smtClean="0">
                                    <a:latin typeface="Cambria Math"/>
                                  </a:rPr>
                                  <m:t>3+</m:t>
                                </m:r>
                                <m:r>
                                  <a:rPr lang="en-US" altLang="ko-KR" i="1">
                                    <a:latin typeface="Cambria Math"/>
                                  </a:rPr>
                                  <m:t>3, </m:t>
                                </m:r>
                                <m:r>
                                  <a:rPr lang="en-US" altLang="ko-KR" b="0" i="1" smtClean="0">
                                    <a:latin typeface="Cambria Math"/>
                                  </a:rPr>
                                  <m:t>2+6</m:t>
                                </m:r>
                              </m:e>
                            </m:d>
                          </m:e>
                        </m:func>
                        <m:r>
                          <a:rPr lang="en-US" altLang="ko-KR" i="1">
                            <a:latin typeface="Cambria Math"/>
                          </a:rPr>
                          <m:t>=</m:t>
                        </m:r>
                        <m:r>
                          <a:rPr lang="en-US" altLang="ko-KR" b="0" i="1" smtClean="0">
                            <a:latin typeface="Cambria Math"/>
                          </a:rPr>
                          <m:t>6</m:t>
                        </m:r>
                      </m:e>
                    </m:func>
                  </m:oMath>
                </a14:m>
                <a:endParaRPr lang="en-US" altLang="ko-KR" dirty="0"/>
              </a:p>
              <a:p>
                <a:pPr marL="285750" indent="-285750">
                  <a:buFont typeface="Wingdings" panose="05000000000000000000" pitchFamily="2" charset="2"/>
                  <a:buChar char="l"/>
                </a:pPr>
                <a:endParaRPr lang="ko-KR"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467544" y="4623117"/>
                <a:ext cx="6999417" cy="1200329"/>
              </a:xfrm>
              <a:prstGeom prst="rect">
                <a:avLst/>
              </a:prstGeom>
              <a:blipFill rotWithShape="1">
                <a:blip r:embed="rId4"/>
                <a:stretch>
                  <a:fillRect t="-2538"/>
                </a:stretch>
              </a:blipFill>
            </p:spPr>
            <p:txBody>
              <a:bodyPr/>
              <a:lstStyle/>
              <a:p>
                <a:r>
                  <a:rPr lang="ko-KR" altLang="en-US">
                    <a:noFill/>
                  </a:rPr>
                  <a:t> </a:t>
                </a:r>
              </a:p>
            </p:txBody>
          </p:sp>
        </mc:Fallback>
      </mc:AlternateContent>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016" y="620688"/>
            <a:ext cx="4529896" cy="28443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179512" y="224612"/>
            <a:ext cx="3219086" cy="369332"/>
          </a:xfrm>
          <a:prstGeom prst="rect">
            <a:avLst/>
          </a:prstGeom>
          <a:noFill/>
        </p:spPr>
        <p:txBody>
          <a:bodyPr wrap="none" rtlCol="0">
            <a:spAutoFit/>
          </a:bodyPr>
          <a:lstStyle/>
          <a:p>
            <a:r>
              <a:rPr lang="en-US" altLang="ko-KR" dirty="0" smtClean="0"/>
              <a:t>Ch.6 Dynamic programming </a:t>
            </a:r>
            <a:endParaRPr lang="ko-KR" altLang="en-US" dirty="0"/>
          </a:p>
        </p:txBody>
      </p:sp>
    </p:spTree>
    <p:extLst>
      <p:ext uri="{BB962C8B-B14F-4D97-AF65-F5344CB8AC3E}">
        <p14:creationId xmlns:p14="http://schemas.microsoft.com/office/powerpoint/2010/main" val="304267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23528" y="1052736"/>
                <a:ext cx="8136904" cy="5508688"/>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Ex.6.2-2  (Discrete LQR ) </a:t>
                </a:r>
                <a:endParaRPr lang="en-US" altLang="ko-KR" dirty="0"/>
              </a:p>
              <a:p>
                <a:endParaRPr lang="en-US" altLang="ko-KR" dirty="0" smtClean="0"/>
              </a:p>
              <a:p>
                <a:pPr marL="285750" indent="-285750">
                  <a:buFontTx/>
                  <a:buChar char="-"/>
                </a:pPr>
                <a:r>
                  <a:rPr lang="en-US" altLang="ko-KR" dirty="0" smtClean="0"/>
                  <a:t>Plant </a:t>
                </a:r>
              </a:p>
              <a:p>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a:rPr>
                          <m:t>𝑥</m:t>
                        </m:r>
                      </m:e>
                      <m:sub>
                        <m:r>
                          <a:rPr lang="en-US" altLang="ko-KR" i="1">
                            <a:latin typeface="Cambria Math"/>
                          </a:rPr>
                          <m:t>𝑘</m:t>
                        </m:r>
                        <m:r>
                          <a:rPr lang="en-US" altLang="ko-KR" i="1">
                            <a:latin typeface="Cambria Math"/>
                          </a:rPr>
                          <m:t>+1</m:t>
                        </m:r>
                      </m:sub>
                    </m:sSub>
                    <m:r>
                      <a:rPr lang="en-US" altLang="ko-KR" i="1">
                        <a:latin typeface="Cambria Math"/>
                      </a:rPr>
                      <m:t>=</m:t>
                    </m:r>
                    <m:sSup>
                      <m:sSupPr>
                        <m:ctrlPr>
                          <a:rPr lang="en-US" altLang="ko-KR" i="1">
                            <a:latin typeface="Cambria Math"/>
                          </a:rPr>
                        </m:ctrlPr>
                      </m:sSupPr>
                      <m:e>
                        <m:r>
                          <a:rPr lang="en-US" altLang="ko-KR" i="1">
                            <a:latin typeface="Cambria Math"/>
                          </a:rPr>
                          <m:t>𝑓</m:t>
                        </m:r>
                      </m:e>
                      <m:sup>
                        <m:r>
                          <a:rPr lang="en-US" altLang="ko-KR" i="1">
                            <a:latin typeface="Cambria Math"/>
                          </a:rPr>
                          <m:t>𝑘</m:t>
                        </m:r>
                      </m:sup>
                    </m:sSup>
                    <m:r>
                      <a:rPr lang="en-US" altLang="ko-KR" i="1">
                        <a:latin typeface="Cambria Math"/>
                      </a:rPr>
                      <m:t>(</m:t>
                    </m:r>
                    <m:sSub>
                      <m:sSubPr>
                        <m:ctrlPr>
                          <a:rPr lang="en-US"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 </m:t>
                    </m:r>
                    <m:sSub>
                      <m:sSubPr>
                        <m:ctrlPr>
                          <a:rPr lang="en-US" altLang="ko-KR" i="1">
                            <a:latin typeface="Cambria Math"/>
                          </a:rPr>
                        </m:ctrlPr>
                      </m:sSubPr>
                      <m:e>
                        <m:r>
                          <a:rPr lang="en-US" altLang="ko-KR" i="1">
                            <a:latin typeface="Cambria Math"/>
                          </a:rPr>
                          <m:t>𝑢</m:t>
                        </m:r>
                      </m:e>
                      <m:sub>
                        <m:r>
                          <a:rPr lang="en-US" altLang="ko-KR" i="1">
                            <a:latin typeface="Cambria Math"/>
                          </a:rPr>
                          <m:t>𝑘</m:t>
                        </m:r>
                      </m:sub>
                    </m:sSub>
                    <m:r>
                      <a:rPr lang="en-US" altLang="ko-KR" i="1">
                        <a:latin typeface="Cambria Math"/>
                      </a:rPr>
                      <m:t>)</m:t>
                    </m:r>
                  </m:oMath>
                </a14:m>
                <a:endParaRPr lang="en-US" altLang="ko-KR" dirty="0" smtClean="0"/>
              </a:p>
              <a:p>
                <a:r>
                  <a:rPr lang="en-US" altLang="ko-KR" dirty="0"/>
                  <a:t> </a:t>
                </a:r>
                <a:r>
                  <a:rPr lang="en-US" altLang="ko-KR" dirty="0" smtClean="0"/>
                  <a:t>   Cost: </a:t>
                </a:r>
              </a:p>
              <a:p>
                <a:pPr/>
                <a14:m>
                  <m:oMathPara xmlns:m="http://schemas.openxmlformats.org/officeDocument/2006/math">
                    <m:oMathParaPr>
                      <m:jc m:val="centerGroup"/>
                    </m:oMathParaPr>
                    <m:oMath xmlns:m="http://schemas.openxmlformats.org/officeDocument/2006/math">
                      <m:sSub>
                        <m:sSubPr>
                          <m:ctrlPr>
                            <a:rPr lang="en-US" altLang="ko-KR" i="1">
                              <a:latin typeface="Cambria Math"/>
                            </a:rPr>
                          </m:ctrlPr>
                        </m:sSubPr>
                        <m:e>
                          <m:r>
                            <m:rPr>
                              <m:sty m:val="p"/>
                            </m:rPr>
                            <a:rPr lang="en-US" altLang="ko-KR">
                              <a:latin typeface="Cambria Math"/>
                            </a:rPr>
                            <m:t>J</m:t>
                          </m:r>
                        </m:e>
                        <m:sub>
                          <m:r>
                            <m:rPr>
                              <m:sty m:val="p"/>
                            </m:rPr>
                            <a:rPr lang="en-US" altLang="ko-KR">
                              <a:latin typeface="Cambria Math"/>
                            </a:rPr>
                            <m:t>i</m:t>
                          </m:r>
                        </m:sub>
                      </m:sSub>
                      <m:d>
                        <m:dPr>
                          <m:ctrlPr>
                            <a:rPr lang="en-US" altLang="ko-KR" i="1">
                              <a:latin typeface="Cambria Math"/>
                            </a:rPr>
                          </m:ctrlPr>
                        </m:dPr>
                        <m:e>
                          <m:sSub>
                            <m:sSubPr>
                              <m:ctrlPr>
                                <a:rPr lang="en-US" altLang="ko-KR" i="1">
                                  <a:latin typeface="Cambria Math"/>
                                </a:rPr>
                              </m:ctrlPr>
                            </m:sSubPr>
                            <m:e>
                              <m:r>
                                <m:rPr>
                                  <m:sty m:val="p"/>
                                </m:rPr>
                                <a:rPr lang="en-US" altLang="ko-KR">
                                  <a:latin typeface="Cambria Math"/>
                                </a:rPr>
                                <m:t>x</m:t>
                              </m:r>
                            </m:e>
                            <m:sub>
                              <m:r>
                                <m:rPr>
                                  <m:sty m:val="p"/>
                                </m:rPr>
                                <a:rPr lang="en-US" altLang="ko-KR">
                                  <a:latin typeface="Cambria Math"/>
                                </a:rPr>
                                <m:t>i</m:t>
                              </m:r>
                            </m:sub>
                          </m:sSub>
                        </m:e>
                      </m:d>
                      <m:r>
                        <a:rPr lang="en-US" altLang="ko-KR">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𝑁</m:t>
                          </m:r>
                        </m:sub>
                        <m:sup>
                          <m:r>
                            <a:rPr lang="en-US" altLang="ko-KR" b="0" i="1" smtClean="0">
                              <a:latin typeface="Cambria Math"/>
                            </a:rPr>
                            <m:t>𝑇</m:t>
                          </m:r>
                        </m:sup>
                      </m:sSubSup>
                      <m:sSub>
                        <m:sSubPr>
                          <m:ctrlPr>
                            <a:rPr lang="en-US" altLang="ko-KR" b="0" i="1" smtClean="0">
                              <a:latin typeface="Cambria Math"/>
                            </a:rPr>
                          </m:ctrlPr>
                        </m:sSubPr>
                        <m:e>
                          <m:r>
                            <a:rPr lang="en-US" altLang="ko-KR" b="0" i="1" smtClean="0">
                              <a:latin typeface="Cambria Math"/>
                            </a:rPr>
                            <m:t>𝑆</m:t>
                          </m:r>
                        </m:e>
                        <m:sub>
                          <m:r>
                            <a:rPr lang="en-US" altLang="ko-KR" b="0" i="1" smtClean="0">
                              <a:latin typeface="Cambria Math"/>
                            </a:rPr>
                            <m:t>𝑁</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𝑁</m:t>
                          </m:r>
                        </m:sub>
                      </m:sSub>
                      <m:r>
                        <a:rPr lang="en-US" altLang="ko-KR" i="1">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nary>
                        <m:naryPr>
                          <m:chr m:val="∑"/>
                          <m:ctrlPr>
                            <a:rPr lang="en-US" altLang="ko-KR" i="1">
                              <a:latin typeface="Cambria Math"/>
                            </a:rPr>
                          </m:ctrlPr>
                        </m:naryPr>
                        <m:sub>
                          <m:r>
                            <m:rPr>
                              <m:brk m:alnAt="23"/>
                            </m:rPr>
                            <a:rPr lang="en-US" altLang="ko-KR" i="1">
                              <a:latin typeface="Cambria Math"/>
                            </a:rPr>
                            <m:t>𝑘</m:t>
                          </m:r>
                          <m:r>
                            <a:rPr lang="en-US" altLang="ko-KR" i="1">
                              <a:latin typeface="Cambria Math"/>
                            </a:rPr>
                            <m:t>=</m:t>
                          </m:r>
                          <m:r>
                            <a:rPr lang="en-US" altLang="ko-KR" i="1">
                              <a:latin typeface="Cambria Math"/>
                            </a:rPr>
                            <m:t>𝑖</m:t>
                          </m:r>
                        </m:sub>
                        <m:sup>
                          <m:r>
                            <a:rPr lang="en-US" altLang="ko-KR" i="1">
                              <a:latin typeface="Cambria Math"/>
                            </a:rPr>
                            <m:t>𝑁</m:t>
                          </m:r>
                          <m:r>
                            <a:rPr lang="en-US" altLang="ko-KR" i="1">
                              <a:latin typeface="Cambria Math"/>
                            </a:rPr>
                            <m:t>−1</m:t>
                          </m:r>
                        </m:sup>
                        <m:e>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𝑘</m:t>
                              </m:r>
                            </m:sub>
                            <m:sup>
                              <m:r>
                                <a:rPr lang="en-US" altLang="ko-KR" b="0" i="1" smtClean="0">
                                  <a:latin typeface="Cambria Math"/>
                                </a:rPr>
                                <m:t>𝑇</m:t>
                              </m:r>
                            </m:sup>
                          </m:sSubSup>
                          <m:r>
                            <a:rPr lang="en-US" altLang="ko-KR" b="0" i="1" smtClean="0">
                              <a:latin typeface="Cambria Math"/>
                            </a:rPr>
                            <m:t>𝑄</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𝑢</m:t>
                              </m:r>
                            </m:e>
                            <m:sub>
                              <m:r>
                                <a:rPr lang="en-US" altLang="ko-KR" b="0" i="1" smtClean="0">
                                  <a:latin typeface="Cambria Math"/>
                                </a:rPr>
                                <m:t>𝑘</m:t>
                              </m:r>
                            </m:sub>
                            <m:sup>
                              <m:r>
                                <a:rPr lang="en-US" altLang="ko-KR" b="0" i="1" smtClean="0">
                                  <a:latin typeface="Cambria Math"/>
                                </a:rPr>
                                <m:t>𝑇</m:t>
                              </m:r>
                            </m:sup>
                          </m:sSubSup>
                          <m:r>
                            <a:rPr lang="en-US" altLang="ko-KR" b="0" i="1" smtClean="0">
                              <a:latin typeface="Cambria Math"/>
                            </a:rPr>
                            <m:t>𝑅</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r>
                            <a:rPr lang="en-US" altLang="ko-KR" b="0" i="1" smtClean="0">
                              <a:latin typeface="Cambria Math"/>
                            </a:rPr>
                            <m:t>)</m:t>
                          </m:r>
                        </m:e>
                      </m:nary>
                    </m:oMath>
                  </m:oMathPara>
                </a14:m>
                <a:endParaRPr lang="en-US" altLang="ko-KR" dirty="0" smtClean="0"/>
              </a:p>
              <a:p>
                <a:pPr marL="285750" indent="-285750">
                  <a:buFontTx/>
                  <a:buChar char="-"/>
                </a:pPr>
                <a:r>
                  <a:rPr lang="en-US" altLang="ko-KR" dirty="0" smtClean="0"/>
                  <a:t>Solution Procedure</a:t>
                </a:r>
              </a:p>
              <a:p>
                <a:pPr marL="285750" indent="-285750">
                  <a:buFontTx/>
                  <a:buChar char="-"/>
                </a:pPr>
                <a:endParaRPr lang="en-US" altLang="ko-KR" dirty="0"/>
              </a:p>
              <a:p>
                <a:pPr marL="342900" indent="-342900">
                  <a:buAutoNum type="arabicParenR"/>
                </a:pPr>
                <a:r>
                  <a:rPr lang="en-US" altLang="ko-KR" dirty="0" smtClean="0"/>
                  <a:t>At </a:t>
                </a:r>
                <a14:m>
                  <m:oMath xmlns:m="http://schemas.openxmlformats.org/officeDocument/2006/math">
                    <m:r>
                      <a:rPr lang="en-US" altLang="ko-KR" b="0" i="1" smtClean="0">
                        <a:latin typeface="Cambria Math"/>
                      </a:rPr>
                      <m:t>𝑘</m:t>
                    </m:r>
                    <m:r>
                      <a:rPr lang="en-US" altLang="ko-KR" b="0" i="1" smtClean="0">
                        <a:latin typeface="Cambria Math"/>
                      </a:rPr>
                      <m:t>=</m:t>
                    </m:r>
                    <m:r>
                      <a:rPr lang="en-US" altLang="ko-KR" b="0" i="1" smtClean="0">
                        <a:latin typeface="Cambria Math"/>
                      </a:rPr>
                      <m:t>𝑁</m:t>
                    </m:r>
                    <m:r>
                      <a:rPr lang="en-US" altLang="ko-KR" b="0" i="1" smtClean="0">
                        <a:latin typeface="Cambria Math"/>
                      </a:rPr>
                      <m:t> </m:t>
                    </m:r>
                    <m:r>
                      <a:rPr lang="en-US" altLang="ko-KR" b="0" i="0" smtClean="0">
                        <a:latin typeface="Cambria Math"/>
                      </a:rPr>
                      <m:t>, </m:t>
                    </m:r>
                  </m:oMath>
                </a14:m>
                <a:r>
                  <a:rPr lang="en-US" altLang="ko-KR" dirty="0" smtClean="0"/>
                  <a:t> </a:t>
                </a:r>
                <a14:m>
                  <m:oMath xmlns:m="http://schemas.openxmlformats.org/officeDocument/2006/math">
                    <m:sSubSup>
                      <m:sSubSupPr>
                        <m:ctrlPr>
                          <a:rPr lang="en-US" altLang="ko-KR" b="0" i="1" dirty="0" smtClean="0">
                            <a:latin typeface="Cambria Math"/>
                          </a:rPr>
                        </m:ctrlPr>
                      </m:sSubSupPr>
                      <m:e>
                        <m:r>
                          <a:rPr lang="en-US" altLang="ko-KR" b="0" i="1" dirty="0" smtClean="0">
                            <a:latin typeface="Cambria Math"/>
                          </a:rPr>
                          <m:t>𝐽</m:t>
                        </m:r>
                      </m:e>
                      <m:sub>
                        <m:r>
                          <a:rPr lang="en-US" altLang="ko-KR" b="0" i="1" dirty="0" smtClean="0">
                            <a:latin typeface="Cambria Math"/>
                          </a:rPr>
                          <m:t>𝑁</m:t>
                        </m:r>
                      </m:sub>
                      <m:sup>
                        <m:r>
                          <a:rPr lang="en-US" altLang="ko-KR" b="0" i="1" dirty="0" smtClean="0">
                            <a:latin typeface="Cambria Math"/>
                          </a:rPr>
                          <m:t>∗</m:t>
                        </m:r>
                      </m:sup>
                    </m:sSubSup>
                    <m:r>
                      <a:rPr lang="en-US" altLang="ko-KR" b="0" i="1" dirty="0" smtClean="0">
                        <a:latin typeface="Cambria Math"/>
                      </a:rPr>
                      <m:t>=</m:t>
                    </m:r>
                    <m:f>
                      <m:fPr>
                        <m:ctrlPr>
                          <a:rPr lang="en-US" altLang="ko-KR" b="0" i="1" dirty="0" smtClean="0">
                            <a:latin typeface="Cambria Math"/>
                          </a:rPr>
                        </m:ctrlPr>
                      </m:fPr>
                      <m:num>
                        <m:r>
                          <a:rPr lang="en-US" altLang="ko-KR" b="0" i="1" dirty="0" smtClean="0">
                            <a:latin typeface="Cambria Math"/>
                          </a:rPr>
                          <m:t>1</m:t>
                        </m:r>
                      </m:num>
                      <m:den>
                        <m:r>
                          <a:rPr lang="en-US" altLang="ko-KR" b="0" i="1" dirty="0" smtClean="0">
                            <a:latin typeface="Cambria Math"/>
                          </a:rPr>
                          <m:t>2</m:t>
                        </m:r>
                      </m:den>
                    </m:f>
                    <m:sSubSup>
                      <m:sSubSupPr>
                        <m:ctrlPr>
                          <a:rPr lang="en-US" altLang="ko-KR" b="0" i="1" dirty="0" smtClean="0">
                            <a:latin typeface="Cambria Math"/>
                          </a:rPr>
                        </m:ctrlPr>
                      </m:sSubSupPr>
                      <m:e>
                        <m:r>
                          <a:rPr lang="en-US" altLang="ko-KR" b="0" i="1" dirty="0" smtClean="0">
                            <a:latin typeface="Cambria Math"/>
                          </a:rPr>
                          <m:t>𝑥</m:t>
                        </m:r>
                      </m:e>
                      <m:sub>
                        <m:r>
                          <a:rPr lang="en-US" altLang="ko-KR" b="0" i="1" dirty="0" smtClean="0">
                            <a:latin typeface="Cambria Math"/>
                          </a:rPr>
                          <m:t>𝑁</m:t>
                        </m:r>
                      </m:sub>
                      <m:sup>
                        <m:r>
                          <a:rPr lang="en-US" altLang="ko-KR" b="0" i="1" dirty="0" smtClean="0">
                            <a:latin typeface="Cambria Math"/>
                          </a:rPr>
                          <m:t>𝑇</m:t>
                        </m:r>
                      </m:sup>
                    </m:sSubSup>
                    <m:sSub>
                      <m:sSubPr>
                        <m:ctrlPr>
                          <a:rPr lang="en-US" altLang="ko-KR" b="0" i="1" dirty="0" smtClean="0">
                            <a:latin typeface="Cambria Math"/>
                          </a:rPr>
                        </m:ctrlPr>
                      </m:sSubPr>
                      <m:e>
                        <m:r>
                          <a:rPr lang="en-US" altLang="ko-KR" b="0" i="1" dirty="0" smtClean="0">
                            <a:latin typeface="Cambria Math"/>
                          </a:rPr>
                          <m:t>𝑆</m:t>
                        </m:r>
                      </m:e>
                      <m:sub>
                        <m:r>
                          <a:rPr lang="en-US" altLang="ko-KR" b="0" i="1" dirty="0" smtClean="0">
                            <a:latin typeface="Cambria Math"/>
                          </a:rPr>
                          <m:t>𝑁</m:t>
                        </m:r>
                      </m:sub>
                    </m:sSub>
                    <m:sSub>
                      <m:sSubPr>
                        <m:ctrlPr>
                          <a:rPr lang="en-US" altLang="ko-KR" b="0" i="1" dirty="0" smtClean="0">
                            <a:latin typeface="Cambria Math"/>
                          </a:rPr>
                        </m:ctrlPr>
                      </m:sSubPr>
                      <m:e>
                        <m:r>
                          <a:rPr lang="en-US" altLang="ko-KR" b="0" i="1" dirty="0" smtClean="0">
                            <a:latin typeface="Cambria Math"/>
                          </a:rPr>
                          <m:t>𝑥</m:t>
                        </m:r>
                      </m:e>
                      <m:sub>
                        <m:r>
                          <a:rPr lang="en-US" altLang="ko-KR" b="0" i="1" dirty="0" smtClean="0">
                            <a:latin typeface="Cambria Math"/>
                          </a:rPr>
                          <m:t>𝑁</m:t>
                        </m:r>
                      </m:sub>
                    </m:sSub>
                  </m:oMath>
                </a14:m>
                <a:endParaRPr lang="en-US" altLang="ko-KR" dirty="0" smtClean="0"/>
              </a:p>
              <a:p>
                <a:pPr marL="342900" indent="-342900">
                  <a:buAutoNum type="arabicParenR"/>
                </a:pPr>
                <a:r>
                  <a:rPr lang="en-US" altLang="ko-KR" dirty="0" smtClean="0"/>
                  <a:t>At </a:t>
                </a:r>
                <a14:m>
                  <m:oMath xmlns:m="http://schemas.openxmlformats.org/officeDocument/2006/math">
                    <m:r>
                      <a:rPr lang="en-US" altLang="ko-KR" b="0" i="1" smtClean="0">
                        <a:latin typeface="Cambria Math"/>
                      </a:rPr>
                      <m:t>𝑘</m:t>
                    </m:r>
                    <m:r>
                      <a:rPr lang="en-US" altLang="ko-KR" b="0" i="1" smtClean="0">
                        <a:latin typeface="Cambria Math"/>
                      </a:rPr>
                      <m:t>=</m:t>
                    </m:r>
                    <m:r>
                      <a:rPr lang="en-US" altLang="ko-KR" b="0" i="1" smtClean="0">
                        <a:latin typeface="Cambria Math"/>
                      </a:rPr>
                      <m:t>𝑁</m:t>
                    </m:r>
                    <m:r>
                      <a:rPr lang="en-US" altLang="ko-KR" b="0" i="1" smtClean="0">
                        <a:latin typeface="Cambria Math"/>
                      </a:rPr>
                      <m:t>−1 </m:t>
                    </m:r>
                  </m:oMath>
                </a14:m>
                <a:endParaRPr lang="en-US" altLang="ko-KR" dirty="0" smtClean="0"/>
              </a:p>
              <a:p>
                <a:pPr/>
                <a:r>
                  <a:rPr lang="en-US" altLang="ko-KR" dirty="0" smtClean="0"/>
                  <a:t>  </a:t>
                </a:r>
                <a14:m>
                  <m:oMath xmlns:m="http://schemas.openxmlformats.org/officeDocument/2006/math">
                    <m:sSub>
                      <m:sSubPr>
                        <m:ctrlPr>
                          <a:rPr lang="ko-KR" altLang="ko-KR" i="1">
                            <a:latin typeface="Cambria Math"/>
                          </a:rPr>
                        </m:ctrlPr>
                      </m:sSubPr>
                      <m:e>
                        <m:r>
                          <m:rPr>
                            <m:sty m:val="p"/>
                          </m:rPr>
                          <a:rPr lang="en-US" altLang="ko-KR">
                            <a:latin typeface="Cambria Math"/>
                          </a:rPr>
                          <m:t>J</m:t>
                        </m:r>
                      </m:e>
                      <m:sub>
                        <m:r>
                          <m:rPr>
                            <m:sty m:val="p"/>
                          </m:rPr>
                          <a:rPr lang="en-US" altLang="ko-KR">
                            <a:latin typeface="Cambria Math"/>
                          </a:rPr>
                          <m:t>N</m:t>
                        </m:r>
                        <m:r>
                          <a:rPr lang="en-US" altLang="ko-KR" i="1">
                            <a:latin typeface="Cambria Math"/>
                          </a:rPr>
                          <m:t>−</m:t>
                        </m:r>
                        <m:r>
                          <a:rPr lang="en-US" altLang="ko-KR">
                            <a:latin typeface="Cambria Math"/>
                          </a:rPr>
                          <m:t>1</m:t>
                        </m:r>
                      </m:sub>
                    </m:sSub>
                    <m:r>
                      <m:rPr>
                        <m:aln/>
                      </m:rPr>
                      <a:rPr lang="en-US" altLang="ko-KR">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𝑥</m:t>
                        </m:r>
                      </m:e>
                      <m:sub>
                        <m:r>
                          <a:rPr lang="en-US" altLang="ko-KR" i="1">
                            <a:latin typeface="Cambria Math"/>
                          </a:rPr>
                          <m:t>𝑁</m:t>
                        </m:r>
                        <m:r>
                          <a:rPr lang="en-US" altLang="ko-KR" i="1">
                            <a:latin typeface="Cambria Math"/>
                          </a:rPr>
                          <m:t>−1</m:t>
                        </m:r>
                      </m:sub>
                      <m:sup>
                        <m:r>
                          <a:rPr lang="en-US" altLang="ko-KR" i="1">
                            <a:latin typeface="Cambria Math"/>
                          </a:rPr>
                          <m:t>𝑇</m:t>
                        </m:r>
                      </m:sup>
                    </m:sSubSup>
                    <m:sSub>
                      <m:sSubPr>
                        <m:ctrlPr>
                          <a:rPr lang="ko-KR" altLang="ko-KR" i="1">
                            <a:latin typeface="Cambria Math"/>
                          </a:rPr>
                        </m:ctrlPr>
                      </m:sSubPr>
                      <m:e>
                        <m:r>
                          <a:rPr lang="en-US" altLang="ko-KR" i="1">
                            <a:latin typeface="Cambria Math"/>
                          </a:rPr>
                          <m:t>𝑄</m:t>
                        </m:r>
                      </m:e>
                      <m:sub>
                        <m:r>
                          <a:rPr lang="en-US" altLang="ko-KR" i="1">
                            <a:latin typeface="Cambria Math"/>
                          </a:rPr>
                          <m:t>𝑁</m:t>
                        </m:r>
                        <m:r>
                          <a:rPr lang="en-US" altLang="ko-KR" i="1">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𝑢</m:t>
                        </m:r>
                      </m:e>
                      <m:sub>
                        <m:r>
                          <a:rPr lang="en-US" altLang="ko-KR" i="1">
                            <a:latin typeface="Cambria Math"/>
                          </a:rPr>
                          <m:t>𝑁</m:t>
                        </m:r>
                        <m:r>
                          <a:rPr lang="en-US" altLang="ko-KR" i="1">
                            <a:latin typeface="Cambria Math"/>
                          </a:rPr>
                          <m:t>−1</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𝑥</m:t>
                        </m:r>
                      </m:e>
                      <m:sub>
                        <m:r>
                          <a:rPr lang="en-US" altLang="ko-KR" i="1">
                            <a:latin typeface="Cambria Math"/>
                          </a:rPr>
                          <m:t>𝑁</m:t>
                        </m:r>
                      </m:sub>
                      <m:sup>
                        <m:r>
                          <a:rPr lang="en-US" altLang="ko-KR" i="1">
                            <a:latin typeface="Cambria Math"/>
                          </a:rPr>
                          <m:t>𝑇</m:t>
                        </m:r>
                      </m:sup>
                    </m:sSubSup>
                    <m:sSub>
                      <m:sSubPr>
                        <m:ctrlPr>
                          <a:rPr lang="ko-KR" altLang="ko-KR" i="1">
                            <a:latin typeface="Cambria Math"/>
                          </a:rPr>
                        </m:ctrlPr>
                      </m:sSubPr>
                      <m:e>
                        <m:r>
                          <a:rPr lang="en-US" altLang="ko-KR" i="1">
                            <a:latin typeface="Cambria Math"/>
                          </a:rPr>
                          <m:t>𝑆</m:t>
                        </m:r>
                      </m:e>
                      <m:sub>
                        <m:r>
                          <a:rPr lang="en-US" altLang="ko-KR" i="1">
                            <a:latin typeface="Cambria Math"/>
                          </a:rPr>
                          <m:t>𝑁</m:t>
                        </m:r>
                      </m:sub>
                    </m:sSub>
                    <m:sSub>
                      <m:sSubPr>
                        <m:ctrlPr>
                          <a:rPr lang="ko-KR" altLang="ko-KR" i="1">
                            <a:latin typeface="Cambria Math"/>
                          </a:rPr>
                        </m:ctrlPr>
                      </m:sSubPr>
                      <m:e>
                        <m:r>
                          <a:rPr lang="en-US" altLang="ko-KR" i="1">
                            <a:latin typeface="Cambria Math"/>
                          </a:rPr>
                          <m:t>𝑥</m:t>
                        </m:r>
                      </m:e>
                      <m:sub>
                        <m:r>
                          <a:rPr lang="en-US" altLang="ko-KR" i="1">
                            <a:latin typeface="Cambria Math"/>
                          </a:rPr>
                          <m:t>𝑁</m:t>
                        </m:r>
                      </m:sub>
                    </m:sSub>
                    <m:r>
                      <a:rPr lang="en-US" altLang="ko-KR" i="1">
                        <a:latin typeface="Cambria Math"/>
                      </a:rPr>
                      <m:t>  </m:t>
                    </m:r>
                  </m:oMath>
                </a14:m>
                <a:r>
                  <a:rPr lang="ko-KR" altLang="ko-KR" dirty="0"/>
                  <a:t/>
                </a:r>
                <a:br>
                  <a:rPr lang="ko-KR" altLang="ko-KR" dirty="0"/>
                </a:br>
                <a14:m>
                  <m:oMathPara xmlns:m="http://schemas.openxmlformats.org/officeDocument/2006/math">
                    <m:oMathParaPr>
                      <m:jc m:val="centerGroup"/>
                    </m:oMathParaPr>
                    <m:oMath xmlns:m="http://schemas.openxmlformats.org/officeDocument/2006/math">
                      <m:r>
                        <m:rPr>
                          <m:aln/>
                        </m:rPr>
                        <a:rPr lang="en-US" altLang="ko-KR">
                          <a:latin typeface="Cambria Math"/>
                        </a:rPr>
                        <m:t>=</m:t>
                      </m:r>
                      <m:r>
                        <a:rPr lang="en-US" altLang="ko-KR">
                          <a:latin typeface="Cambria Math"/>
                        </a:rPr>
                        <m:t> </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𝑥</m:t>
                          </m:r>
                        </m:e>
                        <m:sub>
                          <m:r>
                            <a:rPr lang="en-US" altLang="ko-KR" i="1">
                              <a:latin typeface="Cambria Math"/>
                            </a:rPr>
                            <m:t>𝑁</m:t>
                          </m:r>
                          <m:r>
                            <a:rPr lang="en-US" altLang="ko-KR" i="1">
                              <a:latin typeface="Cambria Math"/>
                            </a:rPr>
                            <m:t>−1</m:t>
                          </m:r>
                        </m:sub>
                        <m:sup>
                          <m:r>
                            <a:rPr lang="en-US" altLang="ko-KR" i="1">
                              <a:latin typeface="Cambria Math"/>
                            </a:rPr>
                            <m:t>𝑇</m:t>
                          </m:r>
                        </m:sup>
                      </m:sSubSup>
                      <m:sSub>
                        <m:sSubPr>
                          <m:ctrlPr>
                            <a:rPr lang="ko-KR" altLang="ko-KR" i="1">
                              <a:latin typeface="Cambria Math"/>
                            </a:rPr>
                          </m:ctrlPr>
                        </m:sSubPr>
                        <m:e>
                          <m:r>
                            <a:rPr lang="en-US" altLang="ko-KR" i="1">
                              <a:latin typeface="Cambria Math"/>
                            </a:rPr>
                            <m:t>𝑄</m:t>
                          </m:r>
                        </m:e>
                        <m:sub>
                          <m:r>
                            <a:rPr lang="en-US" altLang="ko-KR" i="1">
                              <a:latin typeface="Cambria Math"/>
                            </a:rPr>
                            <m:t>𝑁</m:t>
                          </m:r>
                          <m:r>
                            <a:rPr lang="en-US" altLang="ko-KR" i="1">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𝑢</m:t>
                          </m:r>
                        </m:e>
                        <m:sub>
                          <m:r>
                            <a:rPr lang="en-US" altLang="ko-KR" i="1">
                              <a:latin typeface="Cambria Math"/>
                            </a:rPr>
                            <m:t>𝑁</m:t>
                          </m:r>
                          <m:r>
                            <a:rPr lang="en-US" altLang="ko-KR" i="1">
                              <a:latin typeface="Cambria Math"/>
                            </a:rPr>
                            <m:t>−1</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p>
                        <m:sSupPr>
                          <m:ctrlPr>
                            <a:rPr lang="ko-KR" altLang="ko-KR" i="1">
                              <a:latin typeface="Cambria Math"/>
                            </a:rPr>
                          </m:ctrlPr>
                        </m:sSupPr>
                        <m:e>
                          <m:d>
                            <m:dPr>
                              <m:ctrlPr>
                                <a:rPr lang="ko-KR" altLang="ko-KR" i="1">
                                  <a:latin typeface="Cambria Math"/>
                                </a:rPr>
                              </m:ctrlPr>
                            </m:dPr>
                            <m:e>
                              <m:r>
                                <a:rPr lang="en-US" altLang="ko-KR" i="1">
                                  <a:latin typeface="Cambria Math"/>
                                </a:rPr>
                                <m:t>𝐴</m:t>
                              </m:r>
                              <m:sSub>
                                <m:sSubPr>
                                  <m:ctrlPr>
                                    <a:rPr lang="ko-KR" altLang="ko-KR" i="1">
                                      <a:latin typeface="Cambria Math"/>
                                    </a:rPr>
                                  </m:ctrlPr>
                                </m:sSubPr>
                                <m:e>
                                  <m:r>
                                    <a:rPr lang="en-US" altLang="ko-KR" i="1">
                                      <a:latin typeface="Cambria Math"/>
                                    </a:rPr>
                                    <m:t>𝑥</m:t>
                                  </m:r>
                                </m:e>
                                <m:sub>
                                  <m:r>
                                    <a:rPr lang="en-US" altLang="ko-KR" i="1">
                                      <a:latin typeface="Cambria Math"/>
                                    </a:rPr>
                                    <m:t>𝑁</m:t>
                                  </m:r>
                                  <m:r>
                                    <a:rPr lang="en-US" altLang="ko-KR" i="1">
                                      <a:latin typeface="Cambria Math"/>
                                    </a:rPr>
                                    <m:t>−1</m:t>
                                  </m:r>
                                </m:sub>
                              </m:sSub>
                              <m:r>
                                <a:rPr lang="en-US" altLang="ko-KR" i="1">
                                  <a:latin typeface="Cambria Math"/>
                                </a:rPr>
                                <m:t>+</m:t>
                              </m:r>
                              <m:r>
                                <a:rPr lang="en-US" altLang="ko-KR" i="1">
                                  <a:latin typeface="Cambria Math"/>
                                </a:rPr>
                                <m:t>𝐵</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e>
                          </m:d>
                        </m:e>
                        <m:sup>
                          <m:r>
                            <a:rPr lang="en-US" altLang="ko-KR" i="1">
                              <a:latin typeface="Cambria Math"/>
                            </a:rPr>
                            <m:t>𝑇</m:t>
                          </m:r>
                        </m:sup>
                      </m:sSup>
                      <m:sSub>
                        <m:sSubPr>
                          <m:ctrlPr>
                            <a:rPr lang="ko-KR" altLang="ko-KR" i="1">
                              <a:latin typeface="Cambria Math"/>
                            </a:rPr>
                          </m:ctrlPr>
                        </m:sSubPr>
                        <m:e>
                          <m:r>
                            <a:rPr lang="en-US" altLang="ko-KR" i="1">
                              <a:latin typeface="Cambria Math"/>
                            </a:rPr>
                            <m:t>𝑆</m:t>
                          </m:r>
                        </m:e>
                        <m:sub>
                          <m:r>
                            <a:rPr lang="en-US" altLang="ko-KR" i="1">
                              <a:latin typeface="Cambria Math"/>
                            </a:rPr>
                            <m:t>𝑁</m:t>
                          </m:r>
                        </m:sub>
                      </m:sSub>
                      <m:r>
                        <a:rPr lang="en-US" altLang="ko-KR" i="1">
                          <a:latin typeface="Cambria Math"/>
                        </a:rPr>
                        <m:t>(</m:t>
                      </m:r>
                      <m:r>
                        <a:rPr lang="en-US" altLang="ko-KR" i="1">
                          <a:latin typeface="Cambria Math"/>
                        </a:rPr>
                        <m:t>𝐴</m:t>
                      </m:r>
                      <m:sSub>
                        <m:sSubPr>
                          <m:ctrlPr>
                            <a:rPr lang="ko-KR" altLang="ko-KR" i="1">
                              <a:latin typeface="Cambria Math"/>
                            </a:rPr>
                          </m:ctrlPr>
                        </m:sSubPr>
                        <m:e>
                          <m:r>
                            <a:rPr lang="en-US" altLang="ko-KR" i="1">
                              <a:latin typeface="Cambria Math"/>
                            </a:rPr>
                            <m:t>𝑥</m:t>
                          </m:r>
                        </m:e>
                        <m:sub>
                          <m:r>
                            <a:rPr lang="en-US" altLang="ko-KR" i="1">
                              <a:latin typeface="Cambria Math"/>
                            </a:rPr>
                            <m:t>𝑁</m:t>
                          </m:r>
                          <m:r>
                            <a:rPr lang="en-US" altLang="ko-KR" i="1">
                              <a:latin typeface="Cambria Math"/>
                            </a:rPr>
                            <m:t>−1</m:t>
                          </m:r>
                        </m:sub>
                      </m:sSub>
                      <m:r>
                        <a:rPr lang="en-US" altLang="ko-KR" i="1">
                          <a:latin typeface="Cambria Math"/>
                        </a:rPr>
                        <m:t>+</m:t>
                      </m:r>
                      <m:r>
                        <a:rPr lang="en-US" altLang="ko-KR" i="1">
                          <a:latin typeface="Cambria Math"/>
                        </a:rPr>
                        <m:t>𝐵</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oMath>
                  </m:oMathPara>
                </a14:m>
                <a:endParaRPr lang="en-US" altLang="ko-KR" dirty="0" smtClean="0"/>
              </a:p>
              <a:p>
                <a:endParaRPr lang="en-US" altLang="ko-KR" dirty="0"/>
              </a:p>
              <a:p>
                <a:r>
                  <a:rPr lang="en-US" altLang="ko-KR" dirty="0" smtClean="0"/>
                  <a:t> </a:t>
                </a:r>
              </a:p>
              <a:p>
                <a:endParaRPr lang="en-US" altLang="ko-KR" dirty="0"/>
              </a:p>
              <a:p>
                <a:r>
                  <a:rPr lang="en-US" altLang="ko-KR" dirty="0"/>
                  <a:t> </a:t>
                </a:r>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3528" y="1052736"/>
                <a:ext cx="8136904" cy="5508688"/>
              </a:xfrm>
              <a:prstGeom prst="rect">
                <a:avLst/>
              </a:prstGeom>
              <a:blipFill rotWithShape="1">
                <a:blip r:embed="rId3"/>
                <a:stretch>
                  <a:fillRect l="-749" t="-554"/>
                </a:stretch>
              </a:blipFill>
            </p:spPr>
            <p:txBody>
              <a:bodyPr/>
              <a:lstStyle/>
              <a:p>
                <a:r>
                  <a:rPr lang="ko-KR" altLang="en-US">
                    <a:noFill/>
                  </a:rPr>
                  <a:t> </a:t>
                </a:r>
              </a:p>
            </p:txBody>
          </p:sp>
        </mc:Fallback>
      </mc:AlternateContent>
      <p:sp>
        <p:nvSpPr>
          <p:cNvPr id="3" name="TextBox 2"/>
          <p:cNvSpPr txBox="1"/>
          <p:nvPr/>
        </p:nvSpPr>
        <p:spPr>
          <a:xfrm>
            <a:off x="179512" y="224612"/>
            <a:ext cx="3219086" cy="369332"/>
          </a:xfrm>
          <a:prstGeom prst="rect">
            <a:avLst/>
          </a:prstGeom>
          <a:noFill/>
        </p:spPr>
        <p:txBody>
          <a:bodyPr wrap="none" rtlCol="0">
            <a:spAutoFit/>
          </a:bodyPr>
          <a:lstStyle/>
          <a:p>
            <a:r>
              <a:rPr lang="en-US" altLang="ko-KR" dirty="0" smtClean="0"/>
              <a:t>Ch.6 Dynamic programming </a:t>
            </a:r>
            <a:endParaRPr lang="ko-KR" altLang="en-US" dirty="0"/>
          </a:p>
        </p:txBody>
      </p:sp>
    </p:spTree>
    <p:extLst>
      <p:ext uri="{BB962C8B-B14F-4D97-AF65-F5344CB8AC3E}">
        <p14:creationId xmlns:p14="http://schemas.microsoft.com/office/powerpoint/2010/main" val="3460176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23528" y="1052736"/>
                <a:ext cx="8136904" cy="5773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ko-KR" i="1" smtClean="0">
                              <a:latin typeface="Cambria Math"/>
                            </a:rPr>
                          </m:ctrlPr>
                        </m:sSubPr>
                        <m:e>
                          <m:r>
                            <m:rPr>
                              <m:sty m:val="p"/>
                            </m:rPr>
                            <a:rPr lang="en-US" altLang="ko-KR">
                              <a:latin typeface="Cambria Math"/>
                            </a:rPr>
                            <m:t>J</m:t>
                          </m:r>
                        </m:e>
                        <m:sub>
                          <m:r>
                            <m:rPr>
                              <m:sty m:val="p"/>
                            </m:rPr>
                            <a:rPr lang="en-US" altLang="ko-KR">
                              <a:latin typeface="Cambria Math"/>
                            </a:rPr>
                            <m:t>N</m:t>
                          </m:r>
                          <m:r>
                            <a:rPr lang="en-US" altLang="ko-KR" i="1">
                              <a:latin typeface="Cambria Math"/>
                            </a:rPr>
                            <m:t>−</m:t>
                          </m:r>
                          <m:r>
                            <a:rPr lang="en-US" altLang="ko-KR">
                              <a:latin typeface="Cambria Math"/>
                            </a:rPr>
                            <m:t>1</m:t>
                          </m:r>
                        </m:sub>
                      </m:sSub>
                      <m:r>
                        <m:rPr>
                          <m:aln/>
                        </m:rPr>
                        <a:rPr lang="en-US" altLang="ko-KR">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smtClean="0">
                              <a:latin typeface="Cambria Math"/>
                            </a:rPr>
                          </m:ctrlPr>
                        </m:sSubSupPr>
                        <m:e>
                          <m:r>
                            <a:rPr lang="en-US" altLang="ko-KR" i="1">
                              <a:latin typeface="Cambria Math"/>
                            </a:rPr>
                            <m:t>𝑥</m:t>
                          </m:r>
                        </m:e>
                        <m:sub>
                          <m:r>
                            <a:rPr lang="en-US" altLang="ko-KR" i="1">
                              <a:latin typeface="Cambria Math"/>
                            </a:rPr>
                            <m:t>𝑁</m:t>
                          </m:r>
                          <m:r>
                            <a:rPr lang="en-US" altLang="ko-KR" i="1">
                              <a:latin typeface="Cambria Math"/>
                            </a:rPr>
                            <m:t>−1</m:t>
                          </m:r>
                        </m:sub>
                        <m:sup>
                          <m:r>
                            <a:rPr lang="en-US" altLang="ko-KR" i="1">
                              <a:latin typeface="Cambria Math"/>
                            </a:rPr>
                            <m:t>𝑇</m:t>
                          </m:r>
                        </m:sup>
                      </m:sSubSup>
                      <m:r>
                        <a:rPr lang="en-US" altLang="ko-KR" b="0" i="1" smtClean="0">
                          <a:latin typeface="Cambria Math"/>
                        </a:rPr>
                        <m:t>𝑄</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𝑁</m:t>
                          </m:r>
                          <m:r>
                            <a:rPr lang="en-US" altLang="ko-KR" b="0" i="1" smtClean="0">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𝑢</m:t>
                          </m:r>
                        </m:e>
                        <m:sub>
                          <m:r>
                            <a:rPr lang="en-US" altLang="ko-KR" i="1">
                              <a:latin typeface="Cambria Math"/>
                            </a:rPr>
                            <m:t>𝑁</m:t>
                          </m:r>
                          <m:r>
                            <a:rPr lang="en-US" altLang="ko-KR" i="1">
                              <a:latin typeface="Cambria Math"/>
                            </a:rPr>
                            <m:t>−1</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𝑥</m:t>
                          </m:r>
                        </m:e>
                        <m:sub>
                          <m:r>
                            <a:rPr lang="en-US" altLang="ko-KR" i="1">
                              <a:latin typeface="Cambria Math"/>
                            </a:rPr>
                            <m:t>𝑁</m:t>
                          </m:r>
                        </m:sub>
                        <m:sup>
                          <m:r>
                            <a:rPr lang="en-US" altLang="ko-KR" i="1">
                              <a:latin typeface="Cambria Math"/>
                            </a:rPr>
                            <m:t>𝑇</m:t>
                          </m:r>
                        </m:sup>
                      </m:sSubSup>
                      <m:sSub>
                        <m:sSubPr>
                          <m:ctrlPr>
                            <a:rPr lang="ko-KR" altLang="ko-KR" i="1">
                              <a:latin typeface="Cambria Math"/>
                            </a:rPr>
                          </m:ctrlPr>
                        </m:sSubPr>
                        <m:e>
                          <m:r>
                            <a:rPr lang="en-US" altLang="ko-KR" i="1">
                              <a:latin typeface="Cambria Math"/>
                            </a:rPr>
                            <m:t>𝑆</m:t>
                          </m:r>
                        </m:e>
                        <m:sub>
                          <m:r>
                            <a:rPr lang="en-US" altLang="ko-KR" i="1">
                              <a:latin typeface="Cambria Math"/>
                            </a:rPr>
                            <m:t>𝑁</m:t>
                          </m:r>
                        </m:sub>
                      </m:sSub>
                      <m:sSub>
                        <m:sSubPr>
                          <m:ctrlPr>
                            <a:rPr lang="ko-KR" altLang="ko-KR" i="1">
                              <a:latin typeface="Cambria Math"/>
                            </a:rPr>
                          </m:ctrlPr>
                        </m:sSubPr>
                        <m:e>
                          <m:r>
                            <a:rPr lang="en-US" altLang="ko-KR" i="1">
                              <a:latin typeface="Cambria Math"/>
                            </a:rPr>
                            <m:t>𝑥</m:t>
                          </m:r>
                        </m:e>
                        <m:sub>
                          <m:r>
                            <a:rPr lang="en-US" altLang="ko-KR" i="1">
                              <a:latin typeface="Cambria Math"/>
                            </a:rPr>
                            <m:t>𝑁</m:t>
                          </m:r>
                        </m:sub>
                      </m:sSub>
                      <m:r>
                        <a:rPr lang="en-US" altLang="ko-KR" i="1">
                          <a:latin typeface="Cambria Math"/>
                        </a:rPr>
                        <m:t>  </m:t>
                      </m:r>
                    </m:oMath>
                    <m:oMath xmlns:m="http://schemas.openxmlformats.org/officeDocument/2006/math">
                      <m:r>
                        <m:rPr>
                          <m:aln/>
                        </m:rPr>
                        <a:rPr lang="en-US" altLang="ko-KR">
                          <a:latin typeface="Cambria Math"/>
                        </a:rPr>
                        <m:t>=</m:t>
                      </m:r>
                      <m:r>
                        <a:rPr lang="en-US" altLang="ko-KR">
                          <a:latin typeface="Cambria Math"/>
                        </a:rPr>
                        <m:t> </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𝑥</m:t>
                          </m:r>
                        </m:e>
                        <m:sub>
                          <m:r>
                            <a:rPr lang="en-US" altLang="ko-KR" i="1">
                              <a:latin typeface="Cambria Math"/>
                            </a:rPr>
                            <m:t>𝑁</m:t>
                          </m:r>
                          <m:r>
                            <a:rPr lang="en-US" altLang="ko-KR" i="1">
                              <a:latin typeface="Cambria Math"/>
                            </a:rPr>
                            <m:t>−1</m:t>
                          </m:r>
                        </m:sub>
                        <m:sup>
                          <m:r>
                            <a:rPr lang="en-US" altLang="ko-KR" i="1">
                              <a:latin typeface="Cambria Math"/>
                            </a:rPr>
                            <m:t>𝑇</m:t>
                          </m:r>
                        </m:sup>
                      </m:sSubSup>
                      <m:sSub>
                        <m:sSubPr>
                          <m:ctrlPr>
                            <a:rPr lang="ko-KR" altLang="ko-KR" i="1">
                              <a:latin typeface="Cambria Math"/>
                            </a:rPr>
                          </m:ctrlPr>
                        </m:sSubPr>
                        <m:e>
                          <m:r>
                            <a:rPr lang="en-US" altLang="ko-KR" i="1">
                              <a:latin typeface="Cambria Math"/>
                            </a:rPr>
                            <m:t>𝑄</m:t>
                          </m:r>
                        </m:e>
                        <m:sub>
                          <m:r>
                            <a:rPr lang="en-US" altLang="ko-KR" i="1">
                              <a:latin typeface="Cambria Math"/>
                            </a:rPr>
                            <m:t>𝑁</m:t>
                          </m:r>
                          <m:r>
                            <a:rPr lang="en-US" altLang="ko-KR" i="1">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𝑢</m:t>
                          </m:r>
                        </m:e>
                        <m:sub>
                          <m:r>
                            <a:rPr lang="en-US" altLang="ko-KR" i="1">
                              <a:latin typeface="Cambria Math"/>
                            </a:rPr>
                            <m:t>𝑁</m:t>
                          </m:r>
                          <m:r>
                            <a:rPr lang="en-US" altLang="ko-KR" i="1">
                              <a:latin typeface="Cambria Math"/>
                            </a:rPr>
                            <m:t>−1</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p>
                        <m:sSupPr>
                          <m:ctrlPr>
                            <a:rPr lang="ko-KR" altLang="ko-KR" i="1">
                              <a:latin typeface="Cambria Math"/>
                            </a:rPr>
                          </m:ctrlPr>
                        </m:sSupPr>
                        <m:e>
                          <m:d>
                            <m:dPr>
                              <m:ctrlPr>
                                <a:rPr lang="ko-KR" altLang="ko-KR" i="1">
                                  <a:latin typeface="Cambria Math"/>
                                </a:rPr>
                              </m:ctrlPr>
                            </m:dPr>
                            <m:e>
                              <m:r>
                                <a:rPr lang="en-US" altLang="ko-KR" i="1">
                                  <a:latin typeface="Cambria Math"/>
                                </a:rPr>
                                <m:t>𝐴</m:t>
                              </m:r>
                              <m:sSub>
                                <m:sSubPr>
                                  <m:ctrlPr>
                                    <a:rPr lang="ko-KR" altLang="ko-KR" i="1">
                                      <a:latin typeface="Cambria Math"/>
                                    </a:rPr>
                                  </m:ctrlPr>
                                </m:sSubPr>
                                <m:e>
                                  <m:r>
                                    <a:rPr lang="en-US" altLang="ko-KR" i="1">
                                      <a:latin typeface="Cambria Math"/>
                                    </a:rPr>
                                    <m:t>𝑥</m:t>
                                  </m:r>
                                </m:e>
                                <m:sub>
                                  <m:r>
                                    <a:rPr lang="en-US" altLang="ko-KR" i="1">
                                      <a:latin typeface="Cambria Math"/>
                                    </a:rPr>
                                    <m:t>𝑁</m:t>
                                  </m:r>
                                  <m:r>
                                    <a:rPr lang="en-US" altLang="ko-KR" i="1">
                                      <a:latin typeface="Cambria Math"/>
                                    </a:rPr>
                                    <m:t>−1</m:t>
                                  </m:r>
                                </m:sub>
                              </m:sSub>
                              <m:r>
                                <a:rPr lang="en-US" altLang="ko-KR" i="1">
                                  <a:latin typeface="Cambria Math"/>
                                </a:rPr>
                                <m:t>+</m:t>
                              </m:r>
                              <m:r>
                                <a:rPr lang="en-US" altLang="ko-KR" i="1">
                                  <a:latin typeface="Cambria Math"/>
                                </a:rPr>
                                <m:t>𝐵</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e>
                          </m:d>
                        </m:e>
                        <m:sup>
                          <m:r>
                            <a:rPr lang="en-US" altLang="ko-KR" i="1">
                              <a:latin typeface="Cambria Math"/>
                            </a:rPr>
                            <m:t>𝑇</m:t>
                          </m:r>
                        </m:sup>
                      </m:sSup>
                      <m:sSub>
                        <m:sSubPr>
                          <m:ctrlPr>
                            <a:rPr lang="ko-KR" altLang="ko-KR" i="1">
                              <a:latin typeface="Cambria Math"/>
                            </a:rPr>
                          </m:ctrlPr>
                        </m:sSubPr>
                        <m:e>
                          <m:r>
                            <a:rPr lang="en-US" altLang="ko-KR" i="1">
                              <a:latin typeface="Cambria Math"/>
                            </a:rPr>
                            <m:t>𝑆</m:t>
                          </m:r>
                        </m:e>
                        <m:sub>
                          <m:r>
                            <a:rPr lang="en-US" altLang="ko-KR" i="1">
                              <a:latin typeface="Cambria Math"/>
                            </a:rPr>
                            <m:t>𝑁</m:t>
                          </m:r>
                        </m:sub>
                      </m:sSub>
                      <m:r>
                        <a:rPr lang="en-US" altLang="ko-KR" i="1">
                          <a:latin typeface="Cambria Math"/>
                        </a:rPr>
                        <m:t>(</m:t>
                      </m:r>
                      <m:r>
                        <a:rPr lang="en-US" altLang="ko-KR" i="1">
                          <a:latin typeface="Cambria Math"/>
                        </a:rPr>
                        <m:t>𝐴</m:t>
                      </m:r>
                      <m:sSub>
                        <m:sSubPr>
                          <m:ctrlPr>
                            <a:rPr lang="ko-KR" altLang="ko-KR" i="1">
                              <a:latin typeface="Cambria Math"/>
                            </a:rPr>
                          </m:ctrlPr>
                        </m:sSubPr>
                        <m:e>
                          <m:r>
                            <a:rPr lang="en-US" altLang="ko-KR" i="1">
                              <a:latin typeface="Cambria Math"/>
                            </a:rPr>
                            <m:t>𝑥</m:t>
                          </m:r>
                        </m:e>
                        <m:sub>
                          <m:r>
                            <a:rPr lang="en-US" altLang="ko-KR" i="1">
                              <a:latin typeface="Cambria Math"/>
                            </a:rPr>
                            <m:t>𝑁</m:t>
                          </m:r>
                          <m:r>
                            <a:rPr lang="en-US" altLang="ko-KR" i="1">
                              <a:latin typeface="Cambria Math"/>
                            </a:rPr>
                            <m:t>−1</m:t>
                          </m:r>
                        </m:sub>
                      </m:sSub>
                      <m:r>
                        <a:rPr lang="en-US" altLang="ko-KR" i="1">
                          <a:latin typeface="Cambria Math"/>
                        </a:rPr>
                        <m:t>+</m:t>
                      </m:r>
                      <m:r>
                        <a:rPr lang="en-US" altLang="ko-KR" i="1">
                          <a:latin typeface="Cambria Math"/>
                        </a:rPr>
                        <m:t>𝐵</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oMath>
                  </m:oMathPara>
                </a14:m>
                <a:endParaRPr lang="en-US" altLang="ko-KR" dirty="0" smtClean="0"/>
              </a:p>
              <a:p>
                <a:pPr marL="285750" indent="-285750">
                  <a:buFont typeface="Wingdings"/>
                  <a:buChar char="à"/>
                </a:pPr>
                <a:r>
                  <a:rPr lang="en-US" altLang="ko-KR" dirty="0" smtClean="0">
                    <a:sym typeface="Wingdings" panose="05000000000000000000" pitchFamily="2" charset="2"/>
                  </a:rPr>
                  <a:t>For optimality, </a:t>
                </a:r>
                <a:endParaRPr lang="en-US" altLang="ko-KR" dirty="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en-US" altLang="ko-KR">
                          <a:latin typeface="Cambria Math"/>
                        </a:rPr>
                        <m:t>0=</m:t>
                      </m:r>
                      <m:f>
                        <m:fPr>
                          <m:ctrlPr>
                            <a:rPr lang="ko-KR" altLang="ko-KR" i="1">
                              <a:latin typeface="Cambria Math"/>
                            </a:rPr>
                          </m:ctrlPr>
                        </m:fPr>
                        <m:num>
                          <m:r>
                            <a:rPr lang="en-US" altLang="ko-KR">
                              <a:latin typeface="Cambria Math"/>
                            </a:rPr>
                            <m:t>𝜕</m:t>
                          </m:r>
                          <m:sSub>
                            <m:sSubPr>
                              <m:ctrlPr>
                                <a:rPr lang="ko-KR" altLang="ko-KR" i="1">
                                  <a:latin typeface="Cambria Math"/>
                                </a:rPr>
                              </m:ctrlPr>
                            </m:sSubPr>
                            <m:e>
                              <m:r>
                                <m:rPr>
                                  <m:sty m:val="p"/>
                                </m:rPr>
                                <a:rPr lang="en-US" altLang="ko-KR">
                                  <a:latin typeface="Cambria Math"/>
                                </a:rPr>
                                <m:t>J</m:t>
                              </m:r>
                            </m:e>
                            <m:sub>
                              <m:r>
                                <m:rPr>
                                  <m:sty m:val="p"/>
                                </m:rPr>
                                <a:rPr lang="en-US" altLang="ko-KR">
                                  <a:latin typeface="Cambria Math"/>
                                </a:rPr>
                                <m:t>N</m:t>
                              </m:r>
                              <m:r>
                                <a:rPr lang="en-US" altLang="ko-KR" i="1">
                                  <a:latin typeface="Cambria Math"/>
                                </a:rPr>
                                <m:t>−</m:t>
                              </m:r>
                              <m:r>
                                <a:rPr lang="en-US" altLang="ko-KR">
                                  <a:latin typeface="Cambria Math"/>
                                </a:rPr>
                                <m:t>1</m:t>
                              </m:r>
                            </m:sub>
                          </m:sSub>
                        </m:num>
                        <m:den>
                          <m:r>
                            <a:rPr lang="en-US" altLang="ko-KR" i="1">
                              <a:latin typeface="Cambria Math"/>
                            </a:rPr>
                            <m:t>𝜕</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den>
                      </m:f>
                      <m:r>
                        <a:rPr lang="en-US" altLang="ko-KR" i="1">
                          <a:latin typeface="Cambria Math"/>
                        </a:rPr>
                        <m:t>=</m:t>
                      </m:r>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sSup>
                        <m:sSupPr>
                          <m:ctrlPr>
                            <a:rPr lang="ko-KR" altLang="ko-KR" i="1">
                              <a:latin typeface="Cambria Math"/>
                            </a:rPr>
                          </m:ctrlPr>
                        </m:sSupPr>
                        <m:e>
                          <m:r>
                            <a:rPr lang="en-US" altLang="ko-KR" i="1">
                              <a:latin typeface="Cambria Math"/>
                            </a:rPr>
                            <m:t>𝐵</m:t>
                          </m:r>
                        </m:e>
                        <m:sup>
                          <m:r>
                            <a:rPr lang="en-US" altLang="ko-KR" i="1">
                              <a:latin typeface="Cambria Math"/>
                            </a:rPr>
                            <m:t>𝑇</m:t>
                          </m:r>
                        </m:sup>
                      </m:sSup>
                      <m:sSub>
                        <m:sSubPr>
                          <m:ctrlPr>
                            <a:rPr lang="ko-KR" altLang="ko-KR" i="1">
                              <a:latin typeface="Cambria Math"/>
                            </a:rPr>
                          </m:ctrlPr>
                        </m:sSubPr>
                        <m:e>
                          <m:r>
                            <a:rPr lang="en-US" altLang="ko-KR" i="1">
                              <a:latin typeface="Cambria Math"/>
                            </a:rPr>
                            <m:t>𝑆</m:t>
                          </m:r>
                        </m:e>
                        <m:sub>
                          <m:r>
                            <a:rPr lang="en-US" altLang="ko-KR" i="1">
                              <a:latin typeface="Cambria Math"/>
                            </a:rPr>
                            <m:t>𝑁</m:t>
                          </m:r>
                        </m:sub>
                      </m:sSub>
                      <m:r>
                        <a:rPr lang="en-US" altLang="ko-KR" i="1">
                          <a:latin typeface="Cambria Math"/>
                        </a:rPr>
                        <m:t>(</m:t>
                      </m:r>
                      <m:r>
                        <a:rPr lang="en-US" altLang="ko-KR" i="1">
                          <a:latin typeface="Cambria Math"/>
                        </a:rPr>
                        <m:t>𝐴</m:t>
                      </m:r>
                      <m:sSub>
                        <m:sSubPr>
                          <m:ctrlPr>
                            <a:rPr lang="ko-KR" altLang="ko-KR" i="1">
                              <a:latin typeface="Cambria Math"/>
                            </a:rPr>
                          </m:ctrlPr>
                        </m:sSubPr>
                        <m:e>
                          <m:r>
                            <a:rPr lang="en-US" altLang="ko-KR" i="1">
                              <a:latin typeface="Cambria Math"/>
                            </a:rPr>
                            <m:t>𝑥</m:t>
                          </m:r>
                        </m:e>
                        <m:sub>
                          <m:r>
                            <a:rPr lang="en-US" altLang="ko-KR" i="1">
                              <a:latin typeface="Cambria Math"/>
                            </a:rPr>
                            <m:t>𝑁</m:t>
                          </m:r>
                          <m:r>
                            <a:rPr lang="en-US" altLang="ko-KR" i="1">
                              <a:latin typeface="Cambria Math"/>
                            </a:rPr>
                            <m:t>−1</m:t>
                          </m:r>
                        </m:sub>
                      </m:sSub>
                      <m:r>
                        <a:rPr lang="en-US" altLang="ko-KR" i="1">
                          <a:latin typeface="Cambria Math"/>
                        </a:rPr>
                        <m:t>+</m:t>
                      </m:r>
                      <m:r>
                        <a:rPr lang="en-US" altLang="ko-KR" i="1">
                          <a:latin typeface="Cambria Math"/>
                        </a:rPr>
                        <m:t>𝐵</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−1</m:t>
                          </m:r>
                        </m:sub>
                      </m:sSub>
                      <m:r>
                        <a:rPr lang="en-US" altLang="ko-KR" i="1">
                          <a:latin typeface="Cambria Math"/>
                        </a:rPr>
                        <m:t>)</m:t>
                      </m:r>
                    </m:oMath>
                  </m:oMathPara>
                </a14:m>
                <a:endParaRPr lang="en-US" altLang="ko-KR" dirty="0" smtClean="0"/>
              </a:p>
              <a:p>
                <a:endParaRPr lang="en-US" altLang="ko-KR" dirty="0"/>
              </a:p>
              <a:p>
                <a:r>
                  <a:rPr lang="en-US" altLang="ko-KR" dirty="0" smtClean="0">
                    <a:sym typeface="Wingdings" panose="05000000000000000000" pitchFamily="2" charset="2"/>
                  </a:rPr>
                  <a:t> </a:t>
                </a:r>
                <a14:m>
                  <m:oMath xmlns:m="http://schemas.openxmlformats.org/officeDocument/2006/math">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𝑢</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up>
                        <m:r>
                          <a:rPr lang="en-US" altLang="ko-KR" b="0" i="1" smtClean="0">
                            <a:latin typeface="Cambria Math"/>
                            <a:sym typeface="Wingdings" panose="05000000000000000000" pitchFamily="2" charset="2"/>
                          </a:rPr>
                          <m:t>∗</m:t>
                        </m:r>
                      </m:sup>
                    </m:sSubSup>
                    <m:r>
                      <a:rPr lang="en-US" altLang="ko-KR" b="0" i="1" smtClean="0">
                        <a:latin typeface="Cambria Math"/>
                        <a:sym typeface="Wingdings" panose="05000000000000000000" pitchFamily="2" charset="2"/>
                      </a:rPr>
                      <m:t>=−</m:t>
                    </m:r>
                    <m:sSup>
                      <m:sSupPr>
                        <m:ctrlPr>
                          <a:rPr lang="en-US" altLang="ko-KR" b="0" i="1" smtClean="0">
                            <a:latin typeface="Cambria Math"/>
                            <a:sym typeface="Wingdings" panose="05000000000000000000" pitchFamily="2" charset="2"/>
                          </a:rPr>
                        </m:ctrlPr>
                      </m:sSupPr>
                      <m:e>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 </m:t>
                            </m:r>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𝐵</m:t>
                                </m:r>
                              </m:e>
                              <m:sup>
                                <m:r>
                                  <a:rPr lang="en-US" altLang="ko-KR" b="0" i="1" smtClean="0">
                                    <a:latin typeface="Cambria Math"/>
                                    <a:sym typeface="Wingdings" panose="05000000000000000000" pitchFamily="2" charset="2"/>
                                  </a:rPr>
                                  <m:t>𝑇</m:t>
                                </m:r>
                              </m:sup>
                            </m:sSup>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𝑆</m:t>
                                </m:r>
                              </m:e>
                              <m:sub>
                                <m:r>
                                  <a:rPr lang="en-US" altLang="ko-KR" b="0" i="1" smtClean="0">
                                    <a:latin typeface="Cambria Math"/>
                                    <a:sym typeface="Wingdings" panose="05000000000000000000" pitchFamily="2" charset="2"/>
                                  </a:rPr>
                                  <m:t>𝑁</m:t>
                                </m:r>
                              </m:sub>
                            </m:sSub>
                            <m:r>
                              <a:rPr lang="en-US" altLang="ko-KR" b="0" i="1" smtClean="0">
                                <a:latin typeface="Cambria Math"/>
                                <a:sym typeface="Wingdings" panose="05000000000000000000" pitchFamily="2" charset="2"/>
                              </a:rPr>
                              <m:t>𝐵</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𝑅</m:t>
                            </m:r>
                          </m:e>
                        </m:d>
                      </m:e>
                      <m:sup>
                        <m:r>
                          <a:rPr lang="en-US" altLang="ko-KR" b="0" i="1" smtClean="0">
                            <a:latin typeface="Cambria Math"/>
                            <a:sym typeface="Wingdings" panose="05000000000000000000" pitchFamily="2" charset="2"/>
                          </a:rPr>
                          <m:t>−1</m:t>
                        </m:r>
                      </m:sup>
                    </m:sSup>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𝐵</m:t>
                        </m:r>
                      </m:e>
                      <m:sup>
                        <m:r>
                          <a:rPr lang="en-US" altLang="ko-KR" b="0" i="1" smtClean="0">
                            <a:latin typeface="Cambria Math"/>
                            <a:sym typeface="Wingdings" panose="05000000000000000000" pitchFamily="2" charset="2"/>
                          </a:rPr>
                          <m:t>𝑇</m:t>
                        </m:r>
                      </m:sup>
                    </m:sSup>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𝑆</m:t>
                        </m:r>
                      </m:e>
                      <m:sub>
                        <m:r>
                          <a:rPr lang="en-US" altLang="ko-KR" b="0" i="1" smtClean="0">
                            <a:latin typeface="Cambria Math"/>
                            <a:sym typeface="Wingdings" panose="05000000000000000000" pitchFamily="2" charset="2"/>
                          </a:rPr>
                          <m:t>𝑁</m:t>
                        </m:r>
                      </m:sub>
                    </m:sSub>
                    <m:r>
                      <a:rPr lang="en-US" altLang="ko-KR" b="0" i="1" smtClean="0">
                        <a:latin typeface="Cambria Math"/>
                        <a:sym typeface="Wingdings" panose="05000000000000000000" pitchFamily="2" charset="2"/>
                      </a:rPr>
                      <m:t>𝐴</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r>
                      <a:rPr lang="en-US" altLang="ko-KR" b="0" i="1" smtClean="0">
                        <a:latin typeface="Cambria Math"/>
                        <a:sym typeface="Wingdings" panose="05000000000000000000" pitchFamily="2" charset="2"/>
                      </a:rPr>
                      <m:t> </m:t>
                    </m:r>
                  </m:oMath>
                </a14:m>
                <a:endParaRPr lang="ko-KR" altLang="ko-KR" dirty="0"/>
              </a:p>
              <a:p>
                <a:endParaRPr lang="en-US" altLang="ko-KR" dirty="0" smtClean="0"/>
              </a:p>
              <a:p>
                <a:pPr marL="285750" indent="-285750">
                  <a:buFont typeface="Wingdings"/>
                  <a:buChar char="à"/>
                </a:pPr>
                <a:r>
                  <a:rPr lang="en-US" altLang="ko-KR" dirty="0" smtClean="0">
                    <a:sym typeface="Wingdings" panose="05000000000000000000" pitchFamily="2" charset="2"/>
                  </a:rPr>
                  <a:t>Define </a:t>
                </a:r>
                <a:r>
                  <a:rPr lang="en-US" altLang="ko-KR" dirty="0" err="1" smtClean="0">
                    <a:sym typeface="Wingdings" panose="05000000000000000000" pitchFamily="2" charset="2"/>
                  </a:rPr>
                  <a:t>Kalman</a:t>
                </a:r>
                <a:r>
                  <a:rPr lang="en-US" altLang="ko-KR" dirty="0" smtClean="0">
                    <a:sym typeface="Wingdings" panose="05000000000000000000" pitchFamily="2" charset="2"/>
                  </a:rPr>
                  <a:t> </a:t>
                </a:r>
                <a14:m>
                  <m:oMath xmlns:m="http://schemas.openxmlformats.org/officeDocument/2006/math">
                    <m:sSub>
                      <m:sSubPr>
                        <m:ctrlPr>
                          <a:rPr lang="ko-KR" altLang="ko-KR" i="1">
                            <a:latin typeface="Cambria Math"/>
                          </a:rPr>
                        </m:ctrlPr>
                      </m:sSubPr>
                      <m:e>
                        <m:r>
                          <m:rPr>
                            <m:sty m:val="p"/>
                          </m:rPr>
                          <a:rPr lang="en-US" altLang="ko-KR">
                            <a:latin typeface="Cambria Math"/>
                          </a:rPr>
                          <m:t>K</m:t>
                        </m:r>
                      </m:e>
                      <m:sub>
                        <m:r>
                          <m:rPr>
                            <m:sty m:val="p"/>
                          </m:rPr>
                          <a:rPr lang="en-US" altLang="ko-KR">
                            <a:latin typeface="Cambria Math"/>
                          </a:rPr>
                          <m:t>N</m:t>
                        </m:r>
                        <m:r>
                          <a:rPr lang="en-US" altLang="ko-KR" i="1">
                            <a:latin typeface="Cambria Math"/>
                          </a:rPr>
                          <m:t>−</m:t>
                        </m:r>
                        <m:r>
                          <a:rPr lang="en-US" altLang="ko-KR">
                            <a:latin typeface="Cambria Math"/>
                          </a:rPr>
                          <m:t>1</m:t>
                        </m:r>
                      </m:sub>
                    </m:sSub>
                    <m:r>
                      <a:rPr lang="en-US" altLang="ko-KR" i="1">
                        <a:latin typeface="Cambria Math"/>
                      </a:rPr>
                      <m:t>= </m:t>
                    </m:r>
                    <m:sSup>
                      <m:sSupPr>
                        <m:ctrlPr>
                          <a:rPr lang="ko-KR" altLang="ko-KR" i="1">
                            <a:latin typeface="Cambria Math"/>
                          </a:rPr>
                        </m:ctrlPr>
                      </m:sSupPr>
                      <m:e>
                        <m:d>
                          <m:dPr>
                            <m:ctrlPr>
                              <a:rPr lang="ko-KR" altLang="ko-KR" i="1">
                                <a:latin typeface="Cambria Math"/>
                              </a:rPr>
                            </m:ctrlPr>
                          </m:dPr>
                          <m:e>
                            <m:r>
                              <a:rPr lang="en-US" altLang="ko-KR" i="1">
                                <a:latin typeface="Cambria Math"/>
                              </a:rPr>
                              <m:t> </m:t>
                            </m:r>
                            <m:sSup>
                              <m:sSupPr>
                                <m:ctrlPr>
                                  <a:rPr lang="ko-KR" altLang="ko-KR" i="1">
                                    <a:latin typeface="Cambria Math"/>
                                  </a:rPr>
                                </m:ctrlPr>
                              </m:sSupPr>
                              <m:e>
                                <m:r>
                                  <a:rPr lang="en-US" altLang="ko-KR" i="1">
                                    <a:latin typeface="Cambria Math"/>
                                  </a:rPr>
                                  <m:t>𝐵</m:t>
                                </m:r>
                              </m:e>
                              <m:sup>
                                <m:r>
                                  <a:rPr lang="en-US" altLang="ko-KR" i="1">
                                    <a:latin typeface="Cambria Math"/>
                                  </a:rPr>
                                  <m:t>𝑇</m:t>
                                </m:r>
                              </m:sup>
                            </m:sSup>
                            <m:sSub>
                              <m:sSubPr>
                                <m:ctrlPr>
                                  <a:rPr lang="ko-KR" altLang="ko-KR" i="1">
                                    <a:latin typeface="Cambria Math"/>
                                  </a:rPr>
                                </m:ctrlPr>
                              </m:sSubPr>
                              <m:e>
                                <m:r>
                                  <a:rPr lang="en-US" altLang="ko-KR" i="1">
                                    <a:latin typeface="Cambria Math"/>
                                  </a:rPr>
                                  <m:t>𝑆</m:t>
                                </m:r>
                              </m:e>
                              <m:sub>
                                <m:r>
                                  <a:rPr lang="en-US" altLang="ko-KR" i="1">
                                    <a:latin typeface="Cambria Math"/>
                                  </a:rPr>
                                  <m:t>𝑁</m:t>
                                </m:r>
                              </m:sub>
                            </m:sSub>
                            <m:r>
                              <a:rPr lang="en-US" altLang="ko-KR" i="1">
                                <a:latin typeface="Cambria Math"/>
                              </a:rPr>
                              <m:t>𝐵</m:t>
                            </m:r>
                            <m:r>
                              <a:rPr lang="en-US" altLang="ko-KR" i="1">
                                <a:latin typeface="Cambria Math"/>
                              </a:rPr>
                              <m:t>+</m:t>
                            </m:r>
                            <m:r>
                              <a:rPr lang="en-US" altLang="ko-KR" i="1">
                                <a:latin typeface="Cambria Math"/>
                              </a:rPr>
                              <m:t>𝑅</m:t>
                            </m:r>
                          </m:e>
                        </m:d>
                      </m:e>
                      <m:sup>
                        <m:r>
                          <a:rPr lang="en-US" altLang="ko-KR" i="1">
                            <a:latin typeface="Cambria Math"/>
                          </a:rPr>
                          <m:t>−1</m:t>
                        </m:r>
                      </m:sup>
                    </m:sSup>
                    <m:sSup>
                      <m:sSupPr>
                        <m:ctrlPr>
                          <a:rPr lang="ko-KR" altLang="ko-KR" i="1">
                            <a:latin typeface="Cambria Math"/>
                          </a:rPr>
                        </m:ctrlPr>
                      </m:sSupPr>
                      <m:e>
                        <m:r>
                          <a:rPr lang="en-US" altLang="ko-KR" i="1">
                            <a:latin typeface="Cambria Math"/>
                          </a:rPr>
                          <m:t>𝐵</m:t>
                        </m:r>
                      </m:e>
                      <m:sup>
                        <m:r>
                          <a:rPr lang="en-US" altLang="ko-KR" i="1">
                            <a:latin typeface="Cambria Math"/>
                          </a:rPr>
                          <m:t>𝑇</m:t>
                        </m:r>
                      </m:sup>
                    </m:sSup>
                    <m:sSub>
                      <m:sSubPr>
                        <m:ctrlPr>
                          <a:rPr lang="ko-KR" altLang="ko-KR" i="1">
                            <a:latin typeface="Cambria Math"/>
                          </a:rPr>
                        </m:ctrlPr>
                      </m:sSubPr>
                      <m:e>
                        <m:r>
                          <a:rPr lang="en-US" altLang="ko-KR" i="1">
                            <a:latin typeface="Cambria Math"/>
                          </a:rPr>
                          <m:t>𝑆</m:t>
                        </m:r>
                      </m:e>
                      <m:sub>
                        <m:r>
                          <a:rPr lang="en-US" altLang="ko-KR" i="1">
                            <a:latin typeface="Cambria Math"/>
                          </a:rPr>
                          <m:t>𝑁</m:t>
                        </m:r>
                      </m:sub>
                    </m:sSub>
                    <m:r>
                      <a:rPr lang="en-US" altLang="ko-KR" i="1">
                        <a:latin typeface="Cambria Math"/>
                      </a:rPr>
                      <m:t>𝐴</m:t>
                    </m:r>
                  </m:oMath>
                </a14:m>
                <a:endParaRPr lang="ko-KR" altLang="ko-KR" dirty="0"/>
              </a:p>
              <a:p>
                <a:endParaRPr lang="en-US" altLang="ko-KR" b="0" dirty="0" smtClean="0">
                  <a:sym typeface="Wingdings" panose="05000000000000000000" pitchFamily="2" charset="2"/>
                </a:endParaRPr>
              </a:p>
              <a:p>
                <a:r>
                  <a:rPr lang="en-US" altLang="ko-KR" dirty="0">
                    <a:sym typeface="Wingdings" panose="05000000000000000000" pitchFamily="2" charset="2"/>
                  </a:rPr>
                  <a:t> </a:t>
                </a:r>
                <a:r>
                  <a:rPr lang="en-US" altLang="ko-KR" dirty="0" smtClean="0">
                    <a:sym typeface="Wingdings" panose="05000000000000000000" pitchFamily="2" charset="2"/>
                  </a:rPr>
                  <a:t>Then </a:t>
                </a:r>
                <a:r>
                  <a:rPr lang="en-US" altLang="ko-KR" b="0" dirty="0" smtClean="0">
                    <a:sym typeface="Wingdings" panose="05000000000000000000" pitchFamily="2" charset="2"/>
                  </a:rPr>
                  <a:t> </a:t>
                </a:r>
              </a:p>
              <a:p>
                <a:pPr marL="285750" indent="-285750">
                  <a:buFont typeface="Wingdings"/>
                  <a:buChar char="à"/>
                </a:pPr>
                <a:endParaRPr lang="en-US" altLang="ko-KR" dirty="0" smtClean="0"/>
              </a:p>
              <a:p>
                <a:pPr/>
                <a14:m>
                  <m:oMathPara xmlns:m="http://schemas.openxmlformats.org/officeDocument/2006/math">
                    <m:oMathParaPr>
                      <m:jc m:val="centerGroup"/>
                    </m:oMathParaPr>
                    <m:oMath xmlns:m="http://schemas.openxmlformats.org/officeDocument/2006/math">
                      <m:sSubSup>
                        <m:sSubSupPr>
                          <m:ctrlPr>
                            <a:rPr lang="en-US" altLang="ko-KR" i="1">
                              <a:latin typeface="Cambria Math"/>
                              <a:sym typeface="Wingdings" panose="05000000000000000000" pitchFamily="2" charset="2"/>
                            </a:rPr>
                          </m:ctrlPr>
                        </m:sSubSupPr>
                        <m:e>
                          <m:r>
                            <a:rPr lang="en-US" altLang="ko-KR" i="1">
                              <a:latin typeface="Cambria Math"/>
                              <a:sym typeface="Wingdings" panose="05000000000000000000" pitchFamily="2" charset="2"/>
                            </a:rPr>
                            <m:t>𝑢</m:t>
                          </m:r>
                        </m:e>
                        <m:sub>
                          <m:r>
                            <a:rPr lang="en-US" altLang="ko-KR" i="1">
                              <a:latin typeface="Cambria Math"/>
                              <a:sym typeface="Wingdings" panose="05000000000000000000" pitchFamily="2" charset="2"/>
                            </a:rPr>
                            <m:t>𝑁</m:t>
                          </m:r>
                          <m:r>
                            <a:rPr lang="en-US" altLang="ko-KR" i="1">
                              <a:latin typeface="Cambria Math"/>
                              <a:sym typeface="Wingdings" panose="05000000000000000000" pitchFamily="2" charset="2"/>
                            </a:rPr>
                            <m:t>−1</m:t>
                          </m:r>
                        </m:sub>
                        <m:sup>
                          <m:r>
                            <a:rPr lang="en-US" altLang="ko-KR" i="1">
                              <a:latin typeface="Cambria Math"/>
                              <a:sym typeface="Wingdings" panose="05000000000000000000" pitchFamily="2" charset="2"/>
                            </a:rPr>
                            <m:t>∗</m:t>
                          </m:r>
                        </m:sup>
                      </m:sSubSup>
                      <m:r>
                        <a:rPr lang="en-US" altLang="ko-KR" i="1">
                          <a:latin typeface="Cambria Math"/>
                          <a:sym typeface="Wingdings" panose="05000000000000000000" pitchFamily="2" charset="2"/>
                        </a:rPr>
                        <m:t>=−</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𝑥</m:t>
                          </m:r>
                        </m:e>
                        <m:sub>
                          <m:r>
                            <a:rPr lang="en-US" altLang="ko-KR" i="1">
                              <a:latin typeface="Cambria Math"/>
                              <a:sym typeface="Wingdings" panose="05000000000000000000" pitchFamily="2" charset="2"/>
                            </a:rPr>
                            <m:t>𝑁</m:t>
                          </m:r>
                          <m:r>
                            <a:rPr lang="en-US" altLang="ko-KR" i="1">
                              <a:latin typeface="Cambria Math"/>
                              <a:sym typeface="Wingdings" panose="05000000000000000000" pitchFamily="2" charset="2"/>
                            </a:rPr>
                            <m:t>−1</m:t>
                          </m:r>
                        </m:sub>
                      </m:sSub>
                      <m:r>
                        <a:rPr lang="en-US" altLang="ko-KR" i="1">
                          <a:latin typeface="Cambria Math"/>
                          <a:sym typeface="Wingdings" panose="05000000000000000000" pitchFamily="2" charset="2"/>
                        </a:rPr>
                        <m:t> </m:t>
                      </m:r>
                    </m:oMath>
                  </m:oMathPara>
                </a14:m>
                <a:endParaRPr lang="ko-KR" altLang="ko-KR" dirty="0"/>
              </a:p>
              <a:p>
                <a:r>
                  <a:rPr lang="en-US" altLang="ko-KR" dirty="0" smtClean="0">
                    <a:sym typeface="Wingdings" panose="05000000000000000000" pitchFamily="2" charset="2"/>
                  </a:rPr>
                  <a:t> </a:t>
                </a:r>
              </a:p>
              <a:p>
                <a:pPr/>
                <a14:m>
                  <m:oMathPara xmlns:m="http://schemas.openxmlformats.org/officeDocument/2006/math">
                    <m:oMathParaPr>
                      <m:jc m:val="centerGroup"/>
                    </m:oMathParaPr>
                    <m:oMath xmlns:m="http://schemas.openxmlformats.org/officeDocument/2006/math">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𝐽</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up>
                          <m:r>
                            <a:rPr lang="en-US" altLang="ko-KR" b="0" i="1" smtClean="0">
                              <a:latin typeface="Cambria Math"/>
                              <a:sym typeface="Wingdings" panose="05000000000000000000" pitchFamily="2" charset="2"/>
                            </a:rPr>
                            <m:t>∗</m:t>
                          </m:r>
                        </m:sup>
                      </m:sSubSup>
                      <m:r>
                        <a:rPr lang="en-US" altLang="ko-KR" b="0" i="1" smtClean="0">
                          <a:latin typeface="Cambria Math"/>
                          <a:sym typeface="Wingdings" panose="05000000000000000000" pitchFamily="2" charset="2"/>
                        </a:rPr>
                        <m:t>=</m:t>
                      </m:r>
                      <m:f>
                        <m:fPr>
                          <m:ctrlPr>
                            <a:rPr lang="en-US" altLang="ko-KR" b="0" i="1" smtClean="0">
                              <a:latin typeface="Cambria Math"/>
                              <a:sym typeface="Wingdings" panose="05000000000000000000" pitchFamily="2" charset="2"/>
                            </a:rPr>
                          </m:ctrlPr>
                        </m:fPr>
                        <m:num>
                          <m:r>
                            <a:rPr lang="en-US" altLang="ko-KR" b="0" i="1" smtClean="0">
                              <a:latin typeface="Cambria Math"/>
                              <a:sym typeface="Wingdings" panose="05000000000000000000" pitchFamily="2" charset="2"/>
                            </a:rPr>
                            <m:t>1</m:t>
                          </m:r>
                        </m:num>
                        <m:den>
                          <m:r>
                            <a:rPr lang="en-US" altLang="ko-KR" b="0" i="1" smtClean="0">
                              <a:latin typeface="Cambria Math"/>
                              <a:sym typeface="Wingdings" panose="05000000000000000000" pitchFamily="2" charset="2"/>
                            </a:rPr>
                            <m:t>2</m:t>
                          </m:r>
                        </m:den>
                      </m:f>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up>
                          <m:r>
                            <a:rPr lang="en-US" altLang="ko-KR" b="0" i="1" smtClean="0">
                              <a:latin typeface="Cambria Math"/>
                              <a:sym typeface="Wingdings" panose="05000000000000000000" pitchFamily="2" charset="2"/>
                            </a:rPr>
                            <m:t>𝑇</m:t>
                          </m:r>
                        </m:sup>
                      </m:sSubSup>
                      <m:d>
                        <m:dPr>
                          <m:begChr m:val="["/>
                          <m:endChr m:val="]"/>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 </m:t>
                          </m:r>
                          <m:sSup>
                            <m:sSupPr>
                              <m:ctrlPr>
                                <a:rPr lang="en-US" altLang="ko-KR" b="0" i="1" smtClean="0">
                                  <a:latin typeface="Cambria Math"/>
                                  <a:sym typeface="Wingdings" panose="05000000000000000000" pitchFamily="2" charset="2"/>
                                </a:rPr>
                              </m:ctrlPr>
                            </m:sSupPr>
                            <m:e>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𝐴</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𝐵</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e>
                              </m:d>
                            </m:e>
                            <m:sup>
                              <m:r>
                                <a:rPr lang="en-US" altLang="ko-KR" b="0" i="1" smtClean="0">
                                  <a:latin typeface="Cambria Math"/>
                                  <a:sym typeface="Wingdings" panose="05000000000000000000" pitchFamily="2" charset="2"/>
                                </a:rPr>
                                <m:t>𝑇</m:t>
                              </m:r>
                            </m:sup>
                          </m:sSup>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𝑆</m:t>
                              </m:r>
                            </m:e>
                            <m:sub>
                              <m:r>
                                <a:rPr lang="en-US" altLang="ko-KR" b="0" i="1" smtClean="0">
                                  <a:latin typeface="Cambria Math"/>
                                  <a:sym typeface="Wingdings" panose="05000000000000000000" pitchFamily="2" charset="2"/>
                                </a:rPr>
                                <m:t>𝑁</m:t>
                              </m:r>
                            </m:sub>
                          </m:sSub>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𝐴</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𝐵</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e>
                          </m:d>
                          <m:r>
                            <a:rPr lang="en-US" altLang="ko-KR" b="0" i="1" smtClean="0">
                              <a:latin typeface="Cambria Math"/>
                              <a:sym typeface="Wingdings" panose="05000000000000000000" pitchFamily="2" charset="2"/>
                            </a:rPr>
                            <m:t>+</m:t>
                          </m:r>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up>
                              <m:r>
                                <a:rPr lang="en-US" altLang="ko-KR" b="0" i="1" smtClean="0">
                                  <a:latin typeface="Cambria Math"/>
                                  <a:sym typeface="Wingdings" panose="05000000000000000000" pitchFamily="2" charset="2"/>
                                </a:rPr>
                                <m:t>𝑇</m:t>
                              </m:r>
                            </m:sup>
                          </m:sSubSup>
                          <m:r>
                            <a:rPr lang="en-US" altLang="ko-KR" b="0" i="1" smtClean="0">
                              <a:latin typeface="Cambria Math"/>
                              <a:sym typeface="Wingdings" panose="05000000000000000000" pitchFamily="2" charset="2"/>
                            </a:rPr>
                            <m:t>𝑅</m:t>
                          </m:r>
                          <m:r>
                            <a:rPr lang="en-US" altLang="ko-KR" b="0" i="1" smtClean="0">
                              <a:latin typeface="Cambria Math"/>
                              <a:sym typeface="Wingdings" panose="05000000000000000000" pitchFamily="2" charset="2"/>
                            </a:rPr>
                            <m:t> </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𝑄</m:t>
                          </m:r>
                        </m:e>
                      </m:d>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oMath>
                  </m:oMathPara>
                </a14:m>
                <a:endParaRPr lang="en-US" altLang="ko-KR" b="0" dirty="0" smtClean="0">
                  <a:sym typeface="Wingdings" panose="05000000000000000000" pitchFamily="2" charset="2"/>
                </a:endParaRPr>
              </a:p>
              <a:p>
                <a:r>
                  <a:rPr lang="en-US" altLang="ko-KR" dirty="0" smtClean="0">
                    <a:sym typeface="Wingdings" panose="05000000000000000000" pitchFamily="2" charset="2"/>
                  </a:rPr>
                  <a:t>              </a:t>
                </a:r>
                <a14:m>
                  <m:oMath xmlns:m="http://schemas.openxmlformats.org/officeDocument/2006/math">
                    <m:r>
                      <a:rPr lang="en-US" altLang="ko-KR" b="0" i="1" smtClean="0">
                        <a:latin typeface="Cambria Math"/>
                        <a:sym typeface="Wingdings" panose="05000000000000000000" pitchFamily="2" charset="2"/>
                      </a:rPr>
                      <m:t>=</m:t>
                    </m:r>
                    <m:f>
                      <m:fPr>
                        <m:ctrlPr>
                          <a:rPr lang="en-US" altLang="ko-KR" b="0" i="1" smtClean="0">
                            <a:latin typeface="Cambria Math"/>
                            <a:sym typeface="Wingdings" panose="05000000000000000000" pitchFamily="2" charset="2"/>
                          </a:rPr>
                        </m:ctrlPr>
                      </m:fPr>
                      <m:num>
                        <m:r>
                          <a:rPr lang="en-US" altLang="ko-KR" b="0" i="1" smtClean="0">
                            <a:latin typeface="Cambria Math"/>
                            <a:sym typeface="Wingdings" panose="05000000000000000000" pitchFamily="2" charset="2"/>
                          </a:rPr>
                          <m:t>1</m:t>
                        </m:r>
                      </m:num>
                      <m:den>
                        <m:r>
                          <a:rPr lang="en-US" altLang="ko-KR" b="0" i="1" smtClean="0">
                            <a:latin typeface="Cambria Math"/>
                            <a:sym typeface="Wingdings" panose="05000000000000000000" pitchFamily="2" charset="2"/>
                          </a:rPr>
                          <m:t>2</m:t>
                        </m:r>
                      </m:den>
                    </m:f>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up>
                        <m:r>
                          <a:rPr lang="en-US" altLang="ko-KR" b="0" i="1" smtClean="0">
                            <a:latin typeface="Cambria Math"/>
                            <a:sym typeface="Wingdings" panose="05000000000000000000" pitchFamily="2" charset="2"/>
                          </a:rPr>
                          <m:t>𝑇</m:t>
                        </m:r>
                      </m:sup>
                    </m:sSubSup>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𝑆</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𝑁</m:t>
                        </m:r>
                        <m:r>
                          <a:rPr lang="en-US" altLang="ko-KR" b="0" i="1" smtClean="0">
                            <a:latin typeface="Cambria Math"/>
                            <a:sym typeface="Wingdings" panose="05000000000000000000" pitchFamily="2" charset="2"/>
                          </a:rPr>
                          <m:t>−1</m:t>
                        </m:r>
                      </m:sub>
                    </m:sSub>
                    <m:r>
                      <a:rPr lang="en-US" altLang="ko-KR" b="0" i="0" smtClean="0">
                        <a:latin typeface="Cambria Math"/>
                        <a:sym typeface="Wingdings" panose="05000000000000000000" pitchFamily="2" charset="2"/>
                      </a:rPr>
                      <m:t>       </m:t>
                    </m:r>
                    <m:r>
                      <m:rPr>
                        <m:sty m:val="p"/>
                      </m:rPr>
                      <a:rPr lang="en-US" altLang="ko-KR" b="0" i="0" smtClean="0">
                        <a:latin typeface="Cambria Math"/>
                        <a:sym typeface="Wingdings" panose="05000000000000000000" pitchFamily="2" charset="2"/>
                      </a:rPr>
                      <m:t>define</m:t>
                    </m:r>
                    <m:r>
                      <a:rPr lang="en-US" altLang="ko-KR" b="0" i="0" smtClean="0">
                        <a:latin typeface="Cambria Math"/>
                        <a:sym typeface="Wingdings" panose="05000000000000000000" pitchFamily="2" charset="2"/>
                      </a:rPr>
                      <m:t> </m:t>
                    </m:r>
                    <m:sSub>
                      <m:sSubPr>
                        <m:ctrlPr>
                          <a:rPr lang="en-US" altLang="ko-KR" b="0" i="1" smtClean="0">
                            <a:latin typeface="Cambria Math"/>
                            <a:sym typeface="Wingdings" panose="05000000000000000000" pitchFamily="2" charset="2"/>
                          </a:rPr>
                        </m:ctrlPr>
                      </m:sSubPr>
                      <m:e>
                        <m:r>
                          <m:rPr>
                            <m:sty m:val="p"/>
                          </m:rPr>
                          <a:rPr lang="en-US" altLang="ko-KR" b="0" i="0" smtClean="0">
                            <a:latin typeface="Cambria Math"/>
                            <a:sym typeface="Wingdings" panose="05000000000000000000" pitchFamily="2" charset="2"/>
                          </a:rPr>
                          <m:t>S</m:t>
                        </m:r>
                      </m:e>
                      <m:sub>
                        <m:r>
                          <m:rPr>
                            <m:sty m:val="p"/>
                          </m:rPr>
                          <a:rPr lang="en-US" altLang="ko-KR" b="0" i="0" smtClean="0">
                            <a:latin typeface="Cambria Math"/>
                            <a:sym typeface="Wingdings" panose="05000000000000000000" pitchFamily="2" charset="2"/>
                          </a:rPr>
                          <m:t>N</m:t>
                        </m:r>
                        <m:r>
                          <a:rPr lang="en-US" altLang="ko-KR" b="0" i="0" smtClean="0">
                            <a:latin typeface="Cambria Math"/>
                            <a:sym typeface="Wingdings" panose="05000000000000000000" pitchFamily="2" charset="2"/>
                          </a:rPr>
                          <m:t>−1</m:t>
                        </m:r>
                      </m:sub>
                    </m:sSub>
                  </m:oMath>
                </a14:m>
                <a:endParaRPr lang="en-US" altLang="ko-KR" dirty="0"/>
              </a:p>
              <a:p>
                <a:r>
                  <a:rPr lang="en-US" altLang="ko-KR" dirty="0"/>
                  <a:t> </a:t>
                </a:r>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3528" y="1052736"/>
                <a:ext cx="8136904" cy="5773375"/>
              </a:xfrm>
              <a:prstGeom prst="rect">
                <a:avLst/>
              </a:prstGeom>
              <a:blipFill rotWithShape="1">
                <a:blip r:embed="rId3"/>
                <a:stretch>
                  <a:fillRect l="-599"/>
                </a:stretch>
              </a:blipFill>
            </p:spPr>
            <p:txBody>
              <a:bodyPr/>
              <a:lstStyle/>
              <a:p>
                <a:r>
                  <a:rPr lang="ko-KR" altLang="en-US">
                    <a:noFill/>
                  </a:rPr>
                  <a:t> </a:t>
                </a:r>
              </a:p>
            </p:txBody>
          </p:sp>
        </mc:Fallback>
      </mc:AlternateContent>
      <p:sp>
        <p:nvSpPr>
          <p:cNvPr id="3" name="TextBox 2"/>
          <p:cNvSpPr txBox="1"/>
          <p:nvPr/>
        </p:nvSpPr>
        <p:spPr>
          <a:xfrm>
            <a:off x="179512" y="224612"/>
            <a:ext cx="8022324" cy="369332"/>
          </a:xfrm>
          <a:prstGeom prst="rect">
            <a:avLst/>
          </a:prstGeom>
          <a:noFill/>
        </p:spPr>
        <p:txBody>
          <a:bodyPr wrap="none" rtlCol="0">
            <a:spAutoFit/>
          </a:bodyPr>
          <a:lstStyle/>
          <a:p>
            <a:r>
              <a:rPr lang="en-US" altLang="ko-KR" dirty="0" smtClean="0"/>
              <a:t>Discrete-LQG                                          Ch.6 Dynamic programming </a:t>
            </a:r>
            <a:endParaRPr lang="ko-KR" altLang="en-US" dirty="0"/>
          </a:p>
        </p:txBody>
      </p:sp>
    </p:spTree>
    <p:extLst>
      <p:ext uri="{BB962C8B-B14F-4D97-AF65-F5344CB8AC3E}">
        <p14:creationId xmlns:p14="http://schemas.microsoft.com/office/powerpoint/2010/main" val="3627669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23528" y="1052736"/>
                <a:ext cx="8136904" cy="50488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ko-KR" i="1" smtClean="0">
                          <a:latin typeface="Cambria Math"/>
                        </a:rPr>
                        <m:t>3</m:t>
                      </m:r>
                      <m:r>
                        <a:rPr lang="en-US" altLang="ko-KR" b="0" i="1" smtClean="0">
                          <a:latin typeface="Cambria Math"/>
                        </a:rPr>
                        <m:t>) </m:t>
                      </m:r>
                      <m:r>
                        <a:rPr lang="en-US" altLang="ko-KR" b="0" i="1" smtClean="0">
                          <a:latin typeface="Cambria Math"/>
                        </a:rPr>
                        <m:t>𝑘</m:t>
                      </m:r>
                      <m:r>
                        <a:rPr lang="en-US" altLang="ko-KR" b="0" i="1" smtClean="0">
                          <a:latin typeface="Cambria Math"/>
                        </a:rPr>
                        <m:t>=</m:t>
                      </m:r>
                      <m:r>
                        <a:rPr lang="en-US" altLang="ko-KR" b="0" i="1" smtClean="0">
                          <a:latin typeface="Cambria Math"/>
                        </a:rPr>
                        <m:t>𝑁</m:t>
                      </m:r>
                      <m:r>
                        <a:rPr lang="en-US" altLang="ko-KR" b="0" i="1" smtClean="0">
                          <a:latin typeface="Cambria Math"/>
                        </a:rPr>
                        <m:t>−2 </m:t>
                      </m:r>
                    </m:oMath>
                  </m:oMathPara>
                </a14:m>
                <a:endParaRPr lang="en-US" altLang="ko-KR" i="1" dirty="0" smtClean="0"/>
              </a:p>
              <a:p>
                <a:pPr/>
                <a14:m>
                  <m:oMathPara xmlns:m="http://schemas.openxmlformats.org/officeDocument/2006/math">
                    <m:oMathParaPr>
                      <m:jc m:val="centerGroup"/>
                    </m:oMathParaPr>
                    <m:oMath xmlns:m="http://schemas.openxmlformats.org/officeDocument/2006/math">
                      <m:sSub>
                        <m:sSubPr>
                          <m:ctrlPr>
                            <a:rPr lang="ko-KR" altLang="ko-KR" i="1" smtClean="0">
                              <a:latin typeface="Cambria Math"/>
                            </a:rPr>
                          </m:ctrlPr>
                        </m:sSubPr>
                        <m:e>
                          <m:r>
                            <m:rPr>
                              <m:sty m:val="p"/>
                            </m:rPr>
                            <a:rPr lang="en-US" altLang="ko-KR">
                              <a:latin typeface="Cambria Math"/>
                            </a:rPr>
                            <m:t>J</m:t>
                          </m:r>
                        </m:e>
                        <m:sub>
                          <m:r>
                            <m:rPr>
                              <m:sty m:val="p"/>
                            </m:rPr>
                            <a:rPr lang="en-US" altLang="ko-KR">
                              <a:latin typeface="Cambria Math"/>
                            </a:rPr>
                            <m:t>N</m:t>
                          </m:r>
                          <m:r>
                            <a:rPr lang="en-US" altLang="ko-KR" i="1">
                              <a:latin typeface="Cambria Math"/>
                            </a:rPr>
                            <m:t>−</m:t>
                          </m:r>
                          <m:r>
                            <a:rPr lang="en-US" altLang="ko-KR" b="0" i="1" smtClean="0">
                              <a:latin typeface="Cambria Math"/>
                            </a:rPr>
                            <m:t>2</m:t>
                          </m:r>
                        </m:sub>
                      </m:sSub>
                      <m:r>
                        <m:rPr>
                          <m:aln/>
                        </m:rPr>
                        <a:rPr lang="en-US" altLang="ko-KR">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𝑥</m:t>
                          </m:r>
                        </m:e>
                        <m:sub>
                          <m:r>
                            <a:rPr lang="en-US" altLang="ko-KR" i="1">
                              <a:latin typeface="Cambria Math"/>
                            </a:rPr>
                            <m:t>𝑁</m:t>
                          </m:r>
                          <m:r>
                            <a:rPr lang="en-US" altLang="ko-KR" i="1">
                              <a:latin typeface="Cambria Math"/>
                            </a:rPr>
                            <m:t>−2</m:t>
                          </m:r>
                        </m:sub>
                        <m:sup>
                          <m:r>
                            <a:rPr lang="en-US" altLang="ko-KR" i="1">
                              <a:latin typeface="Cambria Math"/>
                            </a:rPr>
                            <m:t>𝑇</m:t>
                          </m:r>
                        </m:sup>
                      </m:sSubSup>
                      <m:r>
                        <a:rPr lang="en-US" altLang="ko-KR" b="0" i="1" smtClean="0">
                          <a:latin typeface="Cambria Math"/>
                        </a:rPr>
                        <m:t>𝐴</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𝑁</m:t>
                          </m:r>
                          <m:r>
                            <a:rPr lang="en-US" altLang="ko-KR" b="0" i="1" smtClean="0">
                              <a:latin typeface="Cambria Math"/>
                            </a:rPr>
                            <m:t>−2</m:t>
                          </m:r>
                        </m:sub>
                      </m:sSub>
                      <m:r>
                        <a:rPr lang="en-US" altLang="ko-KR" b="0" i="1" smtClean="0">
                          <a:latin typeface="Cambria Math"/>
                        </a:rPr>
                        <m:t>+ </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𝑢</m:t>
                          </m:r>
                        </m:e>
                        <m:sub>
                          <m:r>
                            <a:rPr lang="en-US" altLang="ko-KR" i="1">
                              <a:latin typeface="Cambria Math"/>
                            </a:rPr>
                            <m:t>𝑁</m:t>
                          </m:r>
                          <m:r>
                            <a:rPr lang="en-US" altLang="ko-KR" i="1">
                              <a:latin typeface="Cambria Math"/>
                            </a:rPr>
                            <m:t>−2</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−2</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sSubSup>
                        <m:sSubSupPr>
                          <m:ctrlPr>
                            <a:rPr lang="ko-KR" altLang="ko-KR" i="1">
                              <a:latin typeface="Cambria Math"/>
                            </a:rPr>
                          </m:ctrlPr>
                        </m:sSubSupPr>
                        <m:e>
                          <m:r>
                            <a:rPr lang="en-US" altLang="ko-KR" i="1">
                              <a:latin typeface="Cambria Math"/>
                            </a:rPr>
                            <m:t>𝑥</m:t>
                          </m:r>
                        </m:e>
                        <m:sub>
                          <m:r>
                            <a:rPr lang="en-US" altLang="ko-KR" i="1">
                              <a:latin typeface="Cambria Math"/>
                            </a:rPr>
                            <m:t>𝑁</m:t>
                          </m:r>
                          <m:r>
                            <a:rPr lang="en-US" altLang="ko-KR" b="0" i="1" smtClean="0">
                              <a:latin typeface="Cambria Math"/>
                            </a:rPr>
                            <m:t>−1</m:t>
                          </m:r>
                        </m:sub>
                        <m:sup>
                          <m:r>
                            <a:rPr lang="en-US" altLang="ko-KR" i="1">
                              <a:latin typeface="Cambria Math"/>
                            </a:rPr>
                            <m:t>𝑇</m:t>
                          </m:r>
                        </m:sup>
                      </m:sSubSup>
                      <m:sSub>
                        <m:sSubPr>
                          <m:ctrlPr>
                            <a:rPr lang="ko-KR" altLang="ko-KR" i="1">
                              <a:latin typeface="Cambria Math"/>
                            </a:rPr>
                          </m:ctrlPr>
                        </m:sSubPr>
                        <m:e>
                          <m:r>
                            <a:rPr lang="en-US" altLang="ko-KR" i="1">
                              <a:latin typeface="Cambria Math"/>
                            </a:rPr>
                            <m:t>𝑆</m:t>
                          </m:r>
                        </m:e>
                        <m:sub>
                          <m:r>
                            <a:rPr lang="en-US" altLang="ko-KR" i="1">
                              <a:latin typeface="Cambria Math"/>
                            </a:rPr>
                            <m:t>𝑁</m:t>
                          </m:r>
                          <m:r>
                            <a:rPr lang="en-US" altLang="ko-KR" b="0" i="1" smtClean="0">
                              <a:latin typeface="Cambria Math"/>
                            </a:rPr>
                            <m:t>−1 </m:t>
                          </m:r>
                        </m:sub>
                      </m:sSub>
                      <m:sSub>
                        <m:sSubPr>
                          <m:ctrlPr>
                            <a:rPr lang="ko-KR" altLang="ko-KR" i="1">
                              <a:latin typeface="Cambria Math"/>
                            </a:rPr>
                          </m:ctrlPr>
                        </m:sSubPr>
                        <m:e>
                          <m:r>
                            <a:rPr lang="en-US" altLang="ko-KR" i="1">
                              <a:latin typeface="Cambria Math"/>
                            </a:rPr>
                            <m:t>𝑥</m:t>
                          </m:r>
                        </m:e>
                        <m:sub>
                          <m:r>
                            <a:rPr lang="en-US" altLang="ko-KR" i="1">
                              <a:latin typeface="Cambria Math"/>
                            </a:rPr>
                            <m:t>𝑁</m:t>
                          </m:r>
                          <m:r>
                            <a:rPr lang="en-US" altLang="ko-KR" b="0" i="1" smtClean="0">
                              <a:latin typeface="Cambria Math"/>
                            </a:rPr>
                            <m:t>−1 </m:t>
                          </m:r>
                        </m:sub>
                      </m:sSub>
                      <m:r>
                        <a:rPr lang="en-US" altLang="ko-KR" i="1">
                          <a:latin typeface="Cambria Math"/>
                        </a:rPr>
                        <m:t>  </m:t>
                      </m:r>
                    </m:oMath>
                  </m:oMathPara>
                </a14:m>
                <a:r>
                  <a:rPr lang="ko-KR" altLang="ko-KR" dirty="0"/>
                  <a:t/>
                </a:r>
                <a:br>
                  <a:rPr lang="ko-KR" altLang="ko-KR" dirty="0"/>
                </a:br>
                <a:endParaRPr lang="en-US" altLang="ko-KR" dirty="0" smtClean="0"/>
              </a:p>
              <a:p>
                <a:r>
                  <a:rPr lang="en-US" altLang="ko-KR" dirty="0" smtClean="0">
                    <a:sym typeface="Wingdings" panose="05000000000000000000" pitchFamily="2" charset="2"/>
                  </a:rPr>
                  <a:t> For optimality, </a:t>
                </a:r>
                <a:endParaRPr lang="en-US" altLang="ko-KR" dirty="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en-US" altLang="ko-KR">
                          <a:latin typeface="Cambria Math"/>
                        </a:rPr>
                        <m:t>0=</m:t>
                      </m:r>
                      <m:f>
                        <m:fPr>
                          <m:ctrlPr>
                            <a:rPr lang="ko-KR" altLang="ko-KR" i="1">
                              <a:latin typeface="Cambria Math"/>
                            </a:rPr>
                          </m:ctrlPr>
                        </m:fPr>
                        <m:num>
                          <m:r>
                            <a:rPr lang="en-US" altLang="ko-KR">
                              <a:latin typeface="Cambria Math"/>
                            </a:rPr>
                            <m:t>𝜕</m:t>
                          </m:r>
                          <m:sSub>
                            <m:sSubPr>
                              <m:ctrlPr>
                                <a:rPr lang="ko-KR" altLang="ko-KR" i="1">
                                  <a:latin typeface="Cambria Math"/>
                                </a:rPr>
                              </m:ctrlPr>
                            </m:sSubPr>
                            <m:e>
                              <m:r>
                                <m:rPr>
                                  <m:sty m:val="p"/>
                                </m:rPr>
                                <a:rPr lang="en-US" altLang="ko-KR">
                                  <a:latin typeface="Cambria Math"/>
                                </a:rPr>
                                <m:t>J</m:t>
                              </m:r>
                            </m:e>
                            <m:sub>
                              <m:r>
                                <m:rPr>
                                  <m:sty m:val="p"/>
                                </m:rPr>
                                <a:rPr lang="en-US" altLang="ko-KR">
                                  <a:latin typeface="Cambria Math"/>
                                </a:rPr>
                                <m:t>N</m:t>
                              </m:r>
                              <m:r>
                                <a:rPr lang="en-US" altLang="ko-KR" i="1">
                                  <a:latin typeface="Cambria Math"/>
                                </a:rPr>
                                <m:t>−</m:t>
                              </m:r>
                              <m:r>
                                <a:rPr lang="en-US" altLang="ko-KR" b="0" i="0" smtClean="0">
                                  <a:latin typeface="Cambria Math"/>
                                </a:rPr>
                                <m:t>2</m:t>
                              </m:r>
                            </m:sub>
                          </m:sSub>
                        </m:num>
                        <m:den>
                          <m:r>
                            <a:rPr lang="en-US" altLang="ko-KR" i="1">
                              <a:latin typeface="Cambria Math"/>
                            </a:rPr>
                            <m:t>𝜕</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−2</m:t>
                              </m:r>
                            </m:sub>
                          </m:sSub>
                        </m:den>
                      </m:f>
                      <m:r>
                        <a:rPr lang="en-US" altLang="ko-KR" i="1">
                          <a:latin typeface="Cambria Math"/>
                        </a:rPr>
                        <m:t>=</m:t>
                      </m:r>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−2</m:t>
                          </m:r>
                        </m:sub>
                      </m:sSub>
                      <m:r>
                        <a:rPr lang="en-US" altLang="ko-KR" i="1">
                          <a:latin typeface="Cambria Math"/>
                        </a:rPr>
                        <m:t>+</m:t>
                      </m:r>
                      <m:sSup>
                        <m:sSupPr>
                          <m:ctrlPr>
                            <a:rPr lang="ko-KR" altLang="ko-KR" i="1">
                              <a:latin typeface="Cambria Math"/>
                            </a:rPr>
                          </m:ctrlPr>
                        </m:sSupPr>
                        <m:e>
                          <m:r>
                            <a:rPr lang="en-US" altLang="ko-KR" i="1">
                              <a:latin typeface="Cambria Math"/>
                            </a:rPr>
                            <m:t>𝐵</m:t>
                          </m:r>
                        </m:e>
                        <m:sup>
                          <m:r>
                            <a:rPr lang="en-US" altLang="ko-KR" i="1">
                              <a:latin typeface="Cambria Math"/>
                            </a:rPr>
                            <m:t>𝑇</m:t>
                          </m:r>
                        </m:sup>
                      </m:sSup>
                      <m:sSub>
                        <m:sSubPr>
                          <m:ctrlPr>
                            <a:rPr lang="ko-KR" altLang="ko-KR" i="1">
                              <a:latin typeface="Cambria Math"/>
                            </a:rPr>
                          </m:ctrlPr>
                        </m:sSubPr>
                        <m:e>
                          <m:r>
                            <a:rPr lang="en-US" altLang="ko-KR" i="1">
                              <a:latin typeface="Cambria Math"/>
                            </a:rPr>
                            <m:t>𝑆</m:t>
                          </m:r>
                        </m:e>
                        <m:sub>
                          <m:r>
                            <a:rPr lang="en-US" altLang="ko-KR" i="1">
                              <a:latin typeface="Cambria Math"/>
                            </a:rPr>
                            <m:t>𝑁</m:t>
                          </m:r>
                          <m:r>
                            <a:rPr lang="en-US" altLang="ko-KR" b="0" i="1" smtClean="0">
                              <a:latin typeface="Cambria Math"/>
                            </a:rPr>
                            <m:t>−1</m:t>
                          </m:r>
                        </m:sub>
                      </m:sSub>
                      <m:r>
                        <a:rPr lang="en-US" altLang="ko-KR" i="1">
                          <a:latin typeface="Cambria Math"/>
                        </a:rPr>
                        <m:t>(</m:t>
                      </m:r>
                      <m:r>
                        <a:rPr lang="en-US" altLang="ko-KR" i="1">
                          <a:latin typeface="Cambria Math"/>
                        </a:rPr>
                        <m:t>𝐴</m:t>
                      </m:r>
                      <m:sSub>
                        <m:sSubPr>
                          <m:ctrlPr>
                            <a:rPr lang="ko-KR" altLang="ko-KR" i="1">
                              <a:latin typeface="Cambria Math"/>
                            </a:rPr>
                          </m:ctrlPr>
                        </m:sSubPr>
                        <m:e>
                          <m:r>
                            <a:rPr lang="en-US" altLang="ko-KR" i="1">
                              <a:latin typeface="Cambria Math"/>
                            </a:rPr>
                            <m:t>𝑥</m:t>
                          </m:r>
                        </m:e>
                        <m:sub>
                          <m:r>
                            <a:rPr lang="en-US" altLang="ko-KR" i="1">
                              <a:latin typeface="Cambria Math"/>
                            </a:rPr>
                            <m:t>𝑁</m:t>
                          </m:r>
                          <m:r>
                            <a:rPr lang="en-US" altLang="ko-KR" i="1">
                              <a:latin typeface="Cambria Math"/>
                            </a:rPr>
                            <m:t>−2</m:t>
                          </m:r>
                        </m:sub>
                      </m:sSub>
                      <m:r>
                        <a:rPr lang="en-US" altLang="ko-KR" i="1">
                          <a:latin typeface="Cambria Math"/>
                        </a:rPr>
                        <m:t>+</m:t>
                      </m:r>
                      <m:r>
                        <a:rPr lang="en-US" altLang="ko-KR" i="1">
                          <a:latin typeface="Cambria Math"/>
                        </a:rPr>
                        <m:t>𝐵</m:t>
                      </m:r>
                      <m:sSub>
                        <m:sSubPr>
                          <m:ctrlPr>
                            <a:rPr lang="ko-KR" altLang="ko-KR" i="1">
                              <a:latin typeface="Cambria Math"/>
                            </a:rPr>
                          </m:ctrlPr>
                        </m:sSubPr>
                        <m:e>
                          <m:r>
                            <a:rPr lang="en-US" altLang="ko-KR" i="1">
                              <a:latin typeface="Cambria Math"/>
                            </a:rPr>
                            <m:t>𝑢</m:t>
                          </m:r>
                        </m:e>
                        <m:sub>
                          <m:r>
                            <a:rPr lang="en-US" altLang="ko-KR" i="1">
                              <a:latin typeface="Cambria Math"/>
                            </a:rPr>
                            <m:t>𝑁</m:t>
                          </m:r>
                          <m:r>
                            <a:rPr lang="en-US" altLang="ko-KR" i="1">
                              <a:latin typeface="Cambria Math"/>
                            </a:rPr>
                            <m:t>−2</m:t>
                          </m:r>
                        </m:sub>
                      </m:sSub>
                      <m:r>
                        <a:rPr lang="en-US" altLang="ko-KR" i="1">
                          <a:latin typeface="Cambria Math"/>
                        </a:rPr>
                        <m:t>)</m:t>
                      </m:r>
                    </m:oMath>
                  </m:oMathPara>
                </a14:m>
                <a:endParaRPr lang="en-US" altLang="ko-KR" dirty="0" smtClean="0"/>
              </a:p>
              <a:p>
                <a:r>
                  <a:rPr lang="en-US" altLang="ko-KR" dirty="0" smtClean="0"/>
                  <a:t>So in general </a:t>
                </a:r>
              </a:p>
              <a:p>
                <a:endParaRPr lang="en-US" altLang="ko-KR" i="1" dirty="0"/>
              </a:p>
              <a:p>
                <a:endParaRPr lang="en-US" altLang="ko-KR" i="1" dirty="0" smtClean="0"/>
              </a:p>
              <a:p>
                <a:pPr/>
                <a14:m>
                  <m:oMathPara xmlns:m="http://schemas.openxmlformats.org/officeDocument/2006/math">
                    <m:oMathParaPr>
                      <m:jc m:val="left"/>
                    </m:oMathParaPr>
                    <m:oMath xmlns:m="http://schemas.openxmlformats.org/officeDocument/2006/math">
                      <m:sSub>
                        <m:sSubPr>
                          <m:ctrlPr>
                            <a:rPr lang="ko-KR" altLang="ko-KR" i="1" smtClean="0">
                              <a:latin typeface="Cambria Math"/>
                            </a:rPr>
                          </m:ctrlPr>
                        </m:sSubPr>
                        <m:e>
                          <m:r>
                            <m:rPr>
                              <m:sty m:val="p"/>
                            </m:rPr>
                            <a:rPr lang="en-US" altLang="ko-KR">
                              <a:latin typeface="Cambria Math"/>
                            </a:rPr>
                            <m:t>K</m:t>
                          </m:r>
                        </m:e>
                        <m:sub>
                          <m:r>
                            <m:rPr>
                              <m:sty m:val="p"/>
                            </m:rPr>
                            <a:rPr lang="en-US" altLang="ko-KR" b="0" i="0" smtClean="0">
                              <a:latin typeface="Cambria Math"/>
                            </a:rPr>
                            <m:t>k</m:t>
                          </m:r>
                        </m:sub>
                      </m:sSub>
                      <m:r>
                        <a:rPr lang="en-US" altLang="ko-KR" i="1">
                          <a:latin typeface="Cambria Math"/>
                        </a:rPr>
                        <m:t>= </m:t>
                      </m:r>
                      <m:sSup>
                        <m:sSupPr>
                          <m:ctrlPr>
                            <a:rPr lang="ko-KR" altLang="ko-KR" i="1">
                              <a:latin typeface="Cambria Math"/>
                            </a:rPr>
                          </m:ctrlPr>
                        </m:sSupPr>
                        <m:e>
                          <m:d>
                            <m:dPr>
                              <m:ctrlPr>
                                <a:rPr lang="ko-KR" altLang="ko-KR" i="1">
                                  <a:latin typeface="Cambria Math"/>
                                </a:rPr>
                              </m:ctrlPr>
                            </m:dPr>
                            <m:e>
                              <m:r>
                                <a:rPr lang="en-US" altLang="ko-KR" i="1">
                                  <a:latin typeface="Cambria Math"/>
                                </a:rPr>
                                <m:t> </m:t>
                              </m:r>
                              <m:sSup>
                                <m:sSupPr>
                                  <m:ctrlPr>
                                    <a:rPr lang="ko-KR" altLang="ko-KR" i="1">
                                      <a:latin typeface="Cambria Math"/>
                                    </a:rPr>
                                  </m:ctrlPr>
                                </m:sSupPr>
                                <m:e>
                                  <m:r>
                                    <a:rPr lang="en-US" altLang="ko-KR" i="1">
                                      <a:latin typeface="Cambria Math"/>
                                    </a:rPr>
                                    <m:t>𝐵</m:t>
                                  </m:r>
                                </m:e>
                                <m:sup>
                                  <m:r>
                                    <a:rPr lang="en-US" altLang="ko-KR" i="1">
                                      <a:latin typeface="Cambria Math"/>
                                    </a:rPr>
                                    <m:t>𝑇</m:t>
                                  </m:r>
                                </m:sup>
                              </m:sSup>
                              <m:sSub>
                                <m:sSubPr>
                                  <m:ctrlPr>
                                    <a:rPr lang="ko-KR" altLang="ko-KR" i="1" smtClean="0">
                                      <a:latin typeface="Cambria Math"/>
                                    </a:rPr>
                                  </m:ctrlPr>
                                </m:sSubPr>
                                <m:e>
                                  <m:r>
                                    <a:rPr lang="en-US" altLang="ko-KR" i="1">
                                      <a:latin typeface="Cambria Math"/>
                                    </a:rPr>
                                    <m:t>𝑆</m:t>
                                  </m:r>
                                </m:e>
                                <m:sub>
                                  <m:r>
                                    <a:rPr lang="en-US" altLang="ko-KR" b="0" i="1" smtClean="0">
                                      <a:latin typeface="Cambria Math"/>
                                    </a:rPr>
                                    <m:t>𝑘</m:t>
                                  </m:r>
                                  <m:r>
                                    <a:rPr lang="en-US" altLang="ko-KR" b="0" i="1" smtClean="0">
                                      <a:latin typeface="Cambria Math"/>
                                    </a:rPr>
                                    <m:t>+1 </m:t>
                                  </m:r>
                                </m:sub>
                              </m:sSub>
                              <m:r>
                                <a:rPr lang="en-US" altLang="ko-KR" i="1">
                                  <a:latin typeface="Cambria Math"/>
                                </a:rPr>
                                <m:t>𝐵</m:t>
                              </m:r>
                              <m:r>
                                <a:rPr lang="en-US" altLang="ko-KR" i="1">
                                  <a:latin typeface="Cambria Math"/>
                                </a:rPr>
                                <m:t>+</m:t>
                              </m:r>
                              <m:r>
                                <a:rPr lang="en-US" altLang="ko-KR" i="1">
                                  <a:latin typeface="Cambria Math"/>
                                </a:rPr>
                                <m:t>𝑅</m:t>
                              </m:r>
                            </m:e>
                          </m:d>
                        </m:e>
                        <m:sup>
                          <m:r>
                            <a:rPr lang="en-US" altLang="ko-KR" i="1">
                              <a:latin typeface="Cambria Math"/>
                            </a:rPr>
                            <m:t>−1</m:t>
                          </m:r>
                        </m:sup>
                      </m:sSup>
                      <m:sSup>
                        <m:sSupPr>
                          <m:ctrlPr>
                            <a:rPr lang="ko-KR" altLang="ko-KR" i="1">
                              <a:latin typeface="Cambria Math"/>
                            </a:rPr>
                          </m:ctrlPr>
                        </m:sSupPr>
                        <m:e>
                          <m:r>
                            <a:rPr lang="en-US" altLang="ko-KR" i="1">
                              <a:latin typeface="Cambria Math"/>
                            </a:rPr>
                            <m:t>𝐵</m:t>
                          </m:r>
                        </m:e>
                        <m:sup>
                          <m:r>
                            <a:rPr lang="en-US" altLang="ko-KR" i="1">
                              <a:latin typeface="Cambria Math"/>
                            </a:rPr>
                            <m:t>𝑇</m:t>
                          </m:r>
                        </m:sup>
                      </m:sSup>
                      <m:sSub>
                        <m:sSubPr>
                          <m:ctrlPr>
                            <a:rPr lang="ko-KR" altLang="ko-KR" i="1">
                              <a:latin typeface="Cambria Math"/>
                            </a:rPr>
                          </m:ctrlPr>
                        </m:sSubPr>
                        <m:e>
                          <m:r>
                            <a:rPr lang="en-US" altLang="ko-KR" i="1">
                              <a:latin typeface="Cambria Math"/>
                            </a:rPr>
                            <m:t>𝑆</m:t>
                          </m:r>
                        </m:e>
                        <m:sub>
                          <m:r>
                            <a:rPr lang="en-US" altLang="ko-KR" b="0" i="1" smtClean="0">
                              <a:latin typeface="Cambria Math"/>
                            </a:rPr>
                            <m:t>𝑘</m:t>
                          </m:r>
                          <m:r>
                            <a:rPr lang="en-US" altLang="ko-KR" b="0" i="1" smtClean="0">
                              <a:latin typeface="Cambria Math"/>
                            </a:rPr>
                            <m:t>+1</m:t>
                          </m:r>
                        </m:sub>
                      </m:sSub>
                      <m:r>
                        <a:rPr lang="en-US" altLang="ko-KR" i="1">
                          <a:latin typeface="Cambria Math"/>
                        </a:rPr>
                        <m:t>𝐴</m:t>
                      </m:r>
                    </m:oMath>
                  </m:oMathPara>
                </a14:m>
                <a:endParaRPr lang="en-US" altLang="ko-KR" b="0" dirty="0" smtClean="0">
                  <a:sym typeface="Wingdings" panose="05000000000000000000" pitchFamily="2" charset="2"/>
                </a:endParaRPr>
              </a:p>
              <a:p>
                <a:r>
                  <a:rPr lang="en-US" altLang="ko-KR" dirty="0">
                    <a:sym typeface="Wingdings" panose="05000000000000000000" pitchFamily="2" charset="2"/>
                  </a:rPr>
                  <a:t> </a:t>
                </a:r>
                <a14:m>
                  <m:oMath xmlns:m="http://schemas.openxmlformats.org/officeDocument/2006/math">
                    <m:sSubSup>
                      <m:sSubSupPr>
                        <m:ctrlPr>
                          <a:rPr lang="en-US" altLang="ko-KR" i="1">
                            <a:latin typeface="Cambria Math"/>
                            <a:sym typeface="Wingdings" panose="05000000000000000000" pitchFamily="2" charset="2"/>
                          </a:rPr>
                        </m:ctrlPr>
                      </m:sSubSupPr>
                      <m:e>
                        <m:r>
                          <a:rPr lang="en-US" altLang="ko-KR" i="1">
                            <a:latin typeface="Cambria Math"/>
                            <a:sym typeface="Wingdings" panose="05000000000000000000" pitchFamily="2" charset="2"/>
                          </a:rPr>
                          <m:t>𝑢</m:t>
                        </m:r>
                      </m:e>
                      <m:sub>
                        <m:r>
                          <a:rPr lang="en-US" altLang="ko-KR" b="0" i="1" smtClean="0">
                            <a:latin typeface="Cambria Math"/>
                            <a:sym typeface="Wingdings" panose="05000000000000000000" pitchFamily="2" charset="2"/>
                          </a:rPr>
                          <m:t>𝑘</m:t>
                        </m:r>
                      </m:sub>
                      <m:sup>
                        <m:r>
                          <a:rPr lang="en-US" altLang="ko-KR" i="1">
                            <a:latin typeface="Cambria Math"/>
                            <a:sym typeface="Wingdings" panose="05000000000000000000" pitchFamily="2" charset="2"/>
                          </a:rPr>
                          <m:t>∗</m:t>
                        </m:r>
                      </m:sup>
                    </m:sSubSup>
                    <m:r>
                      <a:rPr lang="en-US" altLang="ko-KR" i="1">
                        <a:latin typeface="Cambria Math"/>
                        <a:sym typeface="Wingdings" panose="05000000000000000000" pitchFamily="2" charset="2"/>
                      </a:rPr>
                      <m:t>=−</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𝑘</m:t>
                        </m:r>
                      </m:sub>
                    </m:sSub>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𝑘</m:t>
                        </m:r>
                      </m:sub>
                    </m:sSub>
                    <m:r>
                      <a:rPr lang="en-US" altLang="ko-KR" i="1">
                        <a:latin typeface="Cambria Math"/>
                        <a:sym typeface="Wingdings" panose="05000000000000000000" pitchFamily="2" charset="2"/>
                      </a:rPr>
                      <m:t> </m:t>
                    </m:r>
                  </m:oMath>
                </a14:m>
                <a:endParaRPr lang="en-US" altLang="ko-KR" i="1" dirty="0" smtClean="0">
                  <a:latin typeface="Cambria Math"/>
                  <a:sym typeface="Wingdings" panose="05000000000000000000" pitchFamily="2" charset="2"/>
                </a:endParaRPr>
              </a:p>
              <a:p>
                <a:r>
                  <a:rPr lang="en-US" altLang="ko-KR" b="0" dirty="0" smtClean="0">
                    <a:sym typeface="Wingdings" panose="05000000000000000000" pitchFamily="2" charset="2"/>
                  </a:rPr>
                  <a:t> </a:t>
                </a:r>
                <a14:m>
                  <m:oMath xmlns:m="http://schemas.openxmlformats.org/officeDocument/2006/math">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𝑆</m:t>
                        </m:r>
                      </m:e>
                      <m:sub>
                        <m:r>
                          <a:rPr lang="en-US" altLang="ko-KR" b="0" i="1" smtClean="0">
                            <a:latin typeface="Cambria Math"/>
                            <a:sym typeface="Wingdings" panose="05000000000000000000" pitchFamily="2" charset="2"/>
                          </a:rPr>
                          <m:t>𝑘</m:t>
                        </m:r>
                      </m:sub>
                    </m:sSub>
                    <m:r>
                      <a:rPr lang="en-US" altLang="ko-KR" b="0" i="1" smtClean="0">
                        <a:latin typeface="Cambria Math"/>
                        <a:sym typeface="Wingdings" panose="05000000000000000000" pitchFamily="2" charset="2"/>
                      </a:rPr>
                      <m:t>=</m:t>
                    </m:r>
                    <m:d>
                      <m:dPr>
                        <m:begChr m:val="["/>
                        <m:endChr m:val="]"/>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 </m:t>
                        </m:r>
                        <m:sSup>
                          <m:sSupPr>
                            <m:ctrlPr>
                              <a:rPr lang="en-US" altLang="ko-KR" b="0" i="1" smtClean="0">
                                <a:latin typeface="Cambria Math"/>
                                <a:sym typeface="Wingdings" panose="05000000000000000000" pitchFamily="2" charset="2"/>
                              </a:rPr>
                            </m:ctrlPr>
                          </m:sSupPr>
                          <m:e>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𝐴</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𝐵</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𝑘</m:t>
                                    </m:r>
                                  </m:sub>
                                </m:sSub>
                              </m:e>
                            </m:d>
                          </m:e>
                          <m:sup>
                            <m:r>
                              <a:rPr lang="en-US" altLang="ko-KR" b="0" i="1" smtClean="0">
                                <a:latin typeface="Cambria Math"/>
                                <a:sym typeface="Wingdings" panose="05000000000000000000" pitchFamily="2" charset="2"/>
                              </a:rPr>
                              <m:t>𝑇</m:t>
                            </m:r>
                          </m:sup>
                        </m:sSup>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𝑆</m:t>
                            </m:r>
                          </m:e>
                          <m:sub>
                            <m:r>
                              <a:rPr lang="en-US" altLang="ko-KR" b="0" i="1" smtClean="0">
                                <a:latin typeface="Cambria Math"/>
                                <a:sym typeface="Wingdings" panose="05000000000000000000" pitchFamily="2" charset="2"/>
                              </a:rPr>
                              <m:t>𝑘</m:t>
                            </m:r>
                            <m:r>
                              <a:rPr lang="en-US" altLang="ko-KR" b="0" i="1" smtClean="0">
                                <a:latin typeface="Cambria Math"/>
                                <a:sym typeface="Wingdings" panose="05000000000000000000" pitchFamily="2" charset="2"/>
                              </a:rPr>
                              <m:t>+1 </m:t>
                            </m:r>
                          </m:sub>
                        </m:sSub>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𝐴</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𝐵</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𝑘</m:t>
                                </m:r>
                              </m:sub>
                            </m:sSub>
                          </m:e>
                        </m:d>
                        <m:r>
                          <a:rPr lang="en-US" altLang="ko-KR" b="0" i="1" smtClean="0">
                            <a:latin typeface="Cambria Math"/>
                            <a:sym typeface="Wingdings" panose="05000000000000000000" pitchFamily="2" charset="2"/>
                          </a:rPr>
                          <m:t>+</m:t>
                        </m:r>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𝑘</m:t>
                            </m:r>
                          </m:sub>
                          <m:sup>
                            <m:r>
                              <a:rPr lang="en-US" altLang="ko-KR" b="0" i="1" smtClean="0">
                                <a:latin typeface="Cambria Math"/>
                                <a:sym typeface="Wingdings" panose="05000000000000000000" pitchFamily="2" charset="2"/>
                              </a:rPr>
                              <m:t>𝑇</m:t>
                            </m:r>
                          </m:sup>
                        </m:sSubSup>
                        <m:r>
                          <a:rPr lang="en-US" altLang="ko-KR" b="0" i="1" smtClean="0">
                            <a:latin typeface="Cambria Math"/>
                            <a:sym typeface="Wingdings" panose="05000000000000000000" pitchFamily="2" charset="2"/>
                          </a:rPr>
                          <m:t>𝑅</m:t>
                        </m:r>
                        <m:r>
                          <a:rPr lang="en-US" altLang="ko-KR" b="0" i="1" smtClean="0">
                            <a:latin typeface="Cambria Math"/>
                            <a:sym typeface="Wingdings" panose="05000000000000000000" pitchFamily="2" charset="2"/>
                          </a:rPr>
                          <m:t> </m:t>
                        </m:r>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𝐾</m:t>
                            </m:r>
                          </m:e>
                          <m:sub>
                            <m:r>
                              <a:rPr lang="en-US" altLang="ko-KR" b="0" i="1" smtClean="0">
                                <a:latin typeface="Cambria Math"/>
                                <a:sym typeface="Wingdings" panose="05000000000000000000" pitchFamily="2" charset="2"/>
                              </a:rPr>
                              <m:t>𝑘</m:t>
                            </m:r>
                          </m:sub>
                        </m:sSub>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𝑄</m:t>
                        </m:r>
                      </m:e>
                    </m:d>
                  </m:oMath>
                </a14:m>
                <a:endParaRPr lang="en-US" altLang="ko-KR" b="0" i="1" dirty="0" smtClean="0">
                  <a:latin typeface="Cambria Math"/>
                  <a:sym typeface="Wingdings" panose="05000000000000000000" pitchFamily="2" charset="2"/>
                </a:endParaRPr>
              </a:p>
              <a:p>
                <a:r>
                  <a:rPr lang="en-US" altLang="ko-KR" dirty="0" smtClean="0">
                    <a:sym typeface="Wingdings" panose="05000000000000000000" pitchFamily="2" charset="2"/>
                  </a:rPr>
                  <a:t> </a:t>
                </a:r>
                <a14:m>
                  <m:oMath xmlns:m="http://schemas.openxmlformats.org/officeDocument/2006/math">
                    <m:sSubSup>
                      <m:sSubSupPr>
                        <m:ctrlPr>
                          <a:rPr lang="en-US" altLang="ko-KR" i="1">
                            <a:latin typeface="Cambria Math"/>
                            <a:sym typeface="Wingdings" panose="05000000000000000000" pitchFamily="2" charset="2"/>
                          </a:rPr>
                        </m:ctrlPr>
                      </m:sSubSupPr>
                      <m:e>
                        <m:r>
                          <a:rPr lang="en-US" altLang="ko-KR" i="1">
                            <a:latin typeface="Cambria Math"/>
                            <a:sym typeface="Wingdings" panose="05000000000000000000" pitchFamily="2" charset="2"/>
                          </a:rPr>
                          <m:t>𝐽</m:t>
                        </m:r>
                      </m:e>
                      <m:sub>
                        <m:r>
                          <a:rPr lang="en-US" altLang="ko-KR" b="0" i="1" smtClean="0">
                            <a:latin typeface="Cambria Math"/>
                            <a:sym typeface="Wingdings" panose="05000000000000000000" pitchFamily="2" charset="2"/>
                          </a:rPr>
                          <m:t>𝑘</m:t>
                        </m:r>
                      </m:sub>
                      <m:sup>
                        <m:r>
                          <a:rPr lang="en-US" altLang="ko-KR" i="1">
                            <a:latin typeface="Cambria Math"/>
                            <a:sym typeface="Wingdings" panose="05000000000000000000" pitchFamily="2" charset="2"/>
                          </a:rPr>
                          <m:t>∗</m:t>
                        </m:r>
                      </m:sup>
                    </m:sSubSup>
                    <m:r>
                      <a:rPr lang="en-US" altLang="ko-KR" i="1">
                        <a:latin typeface="Cambria Math"/>
                        <a:sym typeface="Wingdings" panose="05000000000000000000" pitchFamily="2" charset="2"/>
                      </a:rPr>
                      <m:t>=</m:t>
                    </m:r>
                    <m:f>
                      <m:fPr>
                        <m:ctrlPr>
                          <a:rPr lang="en-US" altLang="ko-KR" i="1">
                            <a:latin typeface="Cambria Math"/>
                            <a:sym typeface="Wingdings" panose="05000000000000000000" pitchFamily="2" charset="2"/>
                          </a:rPr>
                        </m:ctrlPr>
                      </m:fPr>
                      <m:num>
                        <m:r>
                          <a:rPr lang="en-US" altLang="ko-KR" i="1">
                            <a:latin typeface="Cambria Math"/>
                            <a:sym typeface="Wingdings" panose="05000000000000000000" pitchFamily="2" charset="2"/>
                          </a:rPr>
                          <m:t>1</m:t>
                        </m:r>
                      </m:num>
                      <m:den>
                        <m:r>
                          <a:rPr lang="en-US" altLang="ko-KR" i="1">
                            <a:latin typeface="Cambria Math"/>
                            <a:sym typeface="Wingdings" panose="05000000000000000000" pitchFamily="2" charset="2"/>
                          </a:rPr>
                          <m:t>2</m:t>
                        </m:r>
                      </m:den>
                    </m:f>
                    <m:sSubSup>
                      <m:sSubSupPr>
                        <m:ctrlPr>
                          <a:rPr lang="en-US" altLang="ko-KR" i="1">
                            <a:latin typeface="Cambria Math"/>
                            <a:sym typeface="Wingdings" panose="05000000000000000000" pitchFamily="2" charset="2"/>
                          </a:rPr>
                        </m:ctrlPr>
                      </m:sSubSupPr>
                      <m:e>
                        <m:r>
                          <a:rPr lang="en-US" altLang="ko-KR" i="1">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𝑘</m:t>
                        </m:r>
                      </m:sub>
                      <m:sup>
                        <m:r>
                          <a:rPr lang="en-US" altLang="ko-KR" i="1">
                            <a:latin typeface="Cambria Math"/>
                            <a:sym typeface="Wingdings" panose="05000000000000000000" pitchFamily="2" charset="2"/>
                          </a:rPr>
                          <m:t>𝑇</m:t>
                        </m:r>
                      </m:sup>
                    </m:sSubSup>
                    <m:sSub>
                      <m:sSubPr>
                        <m:ctrlPr>
                          <a:rPr lang="en-US" altLang="ko-KR" b="0" i="1" smtClean="0">
                            <a:latin typeface="Cambria Math"/>
                            <a:sym typeface="Wingdings" panose="05000000000000000000" pitchFamily="2" charset="2"/>
                          </a:rPr>
                        </m:ctrlPr>
                      </m:sSubPr>
                      <m:e>
                        <m:r>
                          <a:rPr lang="en-US" altLang="ko-KR" b="0" i="1" smtClean="0">
                            <a:latin typeface="Cambria Math"/>
                            <a:sym typeface="Wingdings" panose="05000000000000000000" pitchFamily="2" charset="2"/>
                          </a:rPr>
                          <m:t>𝑆</m:t>
                        </m:r>
                      </m:e>
                      <m:sub>
                        <m:r>
                          <a:rPr lang="en-US" altLang="ko-KR" b="0" i="1" smtClean="0">
                            <a:latin typeface="Cambria Math"/>
                            <a:sym typeface="Wingdings" panose="05000000000000000000" pitchFamily="2" charset="2"/>
                          </a:rPr>
                          <m:t>𝑘</m:t>
                        </m:r>
                      </m:sub>
                    </m:sSub>
                    <m:sSub>
                      <m:sSubPr>
                        <m:ctrlPr>
                          <a:rPr lang="en-US" altLang="ko-KR" i="1">
                            <a:latin typeface="Cambria Math"/>
                            <a:sym typeface="Wingdings" panose="05000000000000000000" pitchFamily="2" charset="2"/>
                          </a:rPr>
                        </m:ctrlPr>
                      </m:sSubPr>
                      <m:e>
                        <m:r>
                          <a:rPr lang="en-US" altLang="ko-KR" i="1">
                            <a:latin typeface="Cambria Math"/>
                            <a:sym typeface="Wingdings" panose="05000000000000000000" pitchFamily="2" charset="2"/>
                          </a:rPr>
                          <m:t>𝑥</m:t>
                        </m:r>
                      </m:e>
                      <m:sub>
                        <m:r>
                          <a:rPr lang="en-US" altLang="ko-KR" b="0" i="1" smtClean="0">
                            <a:latin typeface="Cambria Math"/>
                            <a:sym typeface="Wingdings" panose="05000000000000000000" pitchFamily="2" charset="2"/>
                          </a:rPr>
                          <m:t>𝑘</m:t>
                        </m:r>
                      </m:sub>
                    </m:sSub>
                  </m:oMath>
                </a14:m>
                <a:endParaRPr lang="en-US" altLang="ko-KR" dirty="0"/>
              </a:p>
              <a:p>
                <a:endParaRPr lang="en-US" altLang="ko-KR" b="0" dirty="0" smtClean="0">
                  <a:sym typeface="Wingdings" panose="05000000000000000000" pitchFamily="2" charset="2"/>
                </a:endParaRPr>
              </a:p>
              <a:p>
                <a:r>
                  <a:rPr lang="en-US" altLang="ko-KR" dirty="0" smtClean="0"/>
                  <a:t> </a:t>
                </a:r>
                <a:endParaRPr lang="en-US" altLang="ko-KR" dirty="0"/>
              </a:p>
              <a:p>
                <a:r>
                  <a:rPr lang="en-US" altLang="ko-KR" dirty="0"/>
                  <a:t> </a:t>
                </a:r>
                <a:r>
                  <a:rPr lang="en-US" altLang="ko-KR" dirty="0" smtClean="0"/>
                  <a:t>%% Compare 2022_week_2 Discrete … it is equivalent ..Sure?</a:t>
                </a:r>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3528" y="1052736"/>
                <a:ext cx="8136904" cy="5048818"/>
              </a:xfrm>
              <a:prstGeom prst="rect">
                <a:avLst/>
              </a:prstGeom>
              <a:blipFill rotWithShape="1">
                <a:blip r:embed="rId3"/>
                <a:stretch>
                  <a:fillRect l="-599" b="-604"/>
                </a:stretch>
              </a:blipFill>
            </p:spPr>
            <p:txBody>
              <a:bodyPr/>
              <a:lstStyle/>
              <a:p>
                <a:r>
                  <a:rPr lang="ko-KR" altLang="en-US">
                    <a:noFill/>
                  </a:rPr>
                  <a:t> </a:t>
                </a:r>
              </a:p>
            </p:txBody>
          </p:sp>
        </mc:Fallback>
      </mc:AlternateContent>
      <p:sp>
        <p:nvSpPr>
          <p:cNvPr id="3" name="TextBox 2"/>
          <p:cNvSpPr txBox="1"/>
          <p:nvPr/>
        </p:nvSpPr>
        <p:spPr>
          <a:xfrm>
            <a:off x="179512" y="224612"/>
            <a:ext cx="8022324" cy="369332"/>
          </a:xfrm>
          <a:prstGeom prst="rect">
            <a:avLst/>
          </a:prstGeom>
          <a:noFill/>
        </p:spPr>
        <p:txBody>
          <a:bodyPr wrap="none" rtlCol="0">
            <a:spAutoFit/>
          </a:bodyPr>
          <a:lstStyle/>
          <a:p>
            <a:r>
              <a:rPr lang="en-US" altLang="ko-KR" dirty="0" smtClean="0"/>
              <a:t>Discrete-LQG                                          Ch.6 Dynamic programming </a:t>
            </a:r>
            <a:endParaRPr lang="ko-KR" altLang="en-US" dirty="0"/>
          </a:p>
        </p:txBody>
      </p:sp>
    </p:spTree>
    <p:extLst>
      <p:ext uri="{BB962C8B-B14F-4D97-AF65-F5344CB8AC3E}">
        <p14:creationId xmlns:p14="http://schemas.microsoft.com/office/powerpoint/2010/main" val="140609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15702</TotalTime>
  <Words>2711</Words>
  <Application>Microsoft Office PowerPoint</Application>
  <PresentationFormat>화면 슬라이드 쇼(4:3)</PresentationFormat>
  <Paragraphs>329</Paragraphs>
  <Slides>20</Slides>
  <Notes>14</Notes>
  <HiddenSlides>0</HiddenSlides>
  <MMClips>0</MMClips>
  <ScaleCrop>false</ScaleCrop>
  <HeadingPairs>
    <vt:vector size="4" baseType="variant">
      <vt:variant>
        <vt:lpstr>테마</vt:lpstr>
      </vt:variant>
      <vt:variant>
        <vt:i4>3</vt:i4>
      </vt:variant>
      <vt:variant>
        <vt:lpstr>슬라이드 제목</vt:lpstr>
      </vt:variant>
      <vt:variant>
        <vt:i4>20</vt:i4>
      </vt:variant>
    </vt:vector>
  </HeadingPairs>
  <TitlesOfParts>
    <vt:vector size="23" baseType="lpstr">
      <vt:lpstr>Office 테마</vt:lpstr>
      <vt:lpstr>1_디자인 사용자 지정</vt:lpstr>
      <vt:lpstr>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김태욱</dc:creator>
  <cp:lastModifiedBy>김태욱</cp:lastModifiedBy>
  <cp:revision>277</cp:revision>
  <dcterms:created xsi:type="dcterms:W3CDTF">2022-04-07T05:00:11Z</dcterms:created>
  <dcterms:modified xsi:type="dcterms:W3CDTF">2022-05-18T02:40:18Z</dcterms:modified>
</cp:coreProperties>
</file>