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1" r:id="rId3"/>
  </p:sldMasterIdLst>
  <p:notesMasterIdLst>
    <p:notesMasterId r:id="rId25"/>
  </p:notesMasterIdLst>
  <p:sldIdLst>
    <p:sldId id="406" r:id="rId4"/>
    <p:sldId id="408" r:id="rId5"/>
    <p:sldId id="409" r:id="rId6"/>
    <p:sldId id="403" r:id="rId7"/>
    <p:sldId id="404" r:id="rId8"/>
    <p:sldId id="410" r:id="rId9"/>
    <p:sldId id="417" r:id="rId10"/>
    <p:sldId id="420" r:id="rId11"/>
    <p:sldId id="421" r:id="rId12"/>
    <p:sldId id="422" r:id="rId13"/>
    <p:sldId id="424" r:id="rId14"/>
    <p:sldId id="427" r:id="rId15"/>
    <p:sldId id="416" r:id="rId16"/>
    <p:sldId id="414" r:id="rId17"/>
    <p:sldId id="418" r:id="rId18"/>
    <p:sldId id="429" r:id="rId19"/>
    <p:sldId id="428" r:id="rId20"/>
    <p:sldId id="430" r:id="rId21"/>
    <p:sldId id="431" r:id="rId22"/>
    <p:sldId id="432" r:id="rId23"/>
    <p:sldId id="433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6" autoAdjust="0"/>
    <p:restoredTop sz="94351" autoAdjust="0"/>
  </p:normalViewPr>
  <p:slideViewPr>
    <p:cSldViewPr>
      <p:cViewPr>
        <p:scale>
          <a:sx n="80" d="100"/>
          <a:sy n="80" d="100"/>
        </p:scale>
        <p:origin x="-68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88EEA-7A45-4D78-8B41-D6D3C3FC7633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2C63-2A3C-4565-94E3-58BCB75E0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3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92696"/>
            <a:ext cx="9144000" cy="0"/>
          </a:xfrm>
          <a:prstGeom prst="line">
            <a:avLst/>
          </a:prstGeom>
          <a:ln w="889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72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6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9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55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71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51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6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99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01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0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848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8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70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7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44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70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4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31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68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696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28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981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761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679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08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56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6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5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6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1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2E78-001F-4581-BD6B-75028020EC2B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01C4D-3042-4F91-85B9-2689B17B5754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3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84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opological_spa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Euclidean_spa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6804" y="980728"/>
                <a:ext cx="7857604" cy="5471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Principle component analysis (PCA)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𝑑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+,…+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   , 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𝑑</m:t>
                    </m:r>
                    <m:r>
                      <a:rPr lang="en-US" altLang="ko-KR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,   </m:t>
                    </m:r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=0, </m:t>
                    </m:r>
                    <m:r>
                      <a:rPr lang="en-US" altLang="ko-KR" i="1">
                        <a:latin typeface="Cambria Math"/>
                      </a:rPr>
                      <m:t>𝑖</m:t>
                    </m:r>
                    <m:r>
                      <a:rPr lang="en-US" altLang="ko-KR" i="1">
                        <a:latin typeface="Cambria Math"/>
                      </a:rPr>
                      <m:t>≠</m:t>
                    </m:r>
                    <m:r>
                      <a:rPr lang="en-US" altLang="ko-KR" i="1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ko-KR" i="1" dirty="0" smtClean="0">
                    <a:latin typeface="Cambria Math"/>
                  </a:rPr>
                  <a:t> </a:t>
                </a:r>
                <a:endParaRPr lang="en-US" altLang="ko-KR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  1</a:t>
                </a:r>
                <a:r>
                  <a:rPr lang="en-US" altLang="ko-KR" baseline="30000" dirty="0"/>
                  <a:t>st</a:t>
                </a:r>
                <a:r>
                  <a:rPr lang="en-US" altLang="ko-KR" dirty="0"/>
                  <a:t> Principle component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2</a:t>
                </a:r>
                <a:r>
                  <a:rPr lang="en-US" altLang="ko-KR" baseline="30000" dirty="0"/>
                  <a:t>nd</a:t>
                </a:r>
                <a:r>
                  <a:rPr lang="en-US" altLang="ko-KR" dirty="0"/>
                  <a:t>                  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</m:t>
                    </m:r>
                  </m:oMath>
                </a14:m>
                <a:r>
                  <a:rPr lang="en-US" altLang="ko-KR" dirty="0"/>
                  <a:t>…..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𝑑</m:t>
                    </m:r>
                    <m:r>
                      <a:rPr lang="en-US" altLang="ko-KR" i="1">
                        <a:latin typeface="Cambria Math"/>
                      </a:rPr>
                      <m:t> ~ 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+,…+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       </m:t>
                    </m:r>
                    <m:r>
                      <a:rPr lang="en-US" altLang="ko-KR" i="1">
                        <a:latin typeface="Cambria Math"/>
                      </a:rPr>
                      <m:t>𝑘</m:t>
                    </m:r>
                    <m:r>
                      <a:rPr lang="en-US" altLang="ko-KR" i="1">
                        <a:latin typeface="Cambria Math"/>
                      </a:rPr>
                      <m:t>&lt;</m:t>
                    </m:r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ko-KR" dirty="0" smtClean="0"/>
                  <a:t>Dimension Reduction </a:t>
                </a:r>
              </a:p>
              <a:p>
                <a:r>
                  <a:rPr lang="en-US" altLang="ko-KR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𝑑</m:t>
                      </m:r>
                      <m:r>
                        <a:rPr lang="en-US" altLang="ko-KR" b="0" i="1" smtClean="0">
                          <a:latin typeface="Cambria Math"/>
                        </a:rPr>
                        <m:t> ~</m:t>
                      </m:r>
                      <m:acc>
                        <m:accPr>
                          <m:chr m:val="̂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+,…+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        </m:t>
                      </m:r>
                      <m:r>
                        <a:rPr lang="en-US" altLang="ko-KR" i="1">
                          <a:latin typeface="Cambria Math"/>
                        </a:rPr>
                        <m:t>𝑘</m:t>
                      </m:r>
                      <m:r>
                        <a:rPr lang="en-US" altLang="ko-KR" i="1">
                          <a:latin typeface="Cambria Math"/>
                        </a:rPr>
                        <m:t>&lt;</m:t>
                      </m:r>
                      <m:r>
                        <a:rPr lang="en-US" altLang="ko-KR" i="1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−→</m:t>
                      </m:r>
                      <m:r>
                        <a:rPr lang="en-US" altLang="ko-KR" b="0" i="1" smtClean="0">
                          <a:latin typeface="Cambria Math"/>
                        </a:rPr>
                        <m:t>𝑑𝑖𝑚𝑒𝑛𝑠𝑖𝑜𝑛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𝑘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   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  (Signal: Fourier analysis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+,… </m:t>
                    </m:r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r>
                      <a:rPr lang="en-US" altLang="ko-KR" b="0" i="1" dirty="0" smtClean="0">
                        <a:latin typeface="Cambria Math"/>
                      </a:rPr>
                      <m:t>∞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           ~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𝜔</m:t>
                        </m:r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+,…</m:t>
                    </m:r>
                    <m:r>
                      <a:rPr lang="en-US" altLang="ko-K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𝜔</m:t>
                        </m:r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  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04" y="980728"/>
                <a:ext cx="7857604" cy="5471819"/>
              </a:xfrm>
              <a:prstGeom prst="rect">
                <a:avLst/>
              </a:prstGeom>
              <a:blipFill rotWithShape="1">
                <a:blip r:embed="rId3"/>
                <a:stretch>
                  <a:fillRect l="-621" t="-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6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11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Manifold learning with t-SNE 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4238" y="890638"/>
            <a:ext cx="8142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t-SNE :</a:t>
            </a:r>
          </a:p>
          <a:p>
            <a:endParaRPr lang="en-US" altLang="ko-KR" dirty="0"/>
          </a:p>
          <a:p>
            <a:r>
              <a:rPr lang="en-US" altLang="ko-KR" dirty="0" smtClean="0"/>
              <a:t>   </a:t>
            </a:r>
            <a:endParaRPr lang="en-US" altLang="ko-KR" dirty="0"/>
          </a:p>
          <a:p>
            <a:endParaRPr lang="en-US" altLang="ko-KR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74238" y="647384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https://www.youtube.com/watch?v=NEaUSP4YerM</a:t>
            </a:r>
            <a:endParaRPr lang="ko-KR" alt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72822"/>
            <a:ext cx="4660165" cy="257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96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11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Manifold learning with t-SNE 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4238" y="890638"/>
            <a:ext cx="8142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t-SNE :</a:t>
            </a:r>
          </a:p>
          <a:p>
            <a:endParaRPr lang="en-US" altLang="ko-KR" dirty="0"/>
          </a:p>
          <a:p>
            <a:r>
              <a:rPr lang="en-US" altLang="ko-KR" dirty="0" smtClean="0"/>
              <a:t>   </a:t>
            </a:r>
            <a:endParaRPr lang="en-US" altLang="ko-KR" dirty="0"/>
          </a:p>
          <a:p>
            <a:endParaRPr lang="en-US" altLang="ko-KR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74238" y="647384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https://www.youtube.com/watch?v=NEaUSP4YerM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3" y="1386855"/>
            <a:ext cx="4197685" cy="253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"/>
          <a:stretch/>
        </p:blipFill>
        <p:spPr bwMode="auto">
          <a:xfrm>
            <a:off x="4746238" y="3861048"/>
            <a:ext cx="4118648" cy="254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6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11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Manifold learning with t-SNE 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4238" y="890638"/>
            <a:ext cx="8142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t-SNE :</a:t>
            </a:r>
          </a:p>
          <a:p>
            <a:endParaRPr lang="en-US" altLang="ko-KR" dirty="0"/>
          </a:p>
          <a:p>
            <a:r>
              <a:rPr lang="en-US" altLang="ko-KR" dirty="0" smtClean="0"/>
              <a:t>   </a:t>
            </a:r>
            <a:endParaRPr lang="en-US" altLang="ko-KR" dirty="0"/>
          </a:p>
          <a:p>
            <a:endParaRPr lang="en-US" altLang="ko-KR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74238" y="647384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https://www.youtube.com/watch?v=NEaUSP4YerM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47813"/>
            <a:ext cx="7690738" cy="4761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79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11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K-means clustering   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74238" y="6488668"/>
            <a:ext cx="23984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https://en.wikipedia.org/wiki/Manifold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3528" y="1052736"/>
                <a:ext cx="7200800" cy="5233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K-means Clustering : </a:t>
                </a:r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 smtClean="0"/>
                  <a:t>Assign  “K” data points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𝐾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ko-KR" dirty="0" smtClean="0"/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 smtClean="0"/>
                  <a:t>Find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 smtClean="0"/>
                  <a:t>to the nearest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"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“</m:t>
                    </m:r>
                  </m:oMath>
                </a14:m>
                <a:endParaRPr lang="en-US" altLang="ko-KR" dirty="0" smtClean="0"/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 smtClean="0"/>
                  <a:t>Define the next centroid point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 smtClean="0"/>
                  <a:t> as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𝑚𝑒𝑎𝑛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4. Find 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dirty="0"/>
                  <a:t>to the nearest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"</m:t>
                        </m:r>
                        <m:r>
                          <a:rPr lang="en-US" altLang="ko-KR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  <m:r>
                      <a:rPr lang="en-US" altLang="ko-KR" i="1">
                        <a:latin typeface="Cambria Math"/>
                      </a:rPr>
                      <m:t>“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5. </a:t>
                </a:r>
                <a:r>
                  <a:rPr lang="en-US" altLang="ko-KR" dirty="0"/>
                  <a:t>Define the next centroid point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i="1">
                            <a:latin typeface="Cambria Math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 as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𝑚𝑒𝑎𝑛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6. If the next centroid is same to the previous one, stop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052736"/>
                <a:ext cx="7200800" cy="5233484"/>
              </a:xfrm>
              <a:prstGeom prst="rect">
                <a:avLst/>
              </a:prstGeom>
              <a:blipFill rotWithShape="1">
                <a:blip r:embed="rId3"/>
                <a:stretch>
                  <a:fillRect l="-847" t="-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9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11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K-means clustering   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74238" y="6488668"/>
            <a:ext cx="23984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https://en.wikipedia.org/wiki/Manifold</a:t>
            </a:r>
            <a:endParaRPr lang="ko-KR" altLang="en-US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50060"/>
            <a:ext cx="5852009" cy="50160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4238" y="1052736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Ex. P 171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53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11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K-means clustering   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74238" y="6488668"/>
            <a:ext cx="23984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https://en.wikipedia.org/wiki/Manifold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174238" y="1052736"/>
            <a:ext cx="35336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Ex. P 171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K=3 clusters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Ex. P172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K=2 or 5 clusters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37402"/>
            <a:ext cx="2808312" cy="22787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104" y="4005064"/>
            <a:ext cx="3924191" cy="23075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1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74238" y="1052736"/>
                <a:ext cx="8286194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DBSCAN : </a:t>
                </a:r>
                <a:r>
                  <a:rPr lang="en-US" altLang="ko-KR" dirty="0" smtClean="0"/>
                  <a:t> Density based spatial clustering of application with noise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terminology</a:t>
                </a:r>
              </a:p>
              <a:p>
                <a:r>
                  <a:rPr lang="en-US" altLang="ko-KR" dirty="0" smtClean="0"/>
                  <a:t>    -parameters: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m</m:t>
                    </m:r>
                    <m:r>
                      <a:rPr lang="en-US" altLang="ko-KR" b="0" i="1" smtClean="0">
                        <a:latin typeface="Cambria Math"/>
                      </a:rPr>
                      <m:t>𝑖𝑛𝑃𝑡𝑠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b="0" i="1" dirty="0" smtClean="0">
                    <a:latin typeface="Cambria Math"/>
                  </a:rPr>
                  <a:t>eps: distance )</a:t>
                </a:r>
                <a:endParaRPr lang="en-US" altLang="ko-KR" b="0" dirty="0" smtClean="0">
                  <a:latin typeface="Cambria Math"/>
                </a:endParaRPr>
              </a:p>
              <a:p>
                <a:pPr/>
                <a:r>
                  <a:rPr lang="en-US" altLang="ko-KR" dirty="0">
                    <a:latin typeface="Cambria Math"/>
                  </a:rPr>
                  <a:t> </a:t>
                </a:r>
                <a:r>
                  <a:rPr lang="en-US" altLang="ko-KR" dirty="0" smtClean="0">
                    <a:latin typeface="Cambria Math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b="0" dirty="0" smtClean="0">
                  <a:latin typeface="Cambria Math"/>
                </a:endParaRPr>
              </a:p>
              <a:p>
                <a:pPr/>
                <a:r>
                  <a:rPr lang="en-US" altLang="ko-KR" dirty="0" smtClean="0"/>
                  <a:t>    - 3 types of points</a:t>
                </a:r>
              </a:p>
              <a:p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r>
                  <a:rPr lang="en-US" altLang="ko-KR" dirty="0" smtClean="0"/>
                  <a:t>   1) </a:t>
                </a:r>
                <a:r>
                  <a:rPr lang="en-US" altLang="ko-KR" dirty="0" smtClean="0"/>
                  <a:t>A </a:t>
                </a:r>
                <a:r>
                  <a:rPr lang="en-US" altLang="ko-KR" dirty="0"/>
                  <a:t>point </a:t>
                </a:r>
                <a:r>
                  <a:rPr lang="en-US" altLang="ko-KR" i="1" dirty="0"/>
                  <a:t>p</a:t>
                </a:r>
                <a:r>
                  <a:rPr lang="en-US" altLang="ko-KR" dirty="0"/>
                  <a:t> is a </a:t>
                </a:r>
                <a:r>
                  <a:rPr lang="en-US" altLang="ko-KR" b="1" i="1" dirty="0"/>
                  <a:t>core point</a:t>
                </a:r>
                <a:r>
                  <a:rPr lang="en-US" altLang="ko-KR" dirty="0"/>
                  <a:t> if at least </a:t>
                </a:r>
                <a:r>
                  <a:rPr lang="en-US" altLang="ko-KR" dirty="0" err="1"/>
                  <a:t>minPts</a:t>
                </a:r>
                <a:r>
                  <a:rPr lang="en-US" altLang="ko-KR" dirty="0"/>
                  <a:t> points are within </a:t>
                </a:r>
                <a:r>
                  <a:rPr lang="en-US" altLang="ko-KR" dirty="0" smtClean="0"/>
                  <a:t>   distance</a:t>
                </a:r>
                <a:r>
                  <a:rPr lang="en-US" altLang="ko-KR" dirty="0"/>
                  <a:t> </a:t>
                </a:r>
                <a:r>
                  <a:rPr lang="en-US" altLang="ko-KR" i="1" dirty="0"/>
                  <a:t>ε</a:t>
                </a:r>
                <a:r>
                  <a:rPr lang="en-US" altLang="ko-KR" dirty="0"/>
                  <a:t> of it (including </a:t>
                </a:r>
                <a:r>
                  <a:rPr lang="en-US" altLang="ko-KR" i="1" dirty="0"/>
                  <a:t>p</a:t>
                </a:r>
                <a:r>
                  <a:rPr lang="en-US" altLang="ko-KR" dirty="0"/>
                  <a:t>).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 2) A </a:t>
                </a:r>
                <a:r>
                  <a:rPr lang="en-US" altLang="ko-KR" b="1" dirty="0"/>
                  <a:t>poin</a:t>
                </a:r>
                <a:r>
                  <a:rPr lang="en-US" altLang="ko-KR" dirty="0"/>
                  <a:t>t </a:t>
                </a:r>
                <a:r>
                  <a:rPr lang="en-US" altLang="ko-KR" i="1" dirty="0"/>
                  <a:t>q</a:t>
                </a:r>
                <a:r>
                  <a:rPr lang="en-US" altLang="ko-KR" dirty="0"/>
                  <a:t> is </a:t>
                </a:r>
                <a:r>
                  <a:rPr lang="en-US" altLang="ko-KR" dirty="0" smtClean="0"/>
                  <a:t>within </a:t>
                </a:r>
                <a:r>
                  <a:rPr lang="en-US" altLang="ko-KR" dirty="0"/>
                  <a:t>distance </a:t>
                </a:r>
                <a:r>
                  <a:rPr lang="en-US" altLang="ko-KR" i="1" dirty="0"/>
                  <a:t>ε</a:t>
                </a:r>
                <a:r>
                  <a:rPr lang="en-US" altLang="ko-KR" dirty="0"/>
                  <a:t> from core point </a:t>
                </a:r>
                <a:r>
                  <a:rPr lang="en-US" altLang="ko-KR" i="1" dirty="0" smtClean="0"/>
                  <a:t>p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but less </a:t>
                </a:r>
                <a:r>
                  <a:rPr lang="en-US" altLang="ko-KR" dirty="0" err="1" smtClean="0"/>
                  <a:t>minPts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3) All </a:t>
                </a:r>
                <a:r>
                  <a:rPr lang="en-US" altLang="ko-KR" dirty="0"/>
                  <a:t>points not reachable from any other point are </a:t>
                </a:r>
                <a:r>
                  <a:rPr lang="en-US" altLang="ko-KR" b="1" i="1" dirty="0"/>
                  <a:t>outliers</a:t>
                </a:r>
                <a:r>
                  <a:rPr lang="en-US" altLang="ko-KR" b="1" dirty="0"/>
                  <a:t> or </a:t>
                </a:r>
                <a:r>
                  <a:rPr lang="en-US" altLang="ko-KR" b="1" i="1" dirty="0"/>
                  <a:t>noise points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Clustering : core points and point 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38" y="1052736"/>
                <a:ext cx="8286194" cy="4247317"/>
              </a:xfrm>
              <a:prstGeom prst="rect">
                <a:avLst/>
              </a:prstGeom>
              <a:blipFill rotWithShape="1">
                <a:blip r:embed="rId3"/>
                <a:stretch>
                  <a:fillRect l="-662" t="-718" b="-14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31998" y="6453336"/>
            <a:ext cx="28194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https://en.wikipedia.org/wiki/DBSCAN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86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DBSCAN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9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1998" y="6453336"/>
            <a:ext cx="28194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https://en.wikipedia.org/wiki/DBSCAN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74238" y="1196752"/>
            <a:ext cx="34616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Google example: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 Cluster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{Core points : red </a:t>
            </a:r>
          </a:p>
          <a:p>
            <a:endParaRPr lang="en-US" altLang="ko-KR" dirty="0"/>
          </a:p>
          <a:p>
            <a:r>
              <a:rPr lang="en-US" altLang="ko-KR" dirty="0" smtClean="0"/>
              <a:t>Points(boundary) : yellow}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Noise(outlier) </a:t>
            </a:r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556792"/>
            <a:ext cx="4794713" cy="363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486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DBSCAN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3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1998" y="6453336"/>
            <a:ext cx="28194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https://en.wikipedia.org/wiki/DBSCAN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81903" y="908720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Ex.(p188)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32" y="1340768"/>
            <a:ext cx="6049431" cy="48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486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DBSCAN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1998" y="6453336"/>
            <a:ext cx="28194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https://en.wikipedia.org/wiki/DBSCAN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81903" y="908720"/>
            <a:ext cx="4455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Comparing and Evaluation Clustering </a:t>
            </a:r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ex.(p.192)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2052638"/>
            <a:ext cx="89249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486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DBSCAN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2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33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Dimensionality Reduction ,Feature Extraction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1560" y="979411"/>
                <a:ext cx="7920880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Procedure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1. Delete the bias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𝐷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2. Whitening Process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with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ko-KR" dirty="0" smtClean="0"/>
                  <a:t>   (e-values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ko-KR" dirty="0" smtClean="0"/>
                  <a:t> is equivalent to that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3. Find eigenvectors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+,…+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4. choose PCA up to k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~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 …+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79411"/>
                <a:ext cx="7920880" cy="5355312"/>
              </a:xfrm>
              <a:prstGeom prst="rect">
                <a:avLst/>
              </a:prstGeom>
              <a:blipFill rotWithShape="1">
                <a:blip r:embed="rId3"/>
                <a:stretch>
                  <a:fillRect l="-462" t="-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82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052736"/>
            <a:ext cx="66967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Unsupervised machine learning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AI :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Sensor :   Vision / Speech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Actuator :  robotics – humanoid       </a:t>
            </a:r>
          </a:p>
          <a:p>
            <a:r>
              <a:rPr lang="en-US" altLang="ko-KR" dirty="0" smtClean="0"/>
              <a:t>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Vision </a:t>
            </a:r>
          </a:p>
          <a:p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openCV</a:t>
            </a:r>
            <a:r>
              <a:rPr lang="en-US" altLang="ko-KR" dirty="0" smtClean="0"/>
              <a:t> : picture / video  data handling </a:t>
            </a:r>
            <a:endParaRPr lang="en-US" altLang="ko-KR" dirty="0"/>
          </a:p>
          <a:p>
            <a:r>
              <a:rPr lang="en-US" altLang="ko-KR" dirty="0" smtClean="0"/>
              <a:t>   </a:t>
            </a:r>
            <a:endParaRPr lang="en-US" altLang="ko-KR" dirty="0"/>
          </a:p>
          <a:p>
            <a:r>
              <a:rPr lang="en-US" altLang="ko-KR" dirty="0" smtClean="0"/>
              <a:t>    - digit identification </a:t>
            </a:r>
          </a:p>
          <a:p>
            <a:r>
              <a:rPr lang="en-US" altLang="ko-KR" dirty="0" smtClean="0"/>
              <a:t>    - face identification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automatic car driving </a:t>
            </a:r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signal processing </a:t>
            </a:r>
            <a:endParaRPr lang="en-US" altLang="ko-KR" dirty="0"/>
          </a:p>
          <a:p>
            <a:r>
              <a:rPr lang="en-US" altLang="ko-KR" dirty="0" smtClean="0"/>
              <a:t>   - speech recognition </a:t>
            </a:r>
          </a:p>
          <a:p>
            <a:r>
              <a:rPr lang="en-US" altLang="ko-KR" dirty="0"/>
              <a:t>  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Virtual human  (vision / Speech) </a:t>
            </a:r>
          </a:p>
          <a:p>
            <a:endParaRPr lang="en-US" altLang="ko-KR" dirty="0"/>
          </a:p>
          <a:p>
            <a:r>
              <a:rPr lang="en-US" altLang="ko-KR" dirty="0" smtClean="0"/>
              <a:t>   </a:t>
            </a:r>
          </a:p>
          <a:p>
            <a:r>
              <a:rPr lang="en-US" altLang="ko-KR" dirty="0" smtClean="0"/>
              <a:t>  </a:t>
            </a: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86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Remark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4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7" y="1052736"/>
            <a:ext cx="73007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Big data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- google search </a:t>
            </a:r>
          </a:p>
          <a:p>
            <a:endParaRPr lang="en-US" altLang="ko-KR" dirty="0"/>
          </a:p>
          <a:p>
            <a:r>
              <a:rPr lang="en-US" altLang="ko-KR" dirty="0" smtClean="0"/>
              <a:t>  - document / books </a:t>
            </a:r>
          </a:p>
          <a:p>
            <a:endParaRPr lang="en-US" altLang="ko-KR" dirty="0"/>
          </a:p>
          <a:p>
            <a:r>
              <a:rPr lang="en-US" altLang="ko-KR" dirty="0" smtClean="0"/>
              <a:t>  - speaking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Machine learning ….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- learning </a:t>
            </a:r>
          </a:p>
          <a:p>
            <a:endParaRPr lang="en-US" altLang="ko-KR" dirty="0"/>
          </a:p>
          <a:p>
            <a:r>
              <a:rPr lang="en-US" altLang="ko-KR" dirty="0" smtClean="0"/>
              <a:t>  - thinking </a:t>
            </a:r>
          </a:p>
          <a:p>
            <a:endParaRPr lang="en-US" altLang="ko-KR" dirty="0"/>
          </a:p>
          <a:p>
            <a:r>
              <a:rPr lang="en-US" altLang="ko-KR" dirty="0" smtClean="0"/>
              <a:t>  - problem solving 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 replace  human activity by machine  </a:t>
            </a:r>
          </a:p>
          <a:p>
            <a:r>
              <a:rPr lang="en-US" altLang="ko-KR" dirty="0" smtClean="0"/>
              <a:t>  </a:t>
            </a: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86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Remark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7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33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Dimensionality Reduction ,Feature Extraction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908720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Face identification (p.153):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%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eigenface</a:t>
            </a:r>
            <a:r>
              <a:rPr lang="en-US" altLang="ko-KR" dirty="0" smtClean="0"/>
              <a:t> analysis </a:t>
            </a:r>
          </a:p>
          <a:p>
            <a:endParaRPr lang="en-US" altLang="ko-KR" dirty="0"/>
          </a:p>
          <a:p>
            <a:r>
              <a:rPr lang="en-US" altLang="ko-KR" dirty="0" smtClean="0"/>
              <a:t>  - SVD (singular value decomposition)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404695" cy="186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51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11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Manifold learning with t-SNE 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4238" y="1003370"/>
            <a:ext cx="81421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Manifold Learning with t-SNE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/>
              <a:t>a </a:t>
            </a:r>
            <a:r>
              <a:rPr lang="en-US" altLang="ko-KR" b="1" dirty="0"/>
              <a:t>manifold</a:t>
            </a:r>
            <a:r>
              <a:rPr lang="en-US" altLang="ko-KR" dirty="0"/>
              <a:t> is a </a:t>
            </a:r>
            <a:r>
              <a:rPr lang="en-US" altLang="ko-KR" dirty="0">
                <a:hlinkClick r:id="rId3" tooltip="Topological space"/>
              </a:rPr>
              <a:t>topological space</a:t>
            </a:r>
            <a:r>
              <a:rPr lang="en-US" altLang="ko-KR" dirty="0"/>
              <a:t> that locally resembles </a:t>
            </a:r>
            <a:r>
              <a:rPr lang="en-US" altLang="ko-KR" dirty="0">
                <a:hlinkClick r:id="rId4" tooltip="Euclidean space"/>
              </a:rPr>
              <a:t>Euclidean space</a:t>
            </a:r>
            <a:r>
              <a:rPr lang="en-US" altLang="ko-KR" dirty="0"/>
              <a:t> near each point.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locally resemble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74238" y="6488668"/>
            <a:ext cx="23984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https://en.wikipedia.org/wiki/Manifold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656" y="2989314"/>
            <a:ext cx="2896846" cy="2218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11571"/>
            <a:ext cx="1641422" cy="197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11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Manifold learning with t-SNE 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4238" y="1003370"/>
            <a:ext cx="81421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Ex. (p.163)  Digit clustering with PCA : 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hand written digit : 8x8 gray scale image</a:t>
            </a:r>
          </a:p>
          <a:p>
            <a:endParaRPr lang="en-US" altLang="ko-KR" dirty="0"/>
          </a:p>
          <a:p>
            <a:r>
              <a:rPr lang="en-US" altLang="ko-KR" dirty="0" smtClean="0"/>
              <a:t>   - using PCA 2-components,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74238" y="6488668"/>
            <a:ext cx="23984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https://en.wikipedia.org/wiki/Manifold</a:t>
            </a:r>
            <a:endParaRPr lang="ko-KR" altLang="en-US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20"/>
            <a:ext cx="6135886" cy="305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11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Manifold learning with t-SNE 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4238" y="1003370"/>
            <a:ext cx="8142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Ex. (p.163)  Digit clustering with PCA :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- overlapped , difficult to cluster,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74238" y="6488668"/>
            <a:ext cx="23984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https://en.wikipedia.org/wiki/Manifold</a:t>
            </a:r>
            <a:endParaRPr lang="ko-KR" altLang="en-US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26" y="1897301"/>
            <a:ext cx="4315050" cy="413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26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11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K-means clustering   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74238" y="6488668"/>
            <a:ext cx="23984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https://en.wikipedia.org/wiki/Manifold</a:t>
            </a:r>
            <a:endParaRPr lang="ko-KR" altLang="en-US" sz="1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242" y="1628800"/>
            <a:ext cx="4315050" cy="413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808" y="1700514"/>
            <a:ext cx="4523432" cy="406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1268760"/>
            <a:ext cx="549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Ex. P165                                         </a:t>
            </a:r>
            <a:r>
              <a:rPr lang="en-US" altLang="ko-KR" dirty="0" smtClean="0"/>
              <a:t>Ex.p166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73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11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Manifold learning with t-SNE 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4238" y="890638"/>
            <a:ext cx="8142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t-SNE : </a:t>
            </a:r>
          </a:p>
          <a:p>
            <a:endParaRPr lang="en-US" altLang="ko-KR" dirty="0"/>
          </a:p>
          <a:p>
            <a:r>
              <a:rPr lang="en-US" altLang="ko-KR" dirty="0" smtClean="0"/>
              <a:t>   Stochastic Neighboring Embedding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74238" y="6488668"/>
            <a:ext cx="23984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https://en.wikipedia.org/wiki/Manifold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38" y="2608612"/>
            <a:ext cx="3960440" cy="303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1835696" y="3457963"/>
            <a:ext cx="2323385" cy="1002647"/>
            <a:chOff x="2248615" y="2908789"/>
            <a:chExt cx="2323385" cy="1002647"/>
          </a:xfrm>
        </p:grpSpPr>
        <p:sp>
          <p:nvSpPr>
            <p:cNvPr id="3" name="타원 2"/>
            <p:cNvSpPr/>
            <p:nvPr/>
          </p:nvSpPr>
          <p:spPr>
            <a:xfrm>
              <a:off x="2248615" y="2908789"/>
              <a:ext cx="64807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4247964" y="3004103"/>
              <a:ext cx="324036" cy="9073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 flipH="1">
            <a:off x="4159081" y="3068960"/>
            <a:ext cx="1997095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148297" y="2829630"/>
            <a:ext cx="4082691" cy="844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36729" y="2662576"/>
            <a:ext cx="146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Two clusters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2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11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Manifold learning with t-SNE 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4238" y="890638"/>
            <a:ext cx="87021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t-SNE : </a:t>
            </a:r>
          </a:p>
          <a:p>
            <a:endParaRPr lang="en-US" altLang="ko-KR" dirty="0"/>
          </a:p>
          <a:p>
            <a:r>
              <a:rPr lang="en-US" altLang="ko-KR" dirty="0" smtClean="0"/>
              <a:t>   Stochastic Neighboring Embedding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Two dimension </a:t>
            </a:r>
            <a:r>
              <a:rPr lang="en-US" altLang="ko-KR" dirty="0" smtClean="0">
                <a:sym typeface="Wingdings" panose="05000000000000000000" pitchFamily="2" charset="2"/>
              </a:rPr>
              <a:t> one dimension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                        just projection (like PCA)  not preserved the clustering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Data is in 2D                      just projection failed          1D by t-</a:t>
            </a:r>
            <a:r>
              <a:rPr lang="en-US" altLang="ko-KR" dirty="0" err="1" smtClean="0"/>
              <a:t>sne</a:t>
            </a:r>
            <a:r>
              <a:rPr lang="en-US" altLang="ko-KR" dirty="0" smtClean="0"/>
              <a:t> 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74238" y="647384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https://www.youtube.com/watch?v=NEaUSP4YerM</a:t>
            </a:r>
            <a:endParaRPr lang="ko-KR" alt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78"/>
          <a:stretch/>
        </p:blipFill>
        <p:spPr bwMode="auto">
          <a:xfrm>
            <a:off x="475660" y="3186519"/>
            <a:ext cx="2774563" cy="21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444" y="3129920"/>
            <a:ext cx="2703587" cy="2210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918" y="3129920"/>
            <a:ext cx="2102709" cy="21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56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14234</TotalTime>
  <Words>989</Words>
  <Application>Microsoft Office PowerPoint</Application>
  <PresentationFormat>화면 슬라이드 쇼(4:3)</PresentationFormat>
  <Paragraphs>281</Paragraphs>
  <Slides>21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Office 테마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김태욱</cp:lastModifiedBy>
  <cp:revision>240</cp:revision>
  <dcterms:created xsi:type="dcterms:W3CDTF">2022-04-07T05:00:11Z</dcterms:created>
  <dcterms:modified xsi:type="dcterms:W3CDTF">2022-05-16T03:22:36Z</dcterms:modified>
</cp:coreProperties>
</file>