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26"/>
  </p:notesMasterIdLst>
  <p:sldIdLst>
    <p:sldId id="348" r:id="rId4"/>
    <p:sldId id="365" r:id="rId5"/>
    <p:sldId id="364" r:id="rId6"/>
    <p:sldId id="366" r:id="rId7"/>
    <p:sldId id="357" r:id="rId8"/>
    <p:sldId id="349" r:id="rId9"/>
    <p:sldId id="350" r:id="rId10"/>
    <p:sldId id="358" r:id="rId11"/>
    <p:sldId id="351" r:id="rId12"/>
    <p:sldId id="352" r:id="rId13"/>
    <p:sldId id="353" r:id="rId14"/>
    <p:sldId id="354" r:id="rId15"/>
    <p:sldId id="355" r:id="rId16"/>
    <p:sldId id="356" r:id="rId17"/>
    <p:sldId id="347" r:id="rId18"/>
    <p:sldId id="312" r:id="rId19"/>
    <p:sldId id="332" r:id="rId20"/>
    <p:sldId id="334" r:id="rId21"/>
    <p:sldId id="336" r:id="rId22"/>
    <p:sldId id="333" r:id="rId23"/>
    <p:sldId id="320" r:id="rId24"/>
    <p:sldId id="33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1" autoAdjust="0"/>
    <p:restoredTop sz="94301" autoAdjust="0"/>
  </p:normalViewPr>
  <p:slideViewPr>
    <p:cSldViewPr>
      <p:cViewPr>
        <p:scale>
          <a:sx n="90" d="100"/>
          <a:sy n="90" d="100"/>
        </p:scale>
        <p:origin x="-139" y="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0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238" y="1003370"/>
                <a:ext cx="814217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K-NN(nearest neighbor)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- Classification : majority selection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decision boundary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- Regression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criteria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min error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Linear Model – Regression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1) OLS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- min least square error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2)Ridge </a:t>
                </a:r>
                <a:endParaRPr lang="en-US" altLang="ko-KR" dirty="0"/>
              </a:p>
              <a:p>
                <a:r>
                  <a:rPr lang="en-US" altLang="ko-KR" dirty="0" smtClean="0"/>
                  <a:t>     - Least Square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 constraint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3)Lasso </a:t>
                </a:r>
                <a:endParaRPr lang="en-US" altLang="ko-KR" dirty="0"/>
              </a:p>
              <a:p>
                <a:r>
                  <a:rPr lang="en-US" altLang="ko-KR" dirty="0" smtClean="0"/>
                  <a:t>     - Least </a:t>
                </a:r>
                <a:r>
                  <a:rPr lang="en-US" altLang="ko-KR" dirty="0"/>
                  <a:t>Square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norm </a:t>
                </a:r>
                <a:r>
                  <a:rPr lang="en-US" altLang="ko-KR" dirty="0"/>
                  <a:t>constraint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8" y="1003370"/>
                <a:ext cx="8142178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524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3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80728"/>
                <a:ext cx="5400600" cy="575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Problems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1) One constraint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+1  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−1  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for all data in two Classes </a:t>
                </a:r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b="0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sym typeface="Wingdings" panose="05000000000000000000" pitchFamily="2" charset="2"/>
                        </a:rPr>
                        <m:t>≥1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2) cost: max margin d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d</m:t>
                    </m:r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y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)=1 </m:t>
                    </m:r>
                  </m:oMath>
                </a14:m>
                <a:r>
                  <a:rPr lang="en-US" altLang="ko-KR" dirty="0" smtClean="0"/>
                  <a:t>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=1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1 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=−1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=2/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anose="05000000000000000000" pitchFamily="2" charset="2"/>
                          </a:rPr>
                          <m:t>W</m:t>
                        </m:r>
                      </m:e>
                    </m:d>
                  </m:oMath>
                </a14:m>
                <a:r>
                  <a:rPr lang="en-US" altLang="ko-KR" dirty="0" smtClean="0"/>
                  <a:t>     </a:t>
                </a:r>
                <a:r>
                  <a:rPr lang="en-US" altLang="ko-KR" dirty="0" smtClean="0">
                    <a:latin typeface="Cambria Math"/>
                  </a:rPr>
                  <a:t>    </a:t>
                </a:r>
                <a:endParaRPr lang="en-US" altLang="ko-KR" dirty="0">
                  <a:latin typeface="Cambria Math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5400600" cy="5753626"/>
              </a:xfrm>
              <a:prstGeom prst="rect">
                <a:avLst/>
              </a:prstGeom>
              <a:blipFill rotWithShape="1">
                <a:blip r:embed="rId2"/>
                <a:stretch>
                  <a:fillRect l="-1016" t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1332327"/>
            <a:ext cx="2664296" cy="19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3100388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0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00701"/>
                <a:ext cx="9001000" cy="365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Problems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=2/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       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≥1 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𝑊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≥1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00701"/>
                <a:ext cx="9001000" cy="3656770"/>
              </a:xfrm>
              <a:prstGeom prst="rect">
                <a:avLst/>
              </a:prstGeom>
              <a:blipFill rotWithShape="1">
                <a:blip r:embed="rId2"/>
                <a:stretch>
                  <a:fillRect l="-406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4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1" y="1199546"/>
            <a:ext cx="3625776" cy="287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  <a:blipFill rotWithShape="1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102" y="908720"/>
            <a:ext cx="44719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Hard Margin SVM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Soft Margin SVM </a:t>
            </a:r>
          </a:p>
          <a:p>
            <a:endParaRPr lang="en-US" altLang="ko-KR" dirty="0"/>
          </a:p>
          <a:p>
            <a:r>
              <a:rPr lang="en-US" altLang="ko-KR" dirty="0" smtClean="0"/>
              <a:t>  - to regulate the incorrect classification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 ,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</m:t>
                      </m:r>
                    </m:oMath>
                  </m:oMathPara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    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𝜁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𝑑𝑖𝑠𝑡𝑎𝑛𝑐𝑒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𝑏𝑒𝑡𝑤𝑒𝑒𝑛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𝑖𝑛𝑐𝑜𝑟𝑟𝑒𝑐𝑙𝑦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𝑐𝑙𝑎𝑠𝑠𝑖𝑓𝑖𝑒𝑑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𝑑𝑎𝑡𝑎</m:t>
                    </m:r>
                  </m:oMath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   c: weighting factor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  <a:blipFill rotWithShape="1"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1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00701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Example  (page. 56)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Soft Margin SVM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80415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– Classification- Multiclass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619" y="764704"/>
            <a:ext cx="6768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Linear Models for Multiclass classification (</a:t>
            </a:r>
            <a:r>
              <a:rPr lang="en-US" altLang="ko-KR" dirty="0" smtClean="0"/>
              <a:t>p.64)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One-vs. –rest algorithm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11560" y="1268760"/>
                <a:ext cx="79928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;</m:t>
                    </m:r>
                    <m:r>
                      <a:rPr lang="en-US" altLang="ko-KR" i="1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:  parameters to be </a:t>
                </a:r>
                <a:r>
                  <a:rPr lang="en-US" altLang="ko-KR" dirty="0" smtClean="0"/>
                  <a:t>learned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7992888" cy="1754326"/>
              </a:xfrm>
              <a:prstGeom prst="rect">
                <a:avLst/>
              </a:prstGeom>
              <a:blipFill rotWithShape="1">
                <a:blip r:embed="rId2"/>
                <a:stretch>
                  <a:fillRect t="-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25" y="1089725"/>
            <a:ext cx="2599206" cy="166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9" y="3596683"/>
            <a:ext cx="3979841" cy="23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31" y="3562875"/>
            <a:ext cx="3917300" cy="23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 - Introduction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544" y="3356992"/>
            <a:ext cx="7014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KNN / SVM  are difficult to find the decision boundary. 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Decision Tree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58528" y="1628800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81877" y="980728"/>
            <a:ext cx="445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a data set of two classification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1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758632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- questions and answers  (if-else)</a:t>
            </a:r>
          </a:p>
          <a:p>
            <a:endParaRPr lang="en-US" altLang="ko-KR" dirty="0"/>
          </a:p>
          <a:p>
            <a:r>
              <a:rPr lang="en-US" altLang="ko-KR" dirty="0" smtClean="0"/>
              <a:t> - data ={Hawk, Penguin, Dolphin, Bear}</a:t>
            </a:r>
          </a:p>
          <a:p>
            <a:endParaRPr lang="en-US" altLang="ko-KR" dirty="0"/>
          </a:p>
          <a:p>
            <a:r>
              <a:rPr lang="en-US" altLang="ko-KR" dirty="0" smtClean="0"/>
              <a:t>    decision tree (animal tree)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leaf( node)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(the tree is upside-down)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0" dirty="0" smtClean="0">
                <a:solidFill>
                  <a:prstClr val="black"/>
                </a:solidFill>
              </a:rPr>
              <a:t> 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b="0" dirty="0" smtClean="0">
              <a:solidFill>
                <a:prstClr val="black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- Introduction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2736"/>
            <a:ext cx="4250804" cy="30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3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Entropy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𝐸𝑛𝑡𝑟𝑜𝑝𝑦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ko-KR" dirty="0" smtClean="0"/>
                  <a:t> , where log base is 2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dirty="0" smtClean="0"/>
                  <a:t>is large  , more uncertainty, less information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Entropy ~ complexity : </a:t>
                </a:r>
              </a:p>
              <a:p>
                <a:pPr marL="285750" indent="-285750">
                  <a:buFont typeface="Wingdings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More complex  more uncertain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- Less Entropy (less complexity)   less uncertainty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529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- Entropy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9552" y="809824"/>
                <a:ext cx="8064896" cy="549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Ex. 1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 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1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: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=+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=0.38 </m:t>
                        </m:r>
                      </m:e>
                    </m:func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−→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h𝑎𝑠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𝑙𝑒𝑠𝑠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𝑐𝑜𝑚𝑝𝑙𝑒𝑥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𝑡h𝑎𝑛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,…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</a:rPr>
                      <m:t>   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6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2.5850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 −→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h𝑎𝑠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𝑙𝑒𝑠𝑠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𝑐𝑜𝑚𝑝𝑙𝑒𝑥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𝑡h𝑎𝑛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Separation :  {Parent set}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{Child}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∪ </m:t>
                    </m:r>
                    <m:r>
                      <m:rPr>
                        <m:nor/>
                      </m:rPr>
                      <a:rPr lang="en-US" altLang="ko-KR" dirty="0"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ko-KR" dirty="0">
                        <a:sym typeface="Wingdings" panose="05000000000000000000" pitchFamily="2" charset="2"/>
                      </a:rPr>
                      <m:t>Child</m:t>
                    </m:r>
                    <m:r>
                      <m:rPr>
                        <m:nor/>
                      </m:rPr>
                      <a:rPr lang="en-US" altLang="ko-KR" dirty="0">
                        <a:sym typeface="Wingdings" panose="05000000000000000000" pitchFamily="2" charset="2"/>
                      </a:rPr>
                      <m:t>} 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decrease complexity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Information gain = E[P] 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>
                  <a:solidFill>
                    <a:prstClr val="black"/>
                  </a:solidFill>
                </a:endParaRPr>
              </a:p>
              <a:p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09824"/>
                <a:ext cx="8064896" cy="5490927"/>
              </a:xfrm>
              <a:prstGeom prst="rect">
                <a:avLst/>
              </a:prstGeom>
              <a:blipFill rotWithShape="1">
                <a:blip r:embed="rId2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- Entropy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Entropy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7544" y="3356992"/>
                <a:ext cx="5602496" cy="1614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Entropy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=3.4170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56992"/>
                <a:ext cx="5602496" cy="1614866"/>
              </a:xfrm>
              <a:prstGeom prst="rect">
                <a:avLst/>
              </a:prstGeom>
              <a:blipFill rotWithShape="1">
                <a:blip r:embed="rId2"/>
                <a:stretch>
                  <a:fillRect l="-762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724660" y="1556792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14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29316"/>
            <a:ext cx="3084578" cy="21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3452"/>
            <a:ext cx="2983244" cy="210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783287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 : Decision Boundary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5454"/>
            <a:ext cx="6624736" cy="2816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3548" y="291902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03748" y="2919028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0680" y="2919028"/>
            <a:ext cx="70899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2416518" y="2919028"/>
            <a:ext cx="1214619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7136680" y="3040112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66945" y="3005336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945" y="3153544"/>
            <a:ext cx="1440160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 </a:t>
            </a:r>
          </a:p>
          <a:p>
            <a:pPr algn="ctr"/>
            <a:r>
              <a:rPr lang="en-US" altLang="ko-KR" sz="2800" dirty="0" smtClean="0"/>
              <a:t>+ + +  -</a:t>
            </a:r>
            <a:endParaRPr lang="ko-KR" altLang="en-US" sz="2800" dirty="0"/>
          </a:p>
        </p:txBody>
      </p:sp>
      <p:sp>
        <p:nvSpPr>
          <p:cNvPr id="23" name="직사각형 22"/>
          <p:cNvSpPr/>
          <p:nvPr/>
        </p:nvSpPr>
        <p:spPr>
          <a:xfrm>
            <a:off x="7137093" y="3171056"/>
            <a:ext cx="1439747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 - -</a:t>
            </a:r>
          </a:p>
          <a:p>
            <a:pPr algn="ctr"/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749234" y="4243166"/>
                <a:ext cx="3334567" cy="190436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sz="16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7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1600" b="0" i="1" smtClean="0">
                            <a:latin typeface="Cambria Math"/>
                          </a:rPr>
                          <m:t>    </m:t>
                        </m:r>
                      </m:e>
                    </m:d>
                  </m:oMath>
                </a14:m>
                <a:endParaRPr lang="en-US" altLang="ko-KR" sz="1600" b="0" i="1" dirty="0" smtClean="0">
                  <a:latin typeface="Cambria Math"/>
                </a:endParaRPr>
              </a:p>
              <a:p>
                <a:r>
                  <a:rPr lang="en-US" altLang="ko-KR" sz="1600" b="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{−3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/>
                      </a:rPr>
                      <m:t> −3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log</m:t>
                    </m:r>
                    <m:r>
                      <a:rPr lang="en-US" altLang="ko-KR" sz="1600" b="0" i="1" smtClean="0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)}</m:t>
                    </m:r>
                  </m:oMath>
                </a14:m>
                <a:endParaRPr lang="en-US" altLang="ko-KR" sz="1600" dirty="0" smtClean="0"/>
              </a:p>
              <a:p>
                <a:r>
                  <a:rPr lang="en-US" altLang="ko-KR" sz="1600" dirty="0"/>
                  <a:t> =</a:t>
                </a:r>
                <a:r>
                  <a:rPr lang="en-US" altLang="ko-KR" sz="1600" dirty="0" smtClean="0"/>
                  <a:t>2.5994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IG  = E[P]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=3.4170 – 2.5994=0.8176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34" y="4243166"/>
                <a:ext cx="3334567" cy="1904367"/>
              </a:xfrm>
              <a:prstGeom prst="rect">
                <a:avLst/>
              </a:prstGeom>
              <a:blipFill rotWithShape="1">
                <a:blip r:embed="rId3"/>
                <a:stretch>
                  <a:fillRect l="-6011" t="-15605" r="-729" b="-2101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560251" y="4328299"/>
                <a:ext cx="4233531" cy="181421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sz="16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7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1600" b="0" i="1" smtClean="0">
                            <a:latin typeface="Cambria Math"/>
                          </a:rPr>
                          <m:t> −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ko-KR" sz="1600" b="0" i="1" dirty="0" smtClean="0">
                  <a:latin typeface="Cambria Math"/>
                </a:endParaRPr>
              </a:p>
              <a:p>
                <a:r>
                  <a:rPr lang="en-US" altLang="ko-KR" sz="1600" b="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{−3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sz="1600" dirty="0" smtClean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=1.7549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IG  = E[P]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1600" dirty="0"/>
                  <a:t> </a:t>
                </a:r>
              </a:p>
              <a:p>
                <a:r>
                  <a:rPr lang="en-US" altLang="ko-KR" sz="1600" dirty="0"/>
                  <a:t>     =3.4170 – </a:t>
                </a:r>
                <a:r>
                  <a:rPr lang="en-US" altLang="ko-KR" sz="1600" dirty="0" smtClean="0"/>
                  <a:t>1.7549=1.6621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51" y="4328299"/>
                <a:ext cx="4233531" cy="1814215"/>
              </a:xfrm>
              <a:prstGeom prst="rect">
                <a:avLst/>
              </a:prstGeom>
              <a:blipFill rotWithShape="1">
                <a:blip r:embed="rId4"/>
                <a:stretch>
                  <a:fillRect l="-4591" t="-16333" b="-1733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79512" y="908720"/>
            <a:ext cx="487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Decision boundary : information Gain(IG)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37721" y="1278052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>
          <a:xfrm>
            <a:off x="5576039" y="1250804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78809" y="1772816"/>
            <a:ext cx="29523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99217" y="2204864"/>
            <a:ext cx="29523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520" y="17728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9123" y="20341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8342" y="6268670"/>
            <a:ext cx="329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Boundary B is better than A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Decision Boundary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9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Example – w/o code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08280"/>
            <a:ext cx="3263194" cy="2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Decision Boundary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08280"/>
            <a:ext cx="4402054" cy="168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62" y="2806328"/>
            <a:ext cx="4231228" cy="150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30" y="3212976"/>
            <a:ext cx="4573910" cy="20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032" y="1196752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Pros and Cons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1) Pro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easily visualized and understood (at least for small trees)</a:t>
            </a:r>
          </a:p>
          <a:p>
            <a:endParaRPr lang="en-US" altLang="ko-KR" dirty="0"/>
          </a:p>
          <a:p>
            <a:r>
              <a:rPr lang="en-US" altLang="ko-KR" dirty="0" smtClean="0"/>
              <a:t>   - invariant to scaling of the data, </a:t>
            </a:r>
            <a:r>
              <a:rPr lang="en-US" altLang="ko-KR" b="1" dirty="0" smtClean="0"/>
              <a:t>continuous, discrete, binary features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2) Cons</a:t>
            </a:r>
          </a:p>
          <a:p>
            <a:endParaRPr lang="en-US" altLang="ko-KR" dirty="0"/>
          </a:p>
          <a:p>
            <a:r>
              <a:rPr lang="en-US" altLang="ko-KR" dirty="0" smtClean="0"/>
              <a:t>  - Over fitted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Decision Boundary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010" y="1064836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K-NN: Regression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98" y="1049606"/>
            <a:ext cx="3649997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8" y="2924944"/>
            <a:ext cx="87915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3010" y="1064836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K-NN: Regression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08720"/>
            <a:ext cx="2281845" cy="1755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Regression 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5" y="2852936"/>
            <a:ext cx="4608512" cy="338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124745"/>
                <a:ext cx="532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ko-KR" b="0" dirty="0" smtClean="0"/>
                  <a:t>OLS 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 ,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5"/>
                <a:ext cx="532859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59" t="-118333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282" y="1628800"/>
                <a:ext cx="6745006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2)  Ridge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𝐿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ko-KR" i="1">
                                <a:latin typeface="Cambria Math"/>
                              </a:rPr>
                              <m:t>,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82" y="1628800"/>
                <a:ext cx="6745006" cy="384336"/>
              </a:xfrm>
              <a:prstGeom prst="rect">
                <a:avLst/>
              </a:prstGeom>
              <a:blipFill rotWithShape="1">
                <a:blip r:embed="rId4"/>
                <a:stretch>
                  <a:fillRect l="-814" t="-111111" b="-179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9282" y="2133597"/>
                <a:ext cx="674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3)  Lasso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𝐿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ko-KR" i="1">
                                <a:latin typeface="Cambria Math"/>
                              </a:rPr>
                              <m:t>,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82" y="2133597"/>
                <a:ext cx="674500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14"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619" y="764704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 Binary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39552" y="1988840"/>
                <a:ext cx="7992888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+,…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;</m:t>
                    </m:r>
                    <m:r>
                      <a:rPr lang="en-US" altLang="ko-KR" i="1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/>
                  <a:t>:  parameters to be </a:t>
                </a:r>
                <a:r>
                  <a:rPr lang="en-US" altLang="ko-KR" dirty="0" smtClean="0"/>
                  <a:t>learned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&gt;0   −→</m:t>
                    </m:r>
                    <m:r>
                      <a:rPr lang="en-US" altLang="ko-KR" b="0" i="1" smtClean="0">
                        <a:latin typeface="Cambria Math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/>
                      </a:rPr>
                      <m:t> 1, </m:t>
                    </m:r>
                    <m:r>
                      <a:rPr lang="en-US" altLang="ko-KR" b="0" i="1" smtClean="0">
                        <a:latin typeface="Cambria Math"/>
                      </a:rPr>
                      <m:t>𝑜𝑡h𝑒𝑟𝑤𝑖𝑠𝑒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/>
                      </a:rPr>
                      <m:t> 0</m:t>
                    </m:r>
                  </m:oMath>
                </a14:m>
                <a:r>
                  <a:rPr lang="en-US" altLang="ko-KR" dirty="0" smtClean="0"/>
                  <a:t> 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two types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- Linear support vector machine(SVM)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- </a:t>
                </a:r>
                <a:r>
                  <a:rPr lang="en-US" altLang="ko-KR" dirty="0" err="1" smtClean="0"/>
                  <a:t>LogisticRegression</a:t>
                </a:r>
                <a:r>
                  <a:rPr lang="en-US" altLang="ko-KR" dirty="0" smtClean="0"/>
                  <a:t> (code in but algorithm skipped)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7992888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534" t="-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8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Concepts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-decision boundary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separate classes</a:t>
            </a:r>
          </a:p>
          <a:p>
            <a:endParaRPr lang="en-US" altLang="ko-KR" dirty="0"/>
          </a:p>
          <a:p>
            <a:r>
              <a:rPr lang="en-US" altLang="ko-KR" dirty="0" smtClean="0"/>
              <a:t> Line / hyperplane ,..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- how to find the decision </a:t>
            </a:r>
          </a:p>
          <a:p>
            <a:endParaRPr lang="en-US" altLang="ko-KR" dirty="0"/>
          </a:p>
          <a:p>
            <a:r>
              <a:rPr lang="en-US" altLang="ko-KR" dirty="0" smtClean="0"/>
              <a:t>   boundary? </a:t>
            </a:r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55134"/>
            <a:ext cx="4496544" cy="33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2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691680" y="1700808"/>
            <a:ext cx="0" cy="3168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87624" y="4437112"/>
            <a:ext cx="42484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67544" y="2708920"/>
            <a:ext cx="439248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899592" y="3519592"/>
            <a:ext cx="439248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2020" y="45230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16067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76056" y="1052736"/>
                <a:ext cx="352904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2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 −→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−2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=0 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1,−2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 smtClean="0"/>
                  <a:t>=0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=0 ;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𝑛𝑜𝑟𝑚𝑎𝑙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𝑣𝑒𝑐𝑡𝑜𝑟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052736"/>
                <a:ext cx="3529043" cy="1477328"/>
              </a:xfrm>
              <a:prstGeom prst="rect">
                <a:avLst/>
              </a:prstGeom>
              <a:blipFill rotWithShape="1">
                <a:blip r:embed="rId2"/>
                <a:stretch>
                  <a:fillRect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64088" y="3573016"/>
                <a:ext cx="2464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=0 , </m:t>
                      </m:r>
                      <m:r>
                        <a:rPr lang="en-US" altLang="ko-KR" b="0" i="1" smtClean="0"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r>
                        <a:rPr lang="en-US" altLang="ko-KR" b="0" i="1" smtClean="0">
                          <a:latin typeface="Cambria Math"/>
                        </a:rPr>
                        <m:t>𝑠h𝑖𝑓𝑡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73016"/>
                <a:ext cx="246407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Classification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80728"/>
                <a:ext cx="381642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Concepts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𝑡h𝑒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𝑛𝑜𝑟𝑚𝑎𝑙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𝑣𝑒𝑐𝑡𝑜𝑟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- 3 cases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X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on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the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D</m:t>
                    </m:r>
                    <m:r>
                      <a:rPr lang="en-US" altLang="ko-KR" b="0" i="0" smtClean="0">
                        <a:latin typeface="Cambria Math"/>
                      </a:rPr>
                      <m:t> :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</m:t>
                    </m:r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Class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A</m:t>
                    </m:r>
                    <m:r>
                      <a:rPr lang="en-US" altLang="ko-KR">
                        <a:latin typeface="Cambria Math"/>
                      </a:rPr>
                      <m:t> :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in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Class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B</m:t>
                    </m:r>
                    <m:r>
                      <a:rPr lang="en-US" altLang="ko-KR" b="0" i="1" smtClean="0">
                        <a:latin typeface="Cambria Math"/>
                      </a:rPr>
                      <m:t>:   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∙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r>
                      <a:rPr lang="en-US" altLang="ko-KR" i="1">
                        <a:latin typeface="Cambria Math"/>
                      </a:rPr>
                      <m:t>𝑐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endParaRPr lang="en-US" altLang="ko-KR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816424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1118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55134"/>
            <a:ext cx="4496544" cy="33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4008" y="29249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14551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10601</TotalTime>
  <Words>1549</Words>
  <Application>Microsoft Office PowerPoint</Application>
  <PresentationFormat>화면 슬라이드 쇼(4:3)</PresentationFormat>
  <Paragraphs>315</Paragraphs>
  <Slides>22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161</cp:revision>
  <dcterms:created xsi:type="dcterms:W3CDTF">2022-04-07T05:00:11Z</dcterms:created>
  <dcterms:modified xsi:type="dcterms:W3CDTF">2022-05-10T02:18:08Z</dcterms:modified>
</cp:coreProperties>
</file>