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0" r:id="rId3"/>
    <p:sldId id="257" r:id="rId4"/>
    <p:sldId id="263" r:id="rId5"/>
    <p:sldId id="265" r:id="rId6"/>
    <p:sldId id="266" r:id="rId7"/>
    <p:sldId id="268" r:id="rId8"/>
    <p:sldId id="264" r:id="rId9"/>
    <p:sldId id="260" r:id="rId10"/>
    <p:sldId id="261" r:id="rId11"/>
    <p:sldId id="271" r:id="rId12"/>
    <p:sldId id="269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1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3514-917A-4123-A5C2-F630A49D8C88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94240-DA88-4B6C-AC12-DCF4EA77B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9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4EAD-6C1A-4342-8CD4-1B28F360F739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06DA-21B1-475B-8BB0-65FF8C1F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28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4EAD-6C1A-4342-8CD4-1B28F360F739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06DA-21B1-475B-8BB0-65FF8C1F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6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4EAD-6C1A-4342-8CD4-1B28F360F739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06DA-21B1-475B-8BB0-65FF8C1F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5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0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4EAD-6C1A-4342-8CD4-1B28F360F739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06DA-21B1-475B-8BB0-65FF8C1F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8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4EAD-6C1A-4342-8CD4-1B28F360F739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06DA-21B1-475B-8BB0-65FF8C1F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2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4EAD-6C1A-4342-8CD4-1B28F360F739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06DA-21B1-475B-8BB0-65FF8C1F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4EAD-6C1A-4342-8CD4-1B28F360F739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06DA-21B1-475B-8BB0-65FF8C1F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1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4EAD-6C1A-4342-8CD4-1B28F360F739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06DA-21B1-475B-8BB0-65FF8C1F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7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4EAD-6C1A-4342-8CD4-1B28F360F739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06DA-21B1-475B-8BB0-65FF8C1F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5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4EAD-6C1A-4342-8CD4-1B28F360F739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06DA-21B1-475B-8BB0-65FF8C1F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5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4EAD-6C1A-4342-8CD4-1B28F360F739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06DA-21B1-475B-8BB0-65FF8C1F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6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4EAD-6C1A-4342-8CD4-1B28F360F739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06DA-21B1-475B-8BB0-65FF8C1F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5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2240" y="119996"/>
            <a:ext cx="20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Kalman</a:t>
            </a:r>
            <a:r>
              <a:rPr lang="ko-KR" altLang="en-US" dirty="0" smtClean="0"/>
              <a:t> </a:t>
            </a:r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764704"/>
                <a:ext cx="7920880" cy="5842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Estimation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/>
                  <a:t>measurements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,…..,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/>
                  <a:t>the estimator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ko-KR" dirty="0" smtClean="0"/>
                  <a:t> 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or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𝑑𝑥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nary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𝑑𝑥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endParaRPr lang="en-US" altLang="ko-KR" dirty="0"/>
              </a:p>
              <a:p>
                <a:pPr/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7920880" cy="5842049"/>
              </a:xfrm>
              <a:prstGeom prst="rect">
                <a:avLst/>
              </a:prstGeom>
              <a:blipFill rotWithShape="1">
                <a:blip r:embed="rId2"/>
                <a:stretch>
                  <a:fillRect l="-462" t="-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1520" y="126724"/>
            <a:ext cx="23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Problem - recursive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16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764704"/>
                <a:ext cx="8352928" cy="453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Summary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Plant : </a:t>
                </a: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 </m:t>
                        </m:r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𝐵𝑤</m:t>
                    </m:r>
                  </m:oMath>
                </a14:m>
                <a:r>
                  <a:rPr lang="en-US" altLang="ko-KR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is given </a:t>
                </a:r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   =</m:t>
                    </m:r>
                    <m:r>
                      <a:rPr lang="en-US" altLang="ko-KR" i="1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𝑣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1) Prediction            2) Innovation              3)Estimation(Update)   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a:rPr lang="en-US" altLang="ko-KR" b="0" i="1" smtClean="0">
                        <a:latin typeface="Cambria Math"/>
                      </a:rPr>
                      <m:t>                  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        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64704"/>
                <a:ext cx="8352928" cy="4534703"/>
              </a:xfrm>
              <a:prstGeom prst="rect">
                <a:avLst/>
              </a:prstGeom>
              <a:blipFill rotWithShape="1">
                <a:blip r:embed="rId2"/>
                <a:stretch>
                  <a:fillRect l="-511" t="-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059832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126724"/>
            <a:ext cx="498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 Filter(Estimator) – Recursive / on-line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30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4288" y="116632"/>
            <a:ext cx="16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Many variants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" y="764704"/>
            <a:ext cx="4290695" cy="335788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0" y="4293096"/>
            <a:ext cx="3940810" cy="1184275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03" y="764704"/>
            <a:ext cx="422306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5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59832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9512" y="724054"/>
                <a:ext cx="43924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Realization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    </a:t>
                </a:r>
                <a:r>
                  <a:rPr lang="en-US" altLang="ko-KR" i="1" dirty="0" smtClean="0">
                    <a:latin typeface="Cambria Math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h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  <a:p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24054"/>
                <a:ext cx="4392488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832" t="-2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1382"/>
            <a:ext cx="65532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9436" y="116632"/>
            <a:ext cx="324922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estimator realization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03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59832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65532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 flipV="1">
            <a:off x="323528" y="2852936"/>
            <a:ext cx="7272808" cy="9413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4528" y="836712"/>
            <a:ext cx="100412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528" y="3160853"/>
            <a:ext cx="130805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Computer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9436" y="116632"/>
            <a:ext cx="324922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estimator realization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59832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5112" y="980728"/>
            <a:ext cx="55928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System </a:t>
            </a:r>
          </a:p>
          <a:p>
            <a:endParaRPr lang="en-US" altLang="ko-KR" dirty="0"/>
          </a:p>
          <a:p>
            <a:r>
              <a:rPr lang="en-US" altLang="ko-KR" dirty="0" smtClean="0"/>
              <a:t>  input :   command , disturbance , noise </a:t>
            </a:r>
          </a:p>
          <a:p>
            <a:endParaRPr lang="en-US" altLang="ko-KR" dirty="0"/>
          </a:p>
          <a:p>
            <a:r>
              <a:rPr lang="en-US" altLang="ko-KR" dirty="0" smtClean="0"/>
              <a:t>  output : output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Computer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input : command , system output(measurement) </a:t>
            </a:r>
          </a:p>
          <a:p>
            <a:endParaRPr lang="en-US" altLang="ko-KR" dirty="0"/>
          </a:p>
          <a:p>
            <a:r>
              <a:rPr lang="en-US" altLang="ko-KR" dirty="0" smtClean="0"/>
              <a:t>   output : state estimator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9436" y="116632"/>
            <a:ext cx="324922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estimator realization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16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59832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35112" y="980728"/>
                <a:ext cx="770929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Kalman  estimator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- purpose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1) Estimator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2) The performance of  state feedback  is better than that of output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feedback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Even if without the (all) state measurements, using the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Kalman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estimators for the non-measured state may be used for state feedback 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𝑠𝑡𝑎𝑡𝑒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𝑓𝑒𝑒𝑑𝑏𝑎𝑐𝑘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𝑔𝑎𝑖𝑛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Kx</m:t>
                    </m:r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  <m:r>
                      <a:rPr lang="en-US" altLang="ko-KR" b="0" i="1" smtClean="0">
                        <a:latin typeface="Cambria Math"/>
                      </a:rPr>
                      <m:t>−→ </m:t>
                    </m:r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as state feedback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12" y="980728"/>
                <a:ext cx="7709296" cy="5632311"/>
              </a:xfrm>
              <a:prstGeom prst="rect">
                <a:avLst/>
              </a:prstGeom>
              <a:blipFill rotWithShape="1">
                <a:blip r:embed="rId2"/>
                <a:stretch>
                  <a:fillRect l="-712" t="-541" r="-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9436" y="116632"/>
            <a:ext cx="324922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estimator realization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3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2240" y="119996"/>
            <a:ext cx="20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Kalman</a:t>
            </a:r>
            <a:r>
              <a:rPr lang="ko-KR" altLang="en-US" dirty="0" smtClean="0"/>
              <a:t> </a:t>
            </a:r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764704"/>
                <a:ext cx="792088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Time revolution system  estimation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Consider </a:t>
                </a:r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ko-KR" dirty="0" smtClean="0"/>
                  <a:t>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up to  time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measurements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,…..,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the estimator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too many measurement !!   it is a batch type process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7920880" cy="5078313"/>
              </a:xfrm>
              <a:prstGeom prst="rect">
                <a:avLst/>
              </a:prstGeom>
              <a:blipFill rotWithShape="1">
                <a:blip r:embed="rId2"/>
                <a:stretch>
                  <a:fillRect l="-462" t="-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1520" y="126724"/>
            <a:ext cx="23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Problem - recursive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78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764704"/>
                <a:ext cx="84969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Markov Process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/>
                          </a:rPr>
                          <m:t>,….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Time evolution system 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Since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altLang="ko-KR" dirty="0" smtClean="0"/>
                  <a:t>,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recursive method !!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496944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430" t="-7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7504" y="143658"/>
            <a:ext cx="22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Problem - Markov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59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819" y="764704"/>
            <a:ext cx="686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Ex. </a:t>
            </a:r>
            <a:endParaRPr lang="en-US" altLang="ko-KR" dirty="0"/>
          </a:p>
          <a:p>
            <a:r>
              <a:rPr lang="en-US" altLang="ko-KR" dirty="0" smtClean="0"/>
              <a:t> the customer trends in a month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046974" y="2451061"/>
            <a:ext cx="2520280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719382" y="2451061"/>
            <a:ext cx="2520280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5046" y="2914467"/>
            <a:ext cx="93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store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9462" y="2914467"/>
            <a:ext cx="91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 store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2357099" y="2198432"/>
            <a:ext cx="2954867" cy="350368"/>
          </a:xfrm>
          <a:custGeom>
            <a:avLst/>
            <a:gdLst>
              <a:gd name="connsiteX0" fmla="*/ 0 w 2954867"/>
              <a:gd name="connsiteY0" fmla="*/ 206434 h 350368"/>
              <a:gd name="connsiteX1" fmla="*/ 2040467 w 2954867"/>
              <a:gd name="connsiteY1" fmla="*/ 3234 h 350368"/>
              <a:gd name="connsiteX2" fmla="*/ 2954867 w 2954867"/>
              <a:gd name="connsiteY2" fmla="*/ 350368 h 350368"/>
              <a:gd name="connsiteX3" fmla="*/ 2954867 w 2954867"/>
              <a:gd name="connsiteY3" fmla="*/ 350368 h 350368"/>
              <a:gd name="connsiteX4" fmla="*/ 2954867 w 2954867"/>
              <a:gd name="connsiteY4" fmla="*/ 350368 h 35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4867" h="350368">
                <a:moveTo>
                  <a:pt x="0" y="206434"/>
                </a:moveTo>
                <a:cubicBezTo>
                  <a:pt x="773994" y="92839"/>
                  <a:pt x="1547989" y="-20755"/>
                  <a:pt x="2040467" y="3234"/>
                </a:cubicBezTo>
                <a:cubicBezTo>
                  <a:pt x="2532945" y="27223"/>
                  <a:pt x="2954867" y="350368"/>
                  <a:pt x="2954867" y="350368"/>
                </a:cubicBezTo>
                <a:lnTo>
                  <a:pt x="2954867" y="350368"/>
                </a:lnTo>
                <a:lnTo>
                  <a:pt x="2954867" y="350368"/>
                </a:ln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80835" y="2862066"/>
            <a:ext cx="948598" cy="426943"/>
          </a:xfrm>
          <a:custGeom>
            <a:avLst/>
            <a:gdLst>
              <a:gd name="connsiteX0" fmla="*/ 948598 w 948598"/>
              <a:gd name="connsiteY0" fmla="*/ 0 h 426943"/>
              <a:gd name="connsiteX1" fmla="*/ 331 w 948598"/>
              <a:gd name="connsiteY1" fmla="*/ 389467 h 426943"/>
              <a:gd name="connsiteX2" fmla="*/ 863931 w 948598"/>
              <a:gd name="connsiteY2" fmla="*/ 389467 h 42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8598" h="426943">
                <a:moveTo>
                  <a:pt x="948598" y="0"/>
                </a:moveTo>
                <a:cubicBezTo>
                  <a:pt x="481520" y="162278"/>
                  <a:pt x="14442" y="324556"/>
                  <a:pt x="331" y="389467"/>
                </a:cubicBezTo>
                <a:cubicBezTo>
                  <a:pt x="-13780" y="454378"/>
                  <a:pt x="425075" y="421922"/>
                  <a:pt x="863931" y="389467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831233" y="3708733"/>
            <a:ext cx="2819400" cy="635077"/>
          </a:xfrm>
          <a:custGeom>
            <a:avLst/>
            <a:gdLst>
              <a:gd name="connsiteX0" fmla="*/ 2819400 w 2819400"/>
              <a:gd name="connsiteY0" fmla="*/ 0 h 635077"/>
              <a:gd name="connsiteX1" fmla="*/ 1337733 w 2819400"/>
              <a:gd name="connsiteY1" fmla="*/ 635000 h 635077"/>
              <a:gd name="connsiteX2" fmla="*/ 0 w 2819400"/>
              <a:gd name="connsiteY2" fmla="*/ 33867 h 63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00" h="635077">
                <a:moveTo>
                  <a:pt x="2819400" y="0"/>
                </a:moveTo>
                <a:cubicBezTo>
                  <a:pt x="2313516" y="314678"/>
                  <a:pt x="1807633" y="629356"/>
                  <a:pt x="1337733" y="635000"/>
                </a:cubicBezTo>
                <a:cubicBezTo>
                  <a:pt x="867833" y="640644"/>
                  <a:pt x="433916" y="337255"/>
                  <a:pt x="0" y="33867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7073033" y="2836666"/>
            <a:ext cx="1380246" cy="649880"/>
          </a:xfrm>
          <a:custGeom>
            <a:avLst/>
            <a:gdLst>
              <a:gd name="connsiteX0" fmla="*/ 76200 w 1380246"/>
              <a:gd name="connsiteY0" fmla="*/ 0 h 649880"/>
              <a:gd name="connsiteX1" fmla="*/ 1380066 w 1380246"/>
              <a:gd name="connsiteY1" fmla="*/ 567267 h 649880"/>
              <a:gd name="connsiteX2" fmla="*/ 0 w 1380246"/>
              <a:gd name="connsiteY2" fmla="*/ 635000 h 64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246" h="649880">
                <a:moveTo>
                  <a:pt x="76200" y="0"/>
                </a:moveTo>
                <a:cubicBezTo>
                  <a:pt x="734483" y="230717"/>
                  <a:pt x="1392766" y="461434"/>
                  <a:pt x="1380066" y="567267"/>
                </a:cubicBezTo>
                <a:cubicBezTo>
                  <a:pt x="1367366" y="673100"/>
                  <a:pt x="683683" y="654050"/>
                  <a:pt x="0" y="63500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19872" y="1647384"/>
                <a:ext cx="128483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647384"/>
                <a:ext cx="1284839" cy="394210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22275" y="2030226"/>
                <a:ext cx="1268937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75" y="2030226"/>
                <a:ext cx="1268937" cy="394210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81908" y="2253956"/>
                <a:ext cx="128926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908" y="2253956"/>
                <a:ext cx="1289264" cy="394210"/>
              </a:xfrm>
              <a:prstGeom prst="rect">
                <a:avLst/>
              </a:prstGeom>
              <a:blipFill rotWithShape="1"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23928" y="4509120"/>
                <a:ext cx="1273362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509120"/>
                <a:ext cx="1273362" cy="394210"/>
              </a:xfrm>
              <a:prstGeom prst="rect">
                <a:avLst/>
              </a:prstGeom>
              <a:blipFill rotWithShape="1"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3411" y="4912706"/>
                <a:ext cx="7715044" cy="14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altLang="ko-KR" b="0" dirty="0" smtClean="0"/>
                  <a:t>Next month # of </a:t>
                </a:r>
                <a:r>
                  <a:rPr lang="en-US" altLang="ko-KR" dirty="0"/>
                  <a:t>c</a:t>
                </a:r>
                <a:r>
                  <a:rPr lang="en-US" altLang="ko-KR" dirty="0" smtClean="0"/>
                  <a:t>ustomers </a:t>
                </a:r>
              </a:p>
              <a:p>
                <a:r>
                  <a:rPr lang="en-US" altLang="ko-KR" b="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,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,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11" y="4912706"/>
                <a:ext cx="7715044" cy="1437958"/>
              </a:xfrm>
              <a:prstGeom prst="rect">
                <a:avLst/>
              </a:prstGeom>
              <a:blipFill rotWithShape="1">
                <a:blip r:embed="rId7"/>
                <a:stretch>
                  <a:fillRect l="-870" t="-3814" r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51520" y="126724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Markov  Process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01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04995" y="836712"/>
                <a:ext cx="7715044" cy="422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2) In the k month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.8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0.3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0.7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−2 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.8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0.3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0.7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3)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−→∞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.8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0.2 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0.7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fun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5" y="836712"/>
                <a:ext cx="7715044" cy="4225516"/>
              </a:xfrm>
              <a:prstGeom prst="rect">
                <a:avLst/>
              </a:prstGeom>
              <a:blipFill rotWithShape="1">
                <a:blip r:embed="rId3"/>
                <a:stretch>
                  <a:fillRect l="-711" t="-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1520" y="126724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Markov  Process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59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04995" y="836712"/>
                <a:ext cx="7715044" cy="5740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Fact : Matrix  diagonalization</a:t>
                </a: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, 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𝐴𝑥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𝜆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b="0" dirty="0" smtClean="0"/>
                  <a:t>   </a:t>
                </a:r>
                <a:r>
                  <a:rPr lang="en-US" altLang="ko-KR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eigenvalue</m:t>
                    </m:r>
                  </m:oMath>
                </a14:m>
                <a:r>
                  <a:rPr lang="en-US" altLang="ko-KR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ko-KR" b="0" dirty="0" smtClean="0"/>
                  <a:t> eigenvector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different then it is diagonalizable.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Continue example,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𝑒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𝑣𝑎𝑙𝑢𝑒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𝑣𝑒𝑐𝑡𝑜𝑟</m:t>
                    </m:r>
                    <m:r>
                      <a:rPr lang="en-US" altLang="ko-KR" b="0" i="1" smtClean="0">
                        <a:latin typeface="Cambria Math"/>
                      </a:rPr>
                      <m:t>  ,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.6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0.4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Γ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P</m:t>
                      </m:r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Γ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Γ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,…,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Γ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Γ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5" y="836712"/>
                <a:ext cx="7715044" cy="5740867"/>
              </a:xfrm>
              <a:prstGeom prst="rect">
                <a:avLst/>
              </a:prstGeom>
              <a:blipFill rotWithShape="1">
                <a:blip r:embed="rId3"/>
                <a:stretch>
                  <a:fillRect l="-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1520" y="126724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Markov  Process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19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3528" y="836712"/>
                <a:ext cx="8139534" cy="5294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Then 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0.4 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 typeface="Wingdings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are determined by the initial condition, </a:t>
                </a:r>
              </a:p>
              <a:p>
                <a:r>
                  <a:rPr lang="en-US" altLang="ko-KR" dirty="0" smtClean="0"/>
                  <a:t>Then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.8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0.3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0.2 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0.7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Hence in the steady state, the number of stores are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</a:t>
                </a:r>
                <a:endParaRPr lang="en-US" altLang="ko-KR" dirty="0"/>
              </a:p>
              <a:p>
                <a:r>
                  <a:rPr lang="en-US" altLang="ko-KR" dirty="0" smtClean="0"/>
                  <a:t> %%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,another way,   the total number of customers are constant, so that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0.6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+0.4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𝑡𝑜𝑡𝑎𝑙</m:t>
                    </m:r>
                    <m:r>
                      <a:rPr lang="en-US" altLang="ko-KR" b="0" i="1" smtClean="0">
                        <a:latin typeface="Cambria Math"/>
                      </a:rPr>
                      <m:t> # </m:t>
                    </m:r>
                    <m:r>
                      <a:rPr lang="en-US" altLang="ko-KR" b="0" i="1" smtClean="0">
                        <a:latin typeface="Cambria Math"/>
                      </a:rPr>
                      <m:t>𝑜𝑓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𝑡h𝑒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𝑐𝑢𝑠𝑡𝑜𝑚𝑒𝑟𝑠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8139534" cy="5294719"/>
              </a:xfrm>
              <a:prstGeom prst="rect">
                <a:avLst/>
              </a:prstGeom>
              <a:blipFill rotWithShape="1">
                <a:blip r:embed="rId3"/>
                <a:stretch>
                  <a:fillRect l="-599" t="-575" b="-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1520" y="126724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Markov  Process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50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764704"/>
                <a:ext cx="7200800" cy="4837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𝐵𝑤</m:t>
                    </m:r>
                  </m:oMath>
                </a14:m>
                <a:r>
                  <a:rPr lang="en-US" altLang="ko-KR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given </a:t>
                </a: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    =</m:t>
                    </m:r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Prediction (The minimum square error sense)</a:t>
                </a:r>
              </a:p>
              <a:p>
                <a:endParaRPr lang="en-US" altLang="ko-KR" b="0" i="1" dirty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ko-KR" dirty="0" smtClean="0"/>
                  <a:t>    </a:t>
                </a:r>
                <a:endParaRPr lang="en-US" altLang="ko-KR" dirty="0"/>
              </a:p>
              <a:p>
                <a:r>
                  <a:rPr lang="en-US" altLang="ko-KR" dirty="0" smtClean="0"/>
                  <a:t>  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k</m:t>
                              </m:r>
                              <m:r>
                                <a:rPr lang="en-US" altLang="ko-KR" b="0" i="0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and </a:t>
                </a:r>
                <a:endParaRPr lang="en-US" altLang="ko-KR" dirty="0"/>
              </a:p>
              <a:p>
                <a:r>
                  <a:rPr lang="en-US" altLang="ko-KR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𝑄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𝐵𝑤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                    </a:t>
                </a:r>
              </a:p>
              <a:p>
                <a:r>
                  <a:rPr lang="en-US" altLang="ko-KR" dirty="0" smtClean="0"/>
                  <a:t>%% Initialization: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],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7200800" cy="4837415"/>
              </a:xfrm>
              <a:prstGeom prst="rect">
                <a:avLst/>
              </a:prstGeom>
              <a:blipFill rotWithShape="1">
                <a:blip r:embed="rId2"/>
                <a:stretch>
                  <a:fillRect l="-677" t="-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26724"/>
            <a:ext cx="498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 Filter(Estimator) – Recursive / on-line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78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764704"/>
                <a:ext cx="7200800" cy="538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ko-KR" dirty="0" smtClean="0"/>
                  <a:t>    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Estimation (The minimum square error sense)</a:t>
                </a:r>
              </a:p>
              <a:p>
                <a:endParaRPr lang="en-US" altLang="ko-KR" dirty="0" smtClean="0"/>
              </a:p>
              <a:p>
                <a:r>
                  <a:rPr lang="en-US" altLang="ko-KR" b="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 smtClean="0"/>
                  <a:t>)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ko-KR" dirty="0" smtClean="0"/>
                  <a:t>    </a:t>
                </a:r>
              </a:p>
              <a:p>
                <a:r>
                  <a:rPr lang="en-US" altLang="ko-KR" dirty="0" smtClean="0"/>
                  <a:t>here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|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which satisfies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=(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and </a:t>
                </a:r>
                <a:endParaRPr lang="en-US" altLang="ko-KR" dirty="0"/>
              </a:p>
              <a:p>
                <a:r>
                  <a:rPr lang="en-US" altLang="ko-KR" dirty="0" smtClean="0"/>
                  <a:t>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V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Innovation 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7200800" cy="5381345"/>
              </a:xfrm>
              <a:prstGeom prst="rect">
                <a:avLst/>
              </a:prstGeom>
              <a:blipFill rotWithShape="1">
                <a:blip r:embed="rId2"/>
                <a:stretch>
                  <a:fillRect l="-677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26724"/>
            <a:ext cx="498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 Filter(Estimator) – Recursive / on-line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65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1692</Words>
  <Application>Microsoft Office PowerPoint</Application>
  <PresentationFormat>화면 슬라이드 쇼(4:3)</PresentationFormat>
  <Paragraphs>216</Paragraphs>
  <Slides>15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9</cp:revision>
  <dcterms:created xsi:type="dcterms:W3CDTF">2022-05-28T20:44:44Z</dcterms:created>
  <dcterms:modified xsi:type="dcterms:W3CDTF">2022-05-28T23:04:04Z</dcterms:modified>
</cp:coreProperties>
</file>