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75" r:id="rId9"/>
    <p:sldId id="264" r:id="rId10"/>
    <p:sldId id="266" r:id="rId11"/>
    <p:sldId id="267" r:id="rId12"/>
    <p:sldId id="268" r:id="rId13"/>
    <p:sldId id="273" r:id="rId14"/>
    <p:sldId id="269" r:id="rId15"/>
    <p:sldId id="270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3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8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9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5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6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2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FB47-7FD8-4CCB-A288-A911608F713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6257-9C6D-496E-947C-4D9754C5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7632848" cy="4653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Estimator : Conditional Expectation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example: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Define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7632848" cy="4653774"/>
              </a:xfrm>
              <a:prstGeom prst="rect">
                <a:avLst/>
              </a:prstGeom>
              <a:blipFill rotWithShape="1">
                <a:blip r:embed="rId2"/>
                <a:stretch>
                  <a:fillRect l="-639" t="-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2053174"/>
                <a:ext cx="3915111" cy="58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𝑒𝑟𝑤𝑖𝑠𝑒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053174"/>
                <a:ext cx="3915111" cy="5861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6096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95536" y="777208"/>
                <a:ext cx="7992888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Fact: </a:t>
                </a:r>
              </a:p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and they are independent,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𝑀</m:t>
                      </m:r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N</m:t>
                      </m:r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Consider a R.V.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Then R.V.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is a Gaussian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𝐴𝑀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𝐴𝑀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77208"/>
                <a:ext cx="7992888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86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7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6096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792088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Time revolution system  estimation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Consider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dirty="0" smtClean="0"/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up to  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measurements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,…..,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the estimator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too many measurement !!   it is a batch type process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7920880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462" t="-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0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6096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764704"/>
                <a:ext cx="849694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Markov Process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ko-KR" b="0" i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,….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Time evolution system 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recursive method !!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496944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430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63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6336" y="145396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908720"/>
                <a:ext cx="7200800" cy="483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𝐵𝑤</m:t>
                    </m:r>
                  </m:oMath>
                </a14:m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given </a:t>
                </a: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Prediction (The minimum square error sense)</a:t>
                </a:r>
              </a:p>
              <a:p>
                <a:endParaRPr lang="en-US" altLang="ko-KR" b="0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 smtClean="0"/>
                  <a:t>    </a:t>
                </a:r>
                <a:endParaRPr lang="en-US" altLang="ko-KR" dirty="0"/>
              </a:p>
              <a:p>
                <a:r>
                  <a:rPr lang="en-US" altLang="ko-KR" dirty="0" smtClean="0"/>
                  <a:t>  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altLang="ko-KR" b="0" i="0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and </a:t>
                </a:r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𝐵𝑤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</a:p>
              <a:p>
                <a:r>
                  <a:rPr lang="en-US" altLang="ko-KR" dirty="0" smtClean="0"/>
                  <a:t>%% Initialization: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7200800" cy="4837415"/>
              </a:xfrm>
              <a:prstGeom prst="rect">
                <a:avLst/>
              </a:prstGeom>
              <a:blipFill rotWithShape="1">
                <a:blip r:embed="rId2"/>
                <a:stretch>
                  <a:fillRect l="-677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99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6336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908720"/>
                <a:ext cx="7200800" cy="538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 smtClean="0"/>
                  <a:t>    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Estimation (The minimum square error sense)</a:t>
                </a:r>
              </a:p>
              <a:p>
                <a:endParaRPr lang="en-US" altLang="ko-KR" dirty="0" smtClean="0"/>
              </a:p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ko-KR" dirty="0" smtClean="0"/>
                  <a:t>    </a:t>
                </a:r>
              </a:p>
              <a:p>
                <a:r>
                  <a:rPr lang="en-US" altLang="ko-KR" dirty="0" smtClean="0"/>
                  <a:t>here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which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and </a:t>
                </a:r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Innovation 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7200800" cy="5381345"/>
              </a:xfrm>
              <a:prstGeom prst="rect">
                <a:avLst/>
              </a:prstGeom>
              <a:blipFill rotWithShape="1">
                <a:blip r:embed="rId2"/>
                <a:stretch>
                  <a:fillRect l="-677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03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6096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7544" y="764704"/>
                <a:ext cx="8352928" cy="453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Summary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Plant :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 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𝐵𝑤</m:t>
                    </m:r>
                  </m:oMath>
                </a14:m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given 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  =</m:t>
                    </m:r>
                    <m:r>
                      <a:rPr lang="en-US" altLang="ko-KR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1) Prediction            2) Innovation              3)Estimation(Update)    </a:t>
                </a:r>
              </a:p>
              <a:p>
                <a:endParaRPr lang="en-US" altLang="ko-KR" dirty="0"/>
              </a:p>
              <a:p>
                <a:pPr/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                 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      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8352928" cy="4534703"/>
              </a:xfrm>
              <a:prstGeom prst="rect">
                <a:avLst/>
              </a:prstGeom>
              <a:blipFill rotWithShape="1">
                <a:blip r:embed="rId2"/>
                <a:stretch>
                  <a:fillRect l="-511" t="-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59832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9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6336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4290695" cy="335788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4" y="4869160"/>
            <a:ext cx="3940810" cy="118427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07" y="1124744"/>
            <a:ext cx="422306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908720"/>
                <a:ext cx="7992888" cy="525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Minimum variance estimator – The conditional Expectation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dirty="0" smtClean="0"/>
                  <a:t> which is a R.V.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There are two measurements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for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    ,   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0" smtClean="0">
                        <a:latin typeface="Cambria Math"/>
                      </a:rPr>
                      <m:t>,      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0" smtClean="0">
                        <a:latin typeface="Cambria Math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N</m:t>
                    </m:r>
                    <m:r>
                      <a:rPr lang="en-US" altLang="ko-KR" b="0" i="0" smtClean="0">
                        <a:latin typeface="Cambria Math"/>
                      </a:rPr>
                      <m:t>(0, 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Problem: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W</m:t>
                    </m:r>
                    <m:r>
                      <a:rPr lang="en-US" altLang="ko-KR" b="0" i="1" smtClean="0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1" smtClean="0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𝑏𝑌</m:t>
                    </m:r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altLang="ko-KR" b="0" dirty="0" smtClean="0"/>
                  <a:t>  find  the unbiased best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  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ko-KR" b="0" dirty="0"/>
                  <a:t> </a:t>
                </a:r>
                <a:r>
                  <a:rPr lang="en-US" altLang="ko-KR" b="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𝑍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𝑍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 </a:t>
                </a:r>
                <a:r>
                  <a:rPr lang="en-US" altLang="ko-KR" b="0" dirty="0" smtClean="0"/>
                  <a:t> </a:t>
                </a:r>
              </a:p>
              <a:p>
                <a:r>
                  <a:rPr lang="en-US" altLang="ko-KR" b="0" i="1" dirty="0" smtClean="0">
                    <a:latin typeface="Cambria Math"/>
                  </a:rPr>
                  <a:t>       </a:t>
                </a:r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08720"/>
                <a:ext cx="7992888" cy="5256375"/>
              </a:xfrm>
              <a:prstGeom prst="rect">
                <a:avLst/>
              </a:prstGeom>
              <a:blipFill rotWithShape="1">
                <a:blip r:embed="rId2"/>
                <a:stretch>
                  <a:fillRect l="-457"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7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764704"/>
                <a:ext cx="8105824" cy="510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i="1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sum</a:t>
                </a:r>
                <a:r>
                  <a:rPr lang="ko-KR" altLang="en-US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of  random variables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/>
                  </a:rPr>
                  <a:t>)</a:t>
                </a:r>
              </a:p>
              <a:p>
                <a:endParaRPr lang="en-US" altLang="ko-KR" dirty="0" smtClean="0">
                  <a:latin typeface="Cambria Math"/>
                </a:endParaRPr>
              </a:p>
              <a:p>
                <a:r>
                  <a:rPr lang="en-US" altLang="ko-KR" dirty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     </a:t>
                </a:r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1)  Batch process</a:t>
                </a:r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</a:rPr>
                      <m:t>/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2) Recursive Process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</a:t>
                </a: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</a:t>
                </a: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105824" cy="5108706"/>
              </a:xfrm>
              <a:prstGeom prst="rect">
                <a:avLst/>
              </a:prstGeom>
              <a:blipFill rotWithShape="1">
                <a:blip r:embed="rId2"/>
                <a:stretch>
                  <a:fillRect l="-451" t="-716" b="-11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1408" y="104829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Batch/ Recursive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0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764704"/>
                <a:ext cx="777686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Time evolution system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Terminology :</a:t>
                </a:r>
              </a:p>
              <a:p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system matrix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input matrix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dirty="0" smtClean="0"/>
                  <a:t> system noise matrix ( disturbance)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ko-KR" dirty="0" smtClean="0"/>
                  <a:t>: output matrix (measurement matrix)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dirty="0" smtClean="0"/>
                  <a:t>: system noise  :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dirty="0" smtClean="0"/>
                  <a:t>:  output noise :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7776864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627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7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729570"/>
                <a:ext cx="752435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Estimate 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given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Fact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R.V. 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b="0" dirty="0" smtClean="0"/>
                  <a:t>         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 :   the best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29570"/>
                <a:ext cx="752435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48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1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729570"/>
                <a:ext cx="7524350" cy="650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Nomenclature 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at time </a:t>
                </a:r>
              </a:p>
              <a:p>
                <a:endParaRPr lang="en-US" altLang="ko-KR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: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𝑝𝑟𝑒𝑑𝑖𝑐𝑡𝑖𝑜𝑛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𝑎𝑓𝑡𝑒𝑟</m:t>
                      </m:r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𝑚𝑒𝑎𝑠𝑢𝑟𝑒𝑚𝑒𝑛𝑡</m:t>
                      </m:r>
                      <m:r>
                        <a:rPr lang="en-US" altLang="ko-KR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                        </a:t>
                </a:r>
                <a:r>
                  <a:rPr lang="en-US" altLang="ko-KR" dirty="0" smtClean="0">
                    <a:latin typeface="Cambria Math"/>
                  </a:rPr>
                  <a:t>: some other notation : </a:t>
                </a:r>
                <a:r>
                  <a:rPr lang="en-US" altLang="ko-KR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- Estimation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 estimation after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𝑠𝑜𝑚𝑒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𝑜𝑡h𝑒𝑟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𝑛𝑜𝑡𝑎𝑡𝑖𝑜𝑛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%% why first Estimation rather than prediction?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initial points are given. 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29570"/>
                <a:ext cx="7524350" cy="6502421"/>
              </a:xfrm>
              <a:prstGeom prst="rect">
                <a:avLst/>
              </a:prstGeom>
              <a:blipFill rotWithShape="1">
                <a:blip r:embed="rId2"/>
                <a:stretch>
                  <a:fillRect l="-486" t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47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5870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729570"/>
                <a:ext cx="752435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Observability 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 =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-the system is observable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/>
                  <a:t> is obtained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C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is observable if  </a:t>
                </a: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𝐶𝐴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;…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/>
                  <a:t>is full-rank 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29570"/>
                <a:ext cx="752435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486" t="-7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32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908720"/>
                <a:ext cx="7776864" cy="415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Ex.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velocity  = Constant,    </a:t>
                </a: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𝑝𝑜𝑠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𝑣𝑒𝑙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𝑝𝑜𝑠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𝑣𝑒𝑙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1) measure position                      2) measure velocity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=[ 1    0]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=[ 0   </m:t>
                    </m:r>
                    <m:r>
                      <a:rPr lang="en-US" altLang="ko-KR" b="0" i="1" smtClean="0">
                        <a:latin typeface="Cambria Math"/>
                      </a:rPr>
                      <m:t>1]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  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7776864" cy="4158574"/>
              </a:xfrm>
              <a:prstGeom prst="rect">
                <a:avLst/>
              </a:prstGeom>
              <a:blipFill rotWithShape="1">
                <a:blip r:embed="rId2"/>
                <a:stretch>
                  <a:fillRect l="-470" t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45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6096" y="116632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824" y="899428"/>
                <a:ext cx="7761584" cy="481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Sum of </a:t>
                </a:r>
                <a:r>
                  <a:rPr lang="en-US" altLang="ko-KR" dirty="0" err="1" smtClean="0"/>
                  <a:t>gaussians</a:t>
                </a:r>
                <a:r>
                  <a:rPr lang="en-US" altLang="ko-KR" dirty="0" smtClean="0"/>
                  <a:t> (2022_Week_4_Mul..)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and they are independent,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Consider a R.V.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FACT :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       </a:t>
                </a:r>
                <a:r>
                  <a:rPr lang="en-US" altLang="ko-KR" b="0" dirty="0" smtClean="0">
                    <a:latin typeface="Cambria Math"/>
                  </a:rPr>
                  <a:t> 1)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is a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2)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   3)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" y="899428"/>
                <a:ext cx="7761584" cy="4812856"/>
              </a:xfrm>
              <a:prstGeom prst="rect">
                <a:avLst/>
              </a:prstGeom>
              <a:blipFill rotWithShape="1">
                <a:blip r:embed="rId2"/>
                <a:stretch>
                  <a:fillRect l="-628" t="-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12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2156</Words>
  <Application>Microsoft Office PowerPoint</Application>
  <PresentationFormat>화면 슬라이드 쇼(4:3)</PresentationFormat>
  <Paragraphs>256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28</cp:revision>
  <dcterms:created xsi:type="dcterms:W3CDTF">2022-05-12T06:50:22Z</dcterms:created>
  <dcterms:modified xsi:type="dcterms:W3CDTF">2022-05-15T04:25:14Z</dcterms:modified>
</cp:coreProperties>
</file>