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6" r:id="rId4"/>
    <p:sldId id="260" r:id="rId5"/>
    <p:sldId id="257" r:id="rId6"/>
    <p:sldId id="264" r:id="rId7"/>
    <p:sldId id="265" r:id="rId8"/>
    <p:sldId id="276" r:id="rId9"/>
    <p:sldId id="268" r:id="rId10"/>
    <p:sldId id="269" r:id="rId11"/>
    <p:sldId id="275" r:id="rId12"/>
    <p:sldId id="274" r:id="rId13"/>
    <p:sldId id="266" r:id="rId14"/>
    <p:sldId id="277" r:id="rId15"/>
    <p:sldId id="267" r:id="rId16"/>
    <p:sldId id="270" r:id="rId17"/>
    <p:sldId id="278" r:id="rId18"/>
    <p:sldId id="273" r:id="rId19"/>
    <p:sldId id="279" r:id="rId20"/>
    <p:sldId id="281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6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0" y="764704"/>
            <a:ext cx="9144000" cy="72008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Law_of_total_expec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0352" y="260648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412776"/>
                <a:ext cx="7652718" cy="433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mean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/>
                      </a:rPr>
                      <m:t>         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The </a:t>
                </a:r>
                <a:r>
                  <a:rPr lang="en-US" altLang="ko-KR" dirty="0"/>
                  <a:t>sample mean is an unbiased estimator.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Sample variance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n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Random Vector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  </a:t>
                </a:r>
                <a:endParaRPr lang="en-US" altLang="ko-KR" dirty="0" smtClean="0"/>
              </a:p>
              <a:p>
                <a:endParaRPr lang="en-US" altLang="ko-KR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 =</m:t>
                    </m:r>
                    <m:r>
                      <a:rPr lang="en-US" altLang="ko-KR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 , </m:t>
                    </m:r>
                  </m:oMath>
                </a14:m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7652718" cy="4337469"/>
              </a:xfrm>
              <a:prstGeom prst="rect">
                <a:avLst/>
              </a:prstGeom>
              <a:blipFill rotWithShape="1">
                <a:blip r:embed="rId2"/>
                <a:stretch>
                  <a:fillRect l="-478" t="-8861" b="-1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7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39"/>
            <a:ext cx="865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                                                                             Sum of R.V.                                                                   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5536" y="1124744"/>
                <a:ext cx="3163238" cy="1418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In summary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&lt;0,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&gt;2  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   0&lt;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1&lt;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163238" cy="1418145"/>
              </a:xfrm>
              <a:prstGeom prst="rect">
                <a:avLst/>
              </a:prstGeom>
              <a:blipFill rotWithShape="1">
                <a:blip r:embed="rId2"/>
                <a:stretch>
                  <a:fillRect l="-1349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9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: independent – convolution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1052735"/>
                <a:ext cx="80854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SzPct val="200000"/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Two </a:t>
                </a:r>
                <a:r>
                  <a:rPr lang="en-US" altLang="ko-KR" dirty="0" smtClean="0"/>
                  <a:t>RV are independent : 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 marL="285750" indent="-285750">
                  <a:buSzPct val="200000"/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>
                  <a:buSzPct val="200000"/>
                </a:pPr>
                <a:r>
                  <a:rPr lang="en-US" altLang="ko-KR" dirty="0" smtClean="0"/>
                  <a:t>Let </a:t>
                </a:r>
                <a:r>
                  <a:rPr lang="en-US" altLang="ko-KR" dirty="0"/>
                  <a:t>tow random variables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</m:oMath>
                </a14:m>
                <a:r>
                  <a:rPr lang="en-US" altLang="ko-KR" dirty="0" smtClean="0"/>
                  <a:t>  with </a:t>
                </a:r>
                <a:r>
                  <a:rPr lang="en-US" altLang="ko-KR" dirty="0"/>
                  <a:t>pdf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>
                        <a:latin typeface="Cambria Math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>
                  <a:buSzPct val="200000"/>
                </a:pPr>
                <a:endParaRPr lang="en-US" altLang="ko-KR" dirty="0"/>
              </a:p>
              <a:p>
                <a:pPr>
                  <a:buSzPct val="200000"/>
                </a:pPr>
                <a:r>
                  <a:rPr lang="en-US" altLang="ko-KR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Z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Z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X</m:t>
                      </m:r>
                      <m:r>
                        <a:rPr lang="en-US" altLang="ko-KR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Y</m:t>
                      </m:r>
                      <m:r>
                        <a:rPr lang="en-US" altLang="ko-KR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/>
                  <a:t>Find </a:t>
                </a:r>
                <a:r>
                  <a:rPr lang="en-US" altLang="ko-KR" dirty="0"/>
                  <a:t>pdf of Z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52735"/>
                <a:ext cx="8085443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20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39552" y="4077558"/>
                <a:ext cx="6696744" cy="1274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Solution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Z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z</m:t>
                    </m:r>
                    <m:r>
                      <a:rPr lang="en-US" altLang="ko-KR" b="0" i="0" smtClean="0">
                        <a:latin typeface="Cambria Math"/>
                      </a:rPr>
                      <m:t>)=</m:t>
                    </m:r>
                    <m:nary>
                      <m:naryPr>
                        <m:limLoc m:val="subSup"/>
                        <m:ctrlPr>
                          <a:rPr lang="ko-KR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𝑑𝑦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ko-KR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ko-KR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ko-KR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This integral is called the </a:t>
                </a:r>
                <a:r>
                  <a:rPr lang="en-US" altLang="ko-KR" dirty="0" smtClean="0"/>
                  <a:t>convolutional  </a:t>
                </a:r>
                <a:r>
                  <a:rPr lang="en-US" altLang="ko-KR" dirty="0"/>
                  <a:t>integral. 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558"/>
                <a:ext cx="6696744" cy="1274323"/>
              </a:xfrm>
              <a:prstGeom prst="rect">
                <a:avLst/>
              </a:prstGeom>
              <a:blipFill rotWithShape="1">
                <a:blip r:embed="rId3"/>
                <a:stretch>
                  <a:fillRect l="-820" t="-40191" b="-6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4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1268760"/>
                <a:ext cx="5074659" cy="5453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Convolution Method</a:t>
                </a:r>
              </a:p>
              <a:p>
                <a:endParaRPr lang="en-US" altLang="ko-KR" dirty="0"/>
              </a:p>
              <a:p>
                <a:pPr lvl="0"/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z</m:t>
                    </m:r>
                    <m:r>
                      <a:rPr lang="en-US" altLang="ko-KR"/>
                      <m:t>≤ </m:t>
                    </m:r>
                  </m:oMath>
                </a14:m>
                <a:r>
                  <a:rPr lang="en-US" altLang="ko-KR" dirty="0"/>
                  <a:t>0,  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x</m:t>
                    </m:r>
                    <m:r>
                      <a:rPr lang="en-US" altLang="ko-KR"/>
                      <m:t>+</m:t>
                    </m:r>
                    <m:r>
                      <m:rPr>
                        <m:sty m:val="p"/>
                      </m:rPr>
                      <a:rPr lang="en-US" altLang="ko-KR"/>
                      <m:t>y</m:t>
                    </m:r>
                    <m:r>
                      <a:rPr lang="en-US" altLang="ko-KR"/>
                      <m:t>≤ 0,</m:t>
                    </m:r>
                  </m:oMath>
                </a14:m>
                <a:r>
                  <a:rPr lang="en-US" altLang="ko-KR" dirty="0"/>
                  <a:t> since (a.1),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𝑥</m:t>
                        </m:r>
                      </m:e>
                    </m:d>
                    <m:r>
                      <a:rPr lang="en-US" altLang="ko-KR" i="1"/>
                      <m:t>=0</m:t>
                    </m:r>
                  </m:oMath>
                </a14:m>
                <a:r>
                  <a:rPr lang="en-US" altLang="ko-KR" dirty="0"/>
                  <a:t> ,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a:rPr lang="en-US" altLang="ko-KR" i="1"/>
                            <m:t>𝑓</m:t>
                          </m:r>
                        </m:e>
                        <m:sub>
                          <m:r>
                            <a:rPr lang="en-US" altLang="ko-KR" i="1"/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𝑧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−∞</m:t>
                          </m:r>
                        </m:sub>
                        <m:sup>
                          <m:r>
                            <a:rPr lang="en-US" altLang="ko-KR" i="1"/>
                            <m:t>∞</m:t>
                          </m:r>
                        </m:sup>
                        <m:e>
                          <m:r>
                            <a:rPr lang="en-US" altLang="ko-KR" i="1"/>
                            <m:t>𝑓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</m:d>
                          <m:r>
                            <a:rPr lang="en-US" altLang="ko-KR" i="1"/>
                            <m:t>𝑔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−</m:t>
                              </m:r>
                              <m:r>
                                <a:rPr lang="en-US" altLang="ko-KR" i="1"/>
                                <m:t>𝑥</m:t>
                              </m:r>
                            </m:e>
                          </m:d>
                          <m:r>
                            <a:rPr lang="en-US" altLang="ko-KR" i="1"/>
                            <m:t>𝑑𝑥</m:t>
                          </m:r>
                        </m:e>
                      </m:nary>
                      <m:r>
                        <a:rPr lang="en-US" altLang="ko-KR" i="1"/>
                        <m:t>=0</m:t>
                      </m:r>
                    </m:oMath>
                  </m:oMathPara>
                </a14:m>
                <a:endParaRPr lang="ko-KR" altLang="ko-KR" dirty="0"/>
              </a:p>
              <a:p>
                <a:pPr lvl="0"/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/>
                      <m:t>0≤</m:t>
                    </m:r>
                    <m:r>
                      <m:rPr>
                        <m:sty m:val="p"/>
                      </m:rPr>
                      <a:rPr lang="en-US" altLang="ko-KR"/>
                      <m:t>z</m:t>
                    </m:r>
                    <m:r>
                      <a:rPr lang="en-US" altLang="ko-KR"/>
                      <m:t>≤ 1</m:t>
                    </m:r>
                  </m:oMath>
                </a14:m>
                <a:r>
                  <a:rPr lang="en-US" altLang="ko-KR" dirty="0"/>
                  <a:t>,  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x</m:t>
                    </m:r>
                    <m:r>
                      <a:rPr lang="en-US" altLang="ko-KR"/>
                      <m:t>+</m:t>
                    </m:r>
                    <m:r>
                      <m:rPr>
                        <m:sty m:val="p"/>
                      </m:rPr>
                      <a:rPr lang="en-US" altLang="ko-KR"/>
                      <m:t>y</m:t>
                    </m:r>
                    <m:r>
                      <a:rPr lang="en-US" altLang="ko-KR"/>
                      <m:t>≤ 0,</m:t>
                    </m:r>
                  </m:oMath>
                </a14:m>
                <a:r>
                  <a:rPr lang="en-US" altLang="ko-KR" dirty="0"/>
                  <a:t> from (a.1) 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Z</m:t>
                          </m:r>
                        </m:sub>
                      </m:sSub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𝑧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0</m:t>
                          </m:r>
                        </m:sub>
                        <m:sup>
                          <m:r>
                            <a:rPr lang="en-US" altLang="ko-KR" i="1"/>
                            <m:t>𝑧</m:t>
                          </m:r>
                        </m:sup>
                        <m:e>
                          <m:r>
                            <a:rPr lang="en-US" altLang="ko-KR" i="1"/>
                            <m:t>𝑓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𝑥</m:t>
                              </m:r>
                            </m:e>
                          </m:d>
                          <m:r>
                            <a:rPr lang="en-US" altLang="ko-KR" i="1"/>
                            <m:t>𝑔</m:t>
                          </m:r>
                          <m:d>
                            <m:dPr>
                              <m:ctrlPr>
                                <a:rPr lang="ko-KR" altLang="ko-KR" i="1"/>
                              </m:ctrlPr>
                            </m:dPr>
                            <m:e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−</m:t>
                              </m:r>
                              <m:r>
                                <a:rPr lang="en-US" altLang="ko-KR" i="1"/>
                                <m:t>𝑥</m:t>
                              </m:r>
                            </m:e>
                          </m:d>
                          <m:r>
                            <a:rPr lang="en-US" altLang="ko-KR" i="1"/>
                            <m:t>𝑑𝑥</m:t>
                          </m:r>
                        </m:e>
                      </m:nary>
                      <m:r>
                        <a:rPr lang="en-US" altLang="ko-KR" i="1"/>
                        <m:t>=</m:t>
                      </m:r>
                      <m:r>
                        <a:rPr lang="en-US" altLang="ko-KR" i="1"/>
                        <m:t>𝑧</m:t>
                      </m:r>
                    </m:oMath>
                  </m:oMathPara>
                </a14:m>
                <a:endParaRPr lang="ko-KR" altLang="ko-KR" dirty="0"/>
              </a:p>
              <a:p>
                <a:pPr lvl="0"/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/>
                      <m:t>1≤</m:t>
                    </m:r>
                    <m:r>
                      <m:rPr>
                        <m:sty m:val="p"/>
                      </m:rPr>
                      <a:rPr lang="en-US" altLang="ko-KR"/>
                      <m:t>z</m:t>
                    </m:r>
                    <m:r>
                      <a:rPr lang="en-US" altLang="ko-KR"/>
                      <m:t>≤ 2</m:t>
                    </m:r>
                  </m:oMath>
                </a14:m>
                <a:r>
                  <a:rPr lang="en-US" altLang="ko-KR" dirty="0"/>
                  <a:t>, from (a.1) 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Z</m:t>
                          </m:r>
                        </m:sub>
                      </m:sSub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𝑧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𝑧</m:t>
                          </m:r>
                          <m:r>
                            <a:rPr lang="en-US" altLang="ko-KR" i="1"/>
                            <m:t>−1</m:t>
                          </m:r>
                        </m:sub>
                        <m:sup>
                          <m:r>
                            <a:rPr lang="en-US" altLang="ko-KR" i="1"/>
                            <m:t>1</m:t>
                          </m:r>
                        </m:sup>
                        <m:e>
                          <m:r>
                            <a:rPr lang="en-US" altLang="ko-KR" i="1"/>
                            <m:t>𝑑𝑥</m:t>
                          </m:r>
                        </m:e>
                      </m:nary>
                      <m:r>
                        <a:rPr lang="en-US" altLang="ko-KR" i="1"/>
                        <m:t>=2−</m:t>
                      </m:r>
                      <m:r>
                        <a:rPr lang="en-US" altLang="ko-KR" i="1"/>
                        <m:t>𝑧</m:t>
                      </m:r>
                    </m:oMath>
                  </m:oMathPara>
                </a14:m>
                <a:endParaRPr lang="ko-KR" altLang="ko-KR" dirty="0"/>
              </a:p>
              <a:p>
                <a:pPr lvl="0"/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/>
                      <m:t>2≤</m:t>
                    </m:r>
                    <m:r>
                      <m:rPr>
                        <m:sty m:val="p"/>
                      </m:rPr>
                      <a:rPr lang="en-US" altLang="ko-KR"/>
                      <m:t>z</m:t>
                    </m:r>
                    <m:r>
                      <a:rPr lang="en-US" altLang="ko-KR"/>
                      <m:t> </m:t>
                    </m:r>
                  </m:oMath>
                </a14:m>
                <a:r>
                  <a:rPr lang="en-US" altLang="ko-KR" dirty="0"/>
                  <a:t> from (a.1)</a:t>
                </a:r>
                <a:endParaRPr lang="ko-KR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/>
                            <m:t>Z</m:t>
                          </m:r>
                        </m:sub>
                      </m:sSub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a:rPr lang="en-US" altLang="ko-KR" i="1"/>
                            <m:t>𝑧</m:t>
                          </m:r>
                        </m:e>
                      </m:d>
                      <m:r>
                        <a:rPr lang="en-US" altLang="ko-KR" i="1"/>
                        <m:t>=</m:t>
                      </m:r>
                      <m:nary>
                        <m:naryPr>
                          <m:limLoc m:val="subSup"/>
                          <m:ctrlPr>
                            <a:rPr lang="ko-KR" altLang="ko-KR" i="1"/>
                          </m:ctrlPr>
                        </m:naryPr>
                        <m:sub>
                          <m:r>
                            <a:rPr lang="en-US" altLang="ko-KR" i="1"/>
                            <m:t>2</m:t>
                          </m:r>
                        </m:sub>
                        <m:sup>
                          <m:r>
                            <a:rPr lang="en-US" altLang="ko-KR" i="1"/>
                            <m:t>𝑧</m:t>
                          </m:r>
                        </m:sup>
                        <m:e>
                          <m:r>
                            <a:rPr lang="en-US" altLang="ko-KR" i="1"/>
                            <m:t>0 0 </m:t>
                          </m:r>
                          <m:r>
                            <a:rPr lang="en-US" altLang="ko-KR" i="1"/>
                            <m:t>𝑑𝑥</m:t>
                          </m:r>
                        </m:e>
                      </m:nary>
                      <m:r>
                        <a:rPr lang="en-US" altLang="ko-KR" i="1"/>
                        <m:t>=0</m:t>
                      </m:r>
                    </m:oMath>
                  </m:oMathPara>
                </a14:m>
                <a:endParaRPr lang="ko-KR" altLang="ko-KR" dirty="0"/>
              </a:p>
              <a:p>
                <a:pPr lvl="0"/>
                <a:r>
                  <a:rPr lang="en-US" altLang="ko-KR" dirty="0"/>
                  <a:t>In </a:t>
                </a:r>
                <a:r>
                  <a:rPr lang="en-US" altLang="ko-KR" dirty="0" smtClean="0"/>
                  <a:t>conclusion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/>
                            <m:t>z</m:t>
                          </m:r>
                        </m:e>
                      </m:d>
                      <m:r>
                        <a:rPr lang="en-US" altLang="ko-KR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i="1"/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i="1"/>
                              </m:ctrlPr>
                            </m:eqArrPr>
                            <m:e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         0≤</m:t>
                              </m:r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≤1</m:t>
                              </m:r>
                            </m:e>
                            <m:e>
                              <m:r>
                                <a:rPr lang="en-US" altLang="ko-KR" i="1"/>
                                <m:t>2−</m:t>
                              </m:r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  1≤</m:t>
                              </m:r>
                              <m:r>
                                <a:rPr lang="en-US" altLang="ko-KR" i="1"/>
                                <m:t>𝑧</m:t>
                              </m:r>
                              <m:r>
                                <a:rPr lang="en-US" altLang="ko-KR" i="1"/>
                                <m:t>≤2</m:t>
                              </m:r>
                            </m:e>
                            <m:e>
                              <m:r>
                                <a:rPr lang="en-US" altLang="ko-KR" i="1"/>
                                <m:t>0    </m:t>
                              </m:r>
                              <m:r>
                                <a:rPr lang="en-US" altLang="ko-KR" i="1"/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5074659" cy="5453159"/>
              </a:xfrm>
              <a:prstGeom prst="rect">
                <a:avLst/>
              </a:prstGeom>
              <a:blipFill rotWithShape="1">
                <a:blip r:embed="rId2"/>
                <a:stretch>
                  <a:fillRect l="-960" t="-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: independent – convolution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09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9847" y="1124744"/>
                <a:ext cx="8085443" cy="516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f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z</m:t>
                      </m:r>
                      <m:r>
                        <a:rPr lang="en-US" altLang="ko-KR" b="0" i="0" smtClean="0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𝑑𝑦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ko-KR" altLang="ko-K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342900" indent="-342900">
                  <a:buAutoNum type="arabicParenR"/>
                </a:pPr>
                <a:r>
                  <a:rPr lang="en-US" altLang="ko-KR" dirty="0" smtClean="0"/>
                  <a:t>In the Laplace Domain , the inverse is 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−−−→</m:t>
                      </m:r>
                      <m:nary>
                        <m:naryPr>
                          <m:limLoc m:val="subSup"/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′ 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 smtClean="0"/>
              </a:p>
              <a:p>
                <a:r>
                  <a:rPr lang="en-US" altLang="ko-KR" dirty="0" smtClean="0"/>
                  <a:t>2) Graph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,  what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?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&gt;&gt;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=0, 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&gt;&gt; now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ko-KR" dirty="0" smtClean="0"/>
                  <a:t> is not zero, then </a:t>
                </a:r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47" y="1124744"/>
                <a:ext cx="8085443" cy="5167248"/>
              </a:xfrm>
              <a:prstGeom prst="rect">
                <a:avLst/>
              </a:prstGeom>
              <a:blipFill rotWithShape="1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: independent – convolution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3356992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5616" y="1916832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547664" y="764704"/>
                <a:ext cx="6696744" cy="689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f</m:t>
                      </m:r>
                      <m:r>
                        <a:rPr lang="en-US" altLang="ko-KR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z</m:t>
                      </m:r>
                      <m:r>
                        <a:rPr lang="en-US" altLang="ko-KR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𝑑𝑦</m:t>
                          </m:r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64704"/>
                <a:ext cx="6696744" cy="6899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143974" y="2420888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528" y="2132856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7225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3736262" y="3365499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24128" y="1925339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72000" y="2429395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72366" y="1956697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66" y="1956697"/>
                <a:ext cx="89569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51720" y="3429000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400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85686" y="3429000"/>
                <a:ext cx="573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86" y="3429000"/>
                <a:ext cx="5734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/>
          <p:cNvCxnSpPr/>
          <p:nvPr/>
        </p:nvCxnSpPr>
        <p:spPr>
          <a:xfrm>
            <a:off x="260813" y="5690838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248679" y="4250678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1540" y="4754734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96917" y="4282036"/>
                <a:ext cx="111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17" y="4282036"/>
                <a:ext cx="111447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4503" y="575433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3" y="5754339"/>
                <a:ext cx="7922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4302796" y="5537333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90662" y="4097173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473523" y="4601229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67589" y="4097370"/>
                <a:ext cx="111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89" y="4097370"/>
                <a:ext cx="111447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156486" y="5600834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6" y="5600834"/>
                <a:ext cx="79220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6326666" y="4601229"/>
            <a:ext cx="1197662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: independent – convolution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6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3356992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115616" y="1916832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1547664" y="764704"/>
                <a:ext cx="6696744" cy="689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f</m:t>
                      </m:r>
                      <m:r>
                        <a:rPr lang="en-US" altLang="ko-KR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z</m:t>
                      </m:r>
                      <m:r>
                        <a:rPr lang="en-US" altLang="ko-KR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𝑑𝑦</m:t>
                          </m:r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ko-KR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64704"/>
                <a:ext cx="6696744" cy="6899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143974" y="2420888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528" y="2132856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7225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3736262" y="3365499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24128" y="1925339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572000" y="2429395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72366" y="1956697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66" y="1956697"/>
                <a:ext cx="89569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51720" y="3429000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400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85686" y="3429000"/>
                <a:ext cx="573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86" y="3429000"/>
                <a:ext cx="5734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/>
          <p:cNvCxnSpPr/>
          <p:nvPr/>
        </p:nvCxnSpPr>
        <p:spPr>
          <a:xfrm>
            <a:off x="260813" y="5690838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248679" y="4250678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31540" y="4754734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96917" y="4282036"/>
                <a:ext cx="111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17" y="4282036"/>
                <a:ext cx="111447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4503" y="575433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3" y="5754339"/>
                <a:ext cx="7922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4302796" y="5537333"/>
            <a:ext cx="386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290662" y="4097173"/>
            <a:ext cx="7200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473523" y="4601229"/>
            <a:ext cx="11881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67589" y="4097370"/>
                <a:ext cx="111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589" y="4097370"/>
                <a:ext cx="111447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156486" y="5600834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6" y="5600834"/>
                <a:ext cx="79220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6326666" y="4601229"/>
            <a:ext cx="1197662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: independent – convolution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2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528" y="1268760"/>
                <a:ext cx="741682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Estimator – Minimum mean variance estimator (MV) 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Problem </a:t>
                </a:r>
              </a:p>
              <a:p>
                <a:r>
                  <a:rPr lang="en-US" altLang="ko-KR" dirty="0" smtClean="0"/>
                  <a:t>  Suppose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𝑍</m:t>
                    </m:r>
                    <m:r>
                      <a:rPr lang="en-US" altLang="ko-KR" b="0" i="1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altLang="ko-KR" dirty="0" smtClean="0"/>
                  <a:t>the measurement 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𝑉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What is the best estimator?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Ex.1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0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So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=0,      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𝑜𝑛𝑒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𝑡h𝑒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𝑒𝑠𝑡𝑖𝑚𝑎𝑡𝑜𝑟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Ex.2 MV estimator (conditional estimator)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7416824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822" t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Estimator                               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528" y="1268760"/>
                <a:ext cx="8136904" cy="454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The estimator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dirty="0" smtClean="0"/>
                  <a:t> conditional expectation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1. This is the most popular estimator structure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2. There are two terms: one is “the priori” and the other “the </a:t>
                </a:r>
              </a:p>
              <a:p>
                <a:r>
                  <a:rPr lang="en-US" altLang="ko-KR" dirty="0" smtClean="0"/>
                  <a:t>   posteriori”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3. There is the weighting / or gain “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" </m:t>
                    </m:r>
                  </m:oMath>
                </a14:m>
                <a:r>
                  <a:rPr lang="en-US" altLang="ko-KR" dirty="0" smtClean="0"/>
                  <a:t>, which is 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called the “</a:t>
                </a:r>
                <a:r>
                  <a:rPr lang="en-US" altLang="ko-KR" dirty="0" err="1" smtClean="0"/>
                  <a:t>Kalman</a:t>
                </a:r>
                <a:r>
                  <a:rPr lang="en-US" altLang="ko-KR" dirty="0" smtClean="0"/>
                  <a:t> Gain”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]+</m:t>
                    </m:r>
                    <m:r>
                      <a:rPr lang="en-US" altLang="ko-KR" i="1">
                        <a:latin typeface="Cambria Math"/>
                      </a:rPr>
                      <m:t>𝐾𝑧</m:t>
                    </m:r>
                    <m:r>
                      <a:rPr lang="en-US" altLang="ko-KR" i="1">
                        <a:latin typeface="Cambria Math"/>
                      </a:rPr>
                      <m:t>,   </m:t>
                    </m:r>
                  </m:oMath>
                </a14:m>
                <a:r>
                  <a:rPr lang="en-US" altLang="ko-KR" dirty="0" smtClean="0"/>
                  <a:t>so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  <m:r>
                      <a:rPr lang="en-US" altLang="ko-KR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136904" cy="4546629"/>
              </a:xfrm>
              <a:prstGeom prst="rect">
                <a:avLst/>
              </a:prstGeom>
              <a:blipFill rotWithShape="1">
                <a:blip r:embed="rId2"/>
                <a:stretch>
                  <a:fillRect l="-599"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Estimator  - weighting            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8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528" y="1268760"/>
                <a:ext cx="8136904" cy="318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Weighting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Here  1+3 + 1/3+ 1/3  = 1.</a:t>
                </a:r>
              </a:p>
              <a:p>
                <a:r>
                  <a:rPr lang="en-US" altLang="ko-KR" dirty="0" smtClean="0"/>
                  <a:t>Equal weighting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altLang="ko-KR" dirty="0" smtClean="0"/>
                  <a:t>on each variable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136904" cy="3187668"/>
              </a:xfrm>
              <a:prstGeom prst="rect">
                <a:avLst/>
              </a:prstGeom>
              <a:blipFill rotWithShape="1">
                <a:blip r:embed="rId2"/>
                <a:stretch>
                  <a:fillRect l="-599" t="-9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Estimator  - weighting            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3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528" y="1268760"/>
                <a:ext cx="813690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Weighting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/>
                  <a:t>%%% Example in </a:t>
                </a:r>
                <a:r>
                  <a:rPr lang="en-US" altLang="ko-KR" u="sng" dirty="0">
                    <a:hlinkClick r:id="rId2"/>
                  </a:rPr>
                  <a:t>https://en.wikipedia.org/wiki/Law_of_total_expectation</a:t>
                </a:r>
                <a:r>
                  <a:rPr lang="en-US" altLang="ko-KR" dirty="0"/>
                  <a:t> (discrete case)</a:t>
                </a:r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1. Problem 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 expect </a:t>
                </a:r>
                <a:r>
                  <a:rPr lang="en-US" altLang="ko-KR" dirty="0"/>
                  <a:t>the life time of the bulb. </a:t>
                </a:r>
                <a:endParaRPr lang="en-US" altLang="ko-KR" dirty="0"/>
              </a:p>
              <a:p>
                <a:r>
                  <a:rPr lang="en-US" altLang="ko-KR" dirty="0" smtClean="0"/>
                  <a:t>  - information</a:t>
                </a:r>
                <a:endParaRPr lang="en-US" altLang="ko-KR" dirty="0"/>
              </a:p>
              <a:p>
                <a:r>
                  <a:rPr lang="en-US" altLang="ko-KR" dirty="0" smtClean="0"/>
                  <a:t>    only </a:t>
                </a:r>
                <a:r>
                  <a:rPr lang="en-US" altLang="ko-KR" dirty="0"/>
                  <a:t>two factories X and Y. 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L</m:t>
                        </m:r>
                        <m:r>
                          <a:rPr lang="en-US" altLang="ko-KR"/>
                          <m:t>|</m:t>
                        </m:r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</m:d>
                    <m:r>
                      <a:rPr lang="en-US" altLang="ko-KR"/>
                      <m:t>=5000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en-US" altLang="ko-KR" dirty="0" err="1"/>
                  <a:t>hr</a:t>
                </a:r>
                <a:r>
                  <a:rPr lang="en-US" altLang="ko-KR" dirty="0" smtClean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E</m:t>
                    </m:r>
                    <m:r>
                      <a:rPr lang="en-US" altLang="ko-KR"/>
                      <m:t>[</m:t>
                    </m:r>
                    <m:r>
                      <m:rPr>
                        <m:sty m:val="p"/>
                      </m:rPr>
                      <a:rPr lang="en-US" altLang="ko-KR"/>
                      <m:t>L</m:t>
                    </m:r>
                    <m:r>
                      <a:rPr lang="en-US" altLang="ko-KR"/>
                      <m:t>|</m:t>
                    </m:r>
                    <m:r>
                      <m:rPr>
                        <m:sty m:val="p"/>
                      </m:rPr>
                      <a:rPr lang="en-US" altLang="ko-KR"/>
                      <m:t>Y</m:t>
                    </m:r>
                    <m:r>
                      <a:rPr lang="en-US" altLang="ko-KR"/>
                      <m:t>]</m:t>
                    </m:r>
                    <m:r>
                      <a:rPr lang="en-US" altLang="ko-KR" i="1"/>
                      <m:t>=4000(</m:t>
                    </m:r>
                    <m:r>
                      <a:rPr lang="en-US" altLang="ko-KR" i="1"/>
                      <m:t>h𝑟</m:t>
                    </m:r>
                    <m:r>
                      <a:rPr lang="en-US" altLang="ko-KR" i="1"/>
                      <m:t>)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- The </a:t>
                </a:r>
                <a:r>
                  <a:rPr lang="en-US" altLang="ko-KR" dirty="0"/>
                  <a:t>market share of X = 0.6, i.e., the probability of the bulb’s by 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P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</m:d>
                    <m:r>
                      <a:rPr lang="en-US" altLang="ko-KR" i="1"/>
                      <m:t>=0.6</m:t>
                    </m:r>
                  </m:oMath>
                </a14:m>
                <a:r>
                  <a:rPr lang="en-US" altLang="ko-KR" dirty="0"/>
                  <a:t>  and similarly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P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X</m:t>
                        </m:r>
                      </m:e>
                    </m:d>
                    <m:r>
                      <a:rPr lang="en-US" altLang="ko-KR" i="1"/>
                      <m:t>=0.4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2. Your bulb life time </a:t>
                </a:r>
                <a:endParaRPr lang="ko-KR" altLang="ko-KR" dirty="0"/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/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/>
                          <m:t>L</m:t>
                        </m:r>
                      </m:e>
                    </m:d>
                    <m:r>
                      <a:rPr lang="en-US" altLang="ko-KR" i="1"/>
                      <m:t>=</m:t>
                    </m:r>
                    <m:r>
                      <a:rPr lang="en-US" altLang="ko-KR" i="1"/>
                      <m:t>𝑝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𝑋</m:t>
                        </m:r>
                      </m:e>
                    </m:d>
                    <m:r>
                      <a:rPr lang="en-US" altLang="ko-KR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𝐿</m:t>
                        </m:r>
                      </m:e>
                      <m:e>
                        <m:r>
                          <a:rPr lang="en-US" altLang="ko-KR" i="1"/>
                          <m:t>𝑋</m:t>
                        </m:r>
                      </m:e>
                    </m:d>
                    <m:r>
                      <a:rPr lang="en-US" altLang="ko-KR" i="1"/>
                      <m:t>+</m:t>
                    </m:r>
                    <m:r>
                      <a:rPr lang="en-US" altLang="ko-KR" i="1"/>
                      <m:t>𝑝</m:t>
                    </m:r>
                    <m:d>
                      <m:dPr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𝑌</m:t>
                        </m:r>
                      </m:e>
                    </m:d>
                    <m:r>
                      <a:rPr lang="en-US" altLang="ko-KR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/>
                        </m:ctrlPr>
                      </m:dPr>
                      <m:e>
                        <m:r>
                          <a:rPr lang="en-US" altLang="ko-KR" i="1"/>
                          <m:t>𝐿</m:t>
                        </m:r>
                      </m:e>
                      <m:e>
                        <m:r>
                          <a:rPr lang="en-US" altLang="ko-KR" i="1"/>
                          <m:t>𝑌</m:t>
                        </m:r>
                      </m:e>
                    </m:d>
                    <m:r>
                      <a:rPr lang="en-US" altLang="ko-KR" i="1"/>
                      <m:t>=0.6∗5000+0.4∗4000=4600(</m:t>
                    </m:r>
                    <m:r>
                      <a:rPr lang="en-US" altLang="ko-KR" i="1"/>
                      <m:t>h𝑟</m:t>
                    </m:r>
                    <m:r>
                      <a:rPr lang="en-US" altLang="ko-KR" i="1"/>
                      <m:t>)</m:t>
                    </m:r>
                  </m:oMath>
                </a14:m>
                <a:r>
                  <a:rPr lang="en-US" altLang="ko-KR" dirty="0"/>
                  <a:t>   </a:t>
                </a:r>
                <a:endParaRPr lang="ko-KR" altLang="ko-KR" dirty="0"/>
              </a:p>
              <a:p>
                <a:r>
                  <a:rPr lang="en-US" altLang="ko-KR" dirty="0"/>
                  <a:t>                                                             </a:t>
                </a:r>
                <a:r>
                  <a:rPr lang="en-US" altLang="ko-KR" dirty="0" smtClean="0"/>
                  <a:t>%%%%</a:t>
                </a:r>
              </a:p>
              <a:p>
                <a:r>
                  <a:rPr lang="en-US" altLang="ko-KR" dirty="0" smtClean="0"/>
                  <a:t>3. Comments: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 . </m:t>
                    </m:r>
                    <m:r>
                      <a:rPr lang="en-US" altLang="ko-KR" b="0" i="1" smtClean="0">
                        <a:latin typeface="Cambria Math"/>
                      </a:rPr>
                      <m:t>𝑡h𝑒𝑦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𝑎𝑟𝑒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𝑤𝑒𝑖𝑔h𝑡𝑖𝑛𝑔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𝑓𝑎𝑐𝑡𝑜𝑟𝑠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𝑒𝑎𝑐h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𝑣𝑎𝑟𝑖𝑎𝑏𝑙𝑒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136904" cy="5078313"/>
              </a:xfrm>
              <a:prstGeom prst="rect">
                <a:avLst/>
              </a:prstGeom>
              <a:blipFill rotWithShape="1">
                <a:blip r:embed="rId3"/>
                <a:stretch>
                  <a:fillRect l="-599" t="-600" b="-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6545" y="332656"/>
            <a:ext cx="82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Estimator  - weighting                                                    </a:t>
            </a:r>
            <a:r>
              <a:rPr lang="en-US" altLang="ko-KR" dirty="0" smtClean="0"/>
              <a:t>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98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4328" y="188966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7543" y="1181418"/>
                <a:ext cx="7960621" cy="397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𝑆𝑢𝑚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𝐺𝑎𝑢𝑠𝑠𝑖𝑎𝑛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.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𝐶𝑋</m:t>
                    </m:r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, 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(0, 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𝑥</m:t>
                    </m:r>
                    <m:r>
                      <a:rPr lang="en-US" altLang="ko-KR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b="0" dirty="0" smtClean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Then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(statistical) independent,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r>
                        <a:rPr lang="en-US" altLang="ko-KR" b="0" i="1" smtClean="0">
                          <a:latin typeface="Cambria Math"/>
                        </a:rPr>
                        <m:t>𝐶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  <a:p>
                <a:pPr/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𝒀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ko-KR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mtClean="0">
                                          <a:latin typeface="Cambria Math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ko-KR" b="1" i="1" smtClean="0">
                                          <a:latin typeface="Cambria Math"/>
                                        </a:rPr>
                                        <m:t>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ko-KR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</a:rPr>
                                    <m:t>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1" i="1">
                          <a:latin typeface="Cambria Math"/>
                        </a:rPr>
                        <m:t>=</m:t>
                      </m:r>
                      <m:r>
                        <a:rPr lang="en-US" altLang="ko-KR" b="1" i="1">
                          <a:latin typeface="Cambria Math"/>
                        </a:rPr>
                        <m:t>𝑪</m:t>
                      </m:r>
                      <m:sSub>
                        <m:sSub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𝑿</m:t>
                          </m:r>
                        </m:sub>
                      </m:sSub>
                      <m:sSup>
                        <m:sSup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ko-KR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ko-KR" b="1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ko-KR" altLang="ko-KR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b="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181418"/>
                <a:ext cx="7960621" cy="3975255"/>
              </a:xfrm>
              <a:prstGeom prst="rect">
                <a:avLst/>
              </a:prstGeom>
              <a:blipFill rotWithShape="1">
                <a:blip r:embed="rId2"/>
                <a:stretch>
                  <a:fillRect l="-689" t="-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 of R.V.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3528" y="908720"/>
                <a:ext cx="828092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In general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measurement,  State,  Noise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State : may be a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Random Variable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- Noise : may be a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mean zero noise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In real situation, there are always noisy measurements.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And The noise and the </a:t>
                </a:r>
                <a:r>
                  <a:rPr lang="en-US" altLang="ko-KR" dirty="0" smtClean="0"/>
                  <a:t>state </a:t>
                </a:r>
                <a:r>
                  <a:rPr lang="en-US" altLang="ko-KR" dirty="0" smtClean="0"/>
                  <a:t>is independent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Review: statistical independent: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,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280920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442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Independent                                                                  Sum </a:t>
            </a:r>
            <a:r>
              <a:rPr lang="en-US" altLang="ko-KR" dirty="0" smtClean="0"/>
              <a:t>of R.V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1196752"/>
                <a:ext cx="808544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Diagonalization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/>
                  <a:t>If the </a:t>
                </a:r>
                <a:r>
                  <a:rPr lang="en-US" altLang="ko-KR" dirty="0" smtClean="0"/>
                  <a:t>eigenvalues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are different, </a:t>
                </a:r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𝑀𝐴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</a:t>
                </a:r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Positive symmetric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Def: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𝑀𝑥</m:t>
                    </m:r>
                    <m:r>
                      <a:rPr lang="en-US" altLang="ko-KR" b="0" i="1" smtClean="0">
                        <a:latin typeface="Cambria Math"/>
                      </a:rPr>
                      <m:t> &gt;0 , ∀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≠0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Properties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∃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 ,  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ko-KR" dirty="0" smtClean="0"/>
                  <a:t> is a diagonal matrix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085443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67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052736"/>
                <a:ext cx="808544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are </a:t>
                </a:r>
                <a:r>
                  <a:rPr lang="en-US" altLang="ko-KR" dirty="0" err="1" smtClean="0"/>
                  <a:t>gaussian</a:t>
                </a:r>
                <a:r>
                  <a:rPr lang="en-US" altLang="ko-KR" dirty="0" smtClean="0"/>
                  <a:t> R.V, whose covariance matrix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ko-KR" dirty="0" smtClean="0"/>
                  <a:t> is a diagonal matrix,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are independent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altLang="ko-KR" dirty="0" smtClean="0"/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=0 −→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uncorrelated</m:t>
                    </m:r>
                    <m:r>
                      <a:rPr lang="en-US" altLang="ko-KR" b="0" i="0" smtClean="0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i</m:t>
                    </m:r>
                    <m:r>
                      <a:rPr lang="en-US" altLang="ko-KR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0" smtClean="0">
                        <a:latin typeface="Cambria Math"/>
                      </a:rPr>
                      <m:t>.,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ko-KR" dirty="0" smtClean="0"/>
                  <a:t> does not </a:t>
                </a:r>
                <a:r>
                  <a:rPr lang="en-US" altLang="ko-KR" dirty="0" smtClean="0"/>
                  <a:t>guarantee </a:t>
                </a:r>
                <a:r>
                  <a:rPr lang="en-US" altLang="ko-KR" dirty="0" smtClean="0"/>
                  <a:t>the independence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</a:rPr>
                      <m:t>., 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However, if </a:t>
                </a:r>
                <a:r>
                  <a:rPr lang="en-US" altLang="ko-KR" b="1" dirty="0" smtClean="0"/>
                  <a:t>there are </a:t>
                </a:r>
                <a:r>
                  <a:rPr lang="en-US" altLang="ko-KR" b="1" dirty="0" err="1" smtClean="0"/>
                  <a:t>gaussian</a:t>
                </a:r>
                <a:r>
                  <a:rPr lang="en-US" altLang="ko-KR" dirty="0" smtClean="0"/>
                  <a:t>, uncorrelated implies “independence and vice versa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are </a:t>
                </a:r>
                <a:r>
                  <a:rPr lang="en-US" altLang="ko-KR" dirty="0" err="1"/>
                  <a:t>gaussian</a:t>
                </a:r>
                <a:r>
                  <a:rPr lang="en-US" altLang="ko-KR" dirty="0"/>
                  <a:t> R.V, </a:t>
                </a:r>
                <a:r>
                  <a:rPr lang="en-US" altLang="ko-KR" dirty="0" smtClean="0"/>
                  <a:t>There is a linear transform such that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𝑀𝑋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w</a:t>
                </a:r>
                <a:r>
                  <a:rPr lang="en-US" altLang="ko-KR" dirty="0" smtClean="0"/>
                  <a:t>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 are independent 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8085443" cy="4801314"/>
              </a:xfrm>
              <a:prstGeom prst="rect">
                <a:avLst/>
              </a:prstGeom>
              <a:blipFill rotWithShape="1">
                <a:blip r:embed="rId2"/>
                <a:stretch>
                  <a:fillRect l="-679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411" y="3326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Gaussian  - Independent                                                       Sum </a:t>
            </a:r>
            <a:r>
              <a:rPr lang="en-US" altLang="ko-KR" dirty="0" smtClean="0"/>
              <a:t>of R.V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2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504" y="908720"/>
                <a:ext cx="808544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SzPct val="200000"/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Pdf of sum of two R.V.s </a:t>
                </a:r>
              </a:p>
              <a:p>
                <a:pPr marL="285750" indent="-285750">
                  <a:buSzPct val="200000"/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>
                  <a:buSzPct val="200000"/>
                </a:pPr>
                <a:r>
                  <a:rPr lang="en-US" altLang="ko-KR" dirty="0" smtClean="0"/>
                  <a:t>Let </a:t>
                </a:r>
                <a:r>
                  <a:rPr lang="en-US" altLang="ko-KR" dirty="0"/>
                  <a:t>tow random variables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X</m:t>
                    </m:r>
                    <m:r>
                      <a:rPr lang="en-US" altLang="ko-KR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</m:oMath>
                </a14:m>
                <a:r>
                  <a:rPr lang="en-US" altLang="ko-KR" dirty="0" smtClean="0"/>
                  <a:t>  with </a:t>
                </a:r>
                <a:r>
                  <a:rPr lang="en-US" altLang="ko-KR" dirty="0"/>
                  <a:t>pdf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ko-KR" altLang="ko-K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altLang="ko-KR">
                        <a:latin typeface="Cambria Math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pPr>
                  <a:buSzPct val="200000"/>
                </a:pPr>
                <a:endParaRPr lang="en-US" altLang="ko-KR" dirty="0"/>
              </a:p>
              <a:p>
                <a:pPr>
                  <a:buSzPct val="200000"/>
                </a:pPr>
                <a:r>
                  <a:rPr lang="en-US" altLang="ko-KR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Z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Z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X</m:t>
                      </m:r>
                      <m:r>
                        <a:rPr lang="en-US" altLang="ko-KR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/>
                        </a:rPr>
                        <m:t>Y</m:t>
                      </m:r>
                      <m:r>
                        <a:rPr lang="en-US" altLang="ko-KR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ko-KR" altLang="ko-KR" dirty="0"/>
              </a:p>
              <a:p>
                <a:r>
                  <a:rPr lang="en-US" altLang="ko-KR" dirty="0" smtClean="0"/>
                  <a:t>Find </a:t>
                </a:r>
                <a:r>
                  <a:rPr lang="en-US" altLang="ko-KR" dirty="0"/>
                  <a:t>pdf of Z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8720"/>
                <a:ext cx="8085443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421" y="3326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</a:t>
            </a:r>
            <a:r>
              <a:rPr lang="en-US" altLang="ko-KR" dirty="0" smtClean="0"/>
              <a:t>                                                                                Sum </a:t>
            </a:r>
            <a:r>
              <a:rPr lang="en-US" altLang="ko-KR" dirty="0" smtClean="0"/>
              <a:t>of R.V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4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11760" y="1268760"/>
            <a:ext cx="0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55576" y="3573016"/>
            <a:ext cx="561662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8485" y="36762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12687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87824" y="1073077"/>
                <a:ext cx="1770806" cy="504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𝑑𝑧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73077"/>
                <a:ext cx="1770806" cy="504946"/>
              </a:xfrm>
              <a:prstGeom prst="rect">
                <a:avLst/>
              </a:prstGeom>
              <a:blipFill rotWithShape="1">
                <a:blip r:embed="rId2"/>
                <a:stretch>
                  <a:fillRect l="-2062"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1619672" y="2245514"/>
            <a:ext cx="3064712" cy="22636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52028" y="1638092"/>
                <a:ext cx="3926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 =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28" y="1638092"/>
                <a:ext cx="39266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78655" y="4321857"/>
                <a:ext cx="1223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55" y="4321857"/>
                <a:ext cx="12239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 flipH="1">
            <a:off x="683568" y="3032956"/>
            <a:ext cx="1237375" cy="101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835968" y="3185356"/>
            <a:ext cx="1237375" cy="101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8368" y="3337756"/>
            <a:ext cx="1237375" cy="101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140768" y="3490156"/>
            <a:ext cx="1237375" cy="101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293168" y="3642556"/>
            <a:ext cx="1237375" cy="1012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4" y="2606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               </a:t>
            </a:r>
            <a:r>
              <a:rPr lang="en-US" altLang="ko-KR" dirty="0" smtClean="0"/>
              <a:t>                                                                Sum </a:t>
            </a:r>
            <a:r>
              <a:rPr lang="en-US" altLang="ko-KR" dirty="0" smtClean="0"/>
              <a:t>of R.V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10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930373" y="92149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322575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834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309" y="9935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03848" y="1178170"/>
                <a:ext cx="3915111" cy="58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0&lt;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&lt;1, 0&lt;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0                       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178170"/>
                <a:ext cx="3915111" cy="5861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/>
          <p:cNvCxnSpPr/>
          <p:nvPr/>
        </p:nvCxnSpPr>
        <p:spPr>
          <a:xfrm>
            <a:off x="4067944" y="32257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568" y="2652710"/>
            <a:ext cx="1872208" cy="1800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549" y="1790653"/>
            <a:ext cx="2129459" cy="19674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39391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              b           c           d            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3945832"/>
            <a:ext cx="1601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a:     z&lt;=0</a:t>
            </a:r>
          </a:p>
          <a:p>
            <a:endParaRPr lang="en-US" altLang="ko-KR" dirty="0"/>
          </a:p>
          <a:p>
            <a:r>
              <a:rPr lang="en-US" altLang="ko-KR" dirty="0" smtClean="0"/>
              <a:t> b:     0&lt;z&lt;1</a:t>
            </a:r>
          </a:p>
          <a:p>
            <a:endParaRPr lang="en-US" altLang="ko-KR" dirty="0"/>
          </a:p>
          <a:p>
            <a:r>
              <a:rPr lang="en-US" altLang="ko-KR" dirty="0" smtClean="0"/>
              <a:t> c:    1&lt;z &lt; 2</a:t>
            </a:r>
          </a:p>
          <a:p>
            <a:endParaRPr lang="en-US" altLang="ko-KR" dirty="0"/>
          </a:p>
          <a:p>
            <a:r>
              <a:rPr lang="en-US" altLang="ko-KR" dirty="0" smtClean="0"/>
              <a:t> d:    2&lt; z </a:t>
            </a:r>
          </a:p>
          <a:p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930373" y="1790653"/>
            <a:ext cx="1625403" cy="143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619672" y="1668988"/>
            <a:ext cx="2129459" cy="19674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11760" y="1449942"/>
            <a:ext cx="2129459" cy="19674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573" y="26064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</a:t>
            </a:r>
            <a:r>
              <a:rPr lang="en-US" altLang="ko-KR" dirty="0" smtClean="0"/>
              <a:t>                                                                            Sum </a:t>
            </a:r>
            <a:r>
              <a:rPr lang="en-US" altLang="ko-KR" dirty="0" smtClean="0"/>
              <a:t>of R.V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Pdf                                                                                    Sum </a:t>
            </a:r>
            <a:r>
              <a:rPr lang="en-US" altLang="ko-KR" dirty="0" smtClean="0"/>
              <a:t>of R.V.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930373" y="921496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1520" y="3225752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31834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4309" y="9935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067944" y="32257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568" y="2652710"/>
            <a:ext cx="1872208" cy="1800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393910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              b           c           d            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76871" y="2490935"/>
            <a:ext cx="1601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a:     z&lt;=0</a:t>
            </a:r>
          </a:p>
          <a:p>
            <a:endParaRPr lang="en-US" altLang="ko-KR" dirty="0"/>
          </a:p>
          <a:p>
            <a:r>
              <a:rPr lang="en-US" altLang="ko-KR" dirty="0" smtClean="0"/>
              <a:t> b:     0&lt;z&lt;1</a:t>
            </a:r>
          </a:p>
          <a:p>
            <a:endParaRPr lang="en-US" altLang="ko-KR" dirty="0"/>
          </a:p>
          <a:p>
            <a:r>
              <a:rPr lang="en-US" altLang="ko-KR" dirty="0" smtClean="0"/>
              <a:t> c:    1&lt;z &lt; 2</a:t>
            </a:r>
          </a:p>
          <a:p>
            <a:endParaRPr lang="en-US" altLang="ko-KR" dirty="0"/>
          </a:p>
          <a:p>
            <a:r>
              <a:rPr lang="en-US" altLang="ko-KR" dirty="0" smtClean="0"/>
              <a:t> d:    2&lt; z </a:t>
            </a:r>
          </a:p>
          <a:p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930373" y="1790653"/>
            <a:ext cx="1625403" cy="143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619672" y="1651757"/>
            <a:ext cx="2129459" cy="19674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11760" y="1449942"/>
            <a:ext cx="2129459" cy="19674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39552" y="4780607"/>
                <a:ext cx="8784976" cy="498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c: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1−</m:t>
                    </m:r>
                    <m:nary>
                      <m:nary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US" altLang="ko-KR" b="0" i="0" smtClean="0">
                        <a:latin typeface="Cambria Math"/>
                      </a:rPr>
                      <m:t>=1 −</m:t>
                    </m:r>
                  </m:oMath>
                </a14:m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1 −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80607"/>
                <a:ext cx="8784976" cy="498663"/>
              </a:xfrm>
              <a:prstGeom prst="rect">
                <a:avLst/>
              </a:prstGeom>
              <a:blipFill rotWithShape="1">
                <a:blip r:embed="rId2"/>
                <a:stretch>
                  <a:fillRect l="-625" t="-98780" b="-15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930373" y="2539807"/>
            <a:ext cx="1625403" cy="112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54898" y="5283772"/>
                <a:ext cx="5011052" cy="100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(−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+2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898" y="5283772"/>
                <a:ext cx="5011052" cy="1002069"/>
              </a:xfrm>
              <a:prstGeom prst="rect">
                <a:avLst/>
              </a:prstGeom>
              <a:blipFill rotWithShape="1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7088" y="6093296"/>
                <a:ext cx="490999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𝑑𝐹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𝑑𝑧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  <m:r>
                        <a:rPr lang="en-US" altLang="ko-KR" b="0" i="1" smtClean="0">
                          <a:latin typeface="Cambria Math"/>
                        </a:rPr>
                        <m:t>−1=2−</m:t>
                      </m:r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88" y="6093296"/>
                <a:ext cx="4909998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989777" y="1916832"/>
            <a:ext cx="566000" cy="112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1917</Words>
  <Application>Microsoft Office PowerPoint</Application>
  <PresentationFormat>화면 슬라이드 쇼(4:3)</PresentationFormat>
  <Paragraphs>241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33</cp:revision>
  <dcterms:created xsi:type="dcterms:W3CDTF">2022-04-07T05:00:11Z</dcterms:created>
  <dcterms:modified xsi:type="dcterms:W3CDTF">2022-04-10T01:03:07Z</dcterms:modified>
</cp:coreProperties>
</file>