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1237" r:id="rId2"/>
    <p:sldId id="1352" r:id="rId3"/>
    <p:sldId id="1353" r:id="rId4"/>
    <p:sldId id="1367" r:id="rId5"/>
    <p:sldId id="1354" r:id="rId6"/>
    <p:sldId id="1363" r:id="rId7"/>
    <p:sldId id="1364" r:id="rId8"/>
    <p:sldId id="1365" r:id="rId9"/>
    <p:sldId id="1355" r:id="rId10"/>
    <p:sldId id="1243" r:id="rId11"/>
    <p:sldId id="1368" r:id="rId12"/>
    <p:sldId id="1369" r:id="rId13"/>
    <p:sldId id="1276" r:id="rId14"/>
    <p:sldId id="1370" r:id="rId15"/>
    <p:sldId id="1358" r:id="rId16"/>
    <p:sldId id="1359" r:id="rId17"/>
    <p:sldId id="1366" r:id="rId18"/>
    <p:sldId id="1357" r:id="rId19"/>
    <p:sldId id="1361" r:id="rId20"/>
    <p:sldId id="1362" r:id="rId21"/>
    <p:sldId id="1371" r:id="rId22"/>
    <p:sldId id="1340" r:id="rId23"/>
    <p:sldId id="1372" r:id="rId24"/>
    <p:sldId id="1373" r:id="rId25"/>
    <p:sldId id="1342" r:id="rId26"/>
    <p:sldId id="1343" r:id="rId27"/>
    <p:sldId id="1242" r:id="rId28"/>
  </p:sldIdLst>
  <p:sldSz cx="9144000" cy="6858000" type="screen4x3"/>
  <p:notesSz cx="6797675" cy="99250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FF3300"/>
    <a:srgbClr val="0000FF"/>
    <a:srgbClr val="000000"/>
    <a:srgbClr val="DAC9FB"/>
    <a:srgbClr val="99CCFF"/>
    <a:srgbClr val="3399FF"/>
    <a:srgbClr val="66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5" autoAdjust="0"/>
    <p:restoredTop sz="94683" autoAdjust="0"/>
  </p:normalViewPr>
  <p:slideViewPr>
    <p:cSldViewPr>
      <p:cViewPr varScale="1">
        <p:scale>
          <a:sx n="69" d="100"/>
          <a:sy n="69" d="100"/>
        </p:scale>
        <p:origin x="-8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7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798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7" y="9428798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95F4FE4C-5BD8-4F6C-A168-C5617031D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034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1T16:30:47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20408 10054 0,'0'18'734,"0"17"-734,0-17 16,0-1-16,0 36 15,0-17 17,0 16-17,0 19 1,0-18-1,0 0 1,0 0 0,0 0-1,0-18 1,0 0 0,0 1-16,0-1 15,0-18-15,0 1 16,0 17-1,0 36 1,0-18 0,0-36-1,0 19 1,0-1 0,0-17-16,0-1 15,0 36 1,0 18-1,0-36 1,0 18 0,0-18-1,0 1 1,0-1 0,0 18-1,0-36 1,0 36-1,0-17 1,0-19 0,0 18-1,0-17 1,0 17 0,0-17-1,0 17 1,35 36-1,1-18 1,-36-36-16,35 19 16,-35-1-1,18-35-15,-1 53 32,19 0-17,-1 0 1,-35-36-1,17 1-15,19 17 16,-36-17 0,17 0-16,36 52 31,-17-17-15,-36-18-1,70 36 1,-52-36-1,35 36-15,-36-54 16,19 54 0,-19-71-1,1 35 1,0-17 15,-18-1 0,17 1 126,1 0-157,-18-1 0,17 1 15,36 35 1,-35-18 15,17-17-15,-35 17-1,36-35 1,-36 35 0,17-35 31,-17 18-32,0 0-15,18-1 16,-1-17-1,1 53 1,0-35 0,-1-18-1</inkml:trace>
  <inkml:trace contextRef="#ctx0" brushRef="#br0" timeOffset="2171.3918">20355 10037 0,'-35'0'141,"17"0"-141,1 0 15,-1 0 1,-17 52-1,0-34-15,-1 53 16,19-36-16,-1-17 16,-17 52-1,17-17 1,-17 0 0,35-35-1,-18-18-15</inkml:trace>
  <inkml:trace contextRef="#ctx0" brushRef="#br0" timeOffset="4163.2198">20373 10019 0,'18'0'344,"17"0"-329,-18 0-15,1 18 16,0-1 0,17 18-1,0 1 1,36-19 0,-54 19-1,1-36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398"/>
            <a:ext cx="5438140" cy="446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075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7075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2DB81879-C41E-4BB5-9AA8-FDEE010FE7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393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81879-C41E-4BB5-9AA8-FDEE010FE775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6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16724" indent="-275663" eaLnBrk="0" hangingPunct="0"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02652" indent="-220530" eaLnBrk="0" hangingPunct="0"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43713" indent="-220530" eaLnBrk="0" hangingPunct="0"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984774" indent="-220530" eaLnBrk="0" hangingPunct="0"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25835" indent="-22053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866895" indent="-22053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307956" indent="-22053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749017" indent="-22053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06529E2-54C9-46FD-881B-67ADF8EC2A42}" type="slidenum">
              <a:rPr lang="en-US" altLang="ko-KR" sz="1200" b="0"/>
              <a:pPr eaLnBrk="1" hangingPunct="1"/>
              <a:t>27</a:t>
            </a:fld>
            <a:endParaRPr lang="en-US" altLang="ko-KR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3667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447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91400" y="0"/>
            <a:ext cx="76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6188" y="0"/>
            <a:ext cx="76200" cy="304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12088" y="0"/>
            <a:ext cx="76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4478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228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12192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</p:grpSpPr>
        <p:sp>
          <p:nvSpPr>
            <p:cNvPr id="18" name="Rectangle 19"/>
            <p:cNvSpPr>
              <a:spLocks noChangeArrowheads="1"/>
            </p:cNvSpPr>
            <p:nvPr userDrawn="1"/>
          </p:nvSpPr>
          <p:spPr bwMode="auto">
            <a:xfrm>
              <a:off x="0" y="4080"/>
              <a:ext cx="2207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207" y="4080"/>
              <a:ext cx="193" cy="144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" name="Rectangle 24"/>
          <p:cNvSpPr>
            <a:spLocks noChangeArrowheads="1"/>
          </p:cNvSpPr>
          <p:nvPr/>
        </p:nvSpPr>
        <p:spPr bwMode="white">
          <a:xfrm>
            <a:off x="381000" y="304800"/>
            <a:ext cx="483907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Adama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 Science and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 Technology 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University</a:t>
            </a:r>
            <a:endParaRPr lang="en-US" altLang="ko-KR" sz="20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895600"/>
            <a:ext cx="7543800" cy="914400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  <a:latin typeface="Times New Roman" pitchFamily="18" charset="0"/>
                <a:ea typeface="HY타자전각B" pitchFamily="18" charset="-127"/>
              </a:defRPr>
            </a:lvl1pPr>
          </a:lstStyle>
          <a:p>
            <a:r>
              <a:rPr lang="en-US" altLang="ko-KR"/>
              <a:t>Click to edit </a:t>
            </a:r>
            <a:br>
              <a:rPr lang="en-US" altLang="ko-KR"/>
            </a:br>
            <a:r>
              <a:rPr lang="en-US" altLang="ko-KR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0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>
            <a:lvl1pPr>
              <a:defRPr sz="4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760636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9100" y="0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2138" y="0"/>
            <a:ext cx="762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55650" y="0"/>
            <a:ext cx="762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228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38138"/>
            <a:ext cx="9144000" cy="736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7DD1113-32F2-4678-AE21-BBA019BF82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341438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139700" y="342900"/>
            <a:ext cx="1295400" cy="685800"/>
            <a:chOff x="96" y="0"/>
            <a:chExt cx="1248" cy="912"/>
          </a:xfrm>
        </p:grpSpPr>
        <p:sp>
          <p:nvSpPr>
            <p:cNvPr id="1046" name="Oval 13" descr="80%"/>
            <p:cNvSpPr>
              <a:spLocks noChangeArrowheads="1"/>
            </p:cNvSpPr>
            <p:nvPr userDrawn="1"/>
          </p:nvSpPr>
          <p:spPr bwMode="auto">
            <a:xfrm>
              <a:off x="96" y="0"/>
              <a:ext cx="1248" cy="912"/>
            </a:xfrm>
            <a:prstGeom prst="ellipse">
              <a:avLst/>
            </a:prstGeom>
            <a:pattFill prst="pct80">
              <a:fgClr>
                <a:schemeClr val="accent2"/>
              </a:fgClr>
              <a:bgClr>
                <a:schemeClr val="tx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7" name="Oval 14" descr="75%"/>
            <p:cNvSpPr>
              <a:spLocks noChangeArrowheads="1"/>
            </p:cNvSpPr>
            <p:nvPr userDrawn="1"/>
          </p:nvSpPr>
          <p:spPr bwMode="auto">
            <a:xfrm>
              <a:off x="289" y="103"/>
              <a:ext cx="815" cy="673"/>
            </a:xfrm>
            <a:prstGeom prst="ellipse">
              <a:avLst/>
            </a:prstGeom>
            <a:pattFill prst="pct75">
              <a:fgClr>
                <a:schemeClr val="accent2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8" name="Oval 15" descr="80%"/>
            <p:cNvSpPr>
              <a:spLocks noChangeArrowheads="1"/>
            </p:cNvSpPr>
            <p:nvPr userDrawn="1"/>
          </p:nvSpPr>
          <p:spPr bwMode="auto">
            <a:xfrm>
              <a:off x="440" y="247"/>
              <a:ext cx="480" cy="384"/>
            </a:xfrm>
            <a:prstGeom prst="ellipse">
              <a:avLst/>
            </a:prstGeom>
            <a:pattFill prst="pct80">
              <a:fgClr>
                <a:schemeClr val="accent2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037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819149" y="352426"/>
            <a:ext cx="8172451" cy="67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grpSp>
        <p:nvGrpSpPr>
          <p:cNvPr id="1038" name="Group 17"/>
          <p:cNvGrpSpPr>
            <a:grpSpLocks/>
          </p:cNvGrpSpPr>
          <p:nvPr/>
        </p:nvGrpSpPr>
        <p:grpSpPr bwMode="auto">
          <a:xfrm>
            <a:off x="0" y="914400"/>
            <a:ext cx="9144000" cy="219075"/>
            <a:chOff x="0" y="576"/>
            <a:chExt cx="5760" cy="138"/>
          </a:xfrm>
        </p:grpSpPr>
        <p:sp>
          <p:nvSpPr>
            <p:cNvPr id="1043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5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39" name="Line 21"/>
          <p:cNvSpPr>
            <a:spLocks noChangeShapeType="1"/>
          </p:cNvSpPr>
          <p:nvPr/>
        </p:nvSpPr>
        <p:spPr bwMode="auto">
          <a:xfrm>
            <a:off x="11113" y="1050925"/>
            <a:ext cx="723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0" name="Line 22"/>
          <p:cNvSpPr>
            <a:spLocks noChangeShapeType="1"/>
          </p:cNvSpPr>
          <p:nvPr/>
        </p:nvSpPr>
        <p:spPr bwMode="auto">
          <a:xfrm>
            <a:off x="7391400" y="914400"/>
            <a:ext cx="17462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7" r:id="rId2"/>
    <p:sldLayoutId id="2147483733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72816"/>
            <a:ext cx="7473950" cy="2664296"/>
          </a:xfrm>
        </p:spPr>
        <p:txBody>
          <a:bodyPr/>
          <a:lstStyle/>
          <a:p>
            <a:pPr eaLnBrk="1" hangingPunct="1"/>
            <a:r>
              <a:rPr lang="en-US" altLang="ko-KR" sz="4400" dirty="0" smtClean="0">
                <a:latin typeface="Arial Black" pitchFamily="34" charset="0"/>
                <a:ea typeface="HY헤드라인M" pitchFamily="18" charset="-127"/>
              </a:rPr>
              <a:t>PCE6205 Stochastic Model, Estimation and Control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36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(Probability)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4509120"/>
            <a:ext cx="6858000" cy="1225550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3300" b="1" dirty="0" smtClean="0">
                <a:latin typeface="HY견고딕" pitchFamily="18" charset="-127"/>
                <a:ea typeface="HY견고딕" pitchFamily="18" charset="-127"/>
              </a:rPr>
              <a:t>ASTU</a:t>
            </a:r>
          </a:p>
          <a:p>
            <a:pPr marL="457200" lvl="1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3300" b="1" dirty="0" smtClean="0"/>
              <a:t>12/03/2022, </a:t>
            </a:r>
            <a:r>
              <a:rPr lang="en-US" altLang="ko-KR" sz="33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300" b="1" dirty="0" err="1" smtClean="0">
                <a:latin typeface="HY견고딕" pitchFamily="18" charset="-127"/>
                <a:ea typeface="HY견고딕" pitchFamily="18" charset="-127"/>
              </a:rPr>
              <a:t>S.Kim</a:t>
            </a:r>
            <a:endParaRPr lang="ko-KR" altLang="en-US" sz="33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2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Probability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Term:  Outcome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event and sample space</a:t>
                </a:r>
                <a:endParaRPr lang="en-US" altLang="ko-KR" sz="3200" b="0" i="1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Experiment:</a:t>
                </a: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Outcomes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,..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   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. Sample point</a:t>
                </a: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Event: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set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outcomes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Sample Space:</a:t>
                </a: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all</m:t>
                        </m:r>
                        <m: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outcomes</m:t>
                        </m:r>
                      </m:e>
                    </m:d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,…}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1915" t="-1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Probability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495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(Definition</a:t>
                </a:r>
                <a:r>
                  <a:rPr lang="en-US" altLang="ko-KR" sz="28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ko-KR" sz="28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∀ 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𝑨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𝛀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, 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𝐚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𝐧𝐮𝐦𝐛𝐞𝐫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, 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𝐩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≥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𝟎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𝐚𝐬𝐬𝐢𝐧𝐠𝐞𝐝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𝐚𝐬</m:t>
                    </m:r>
                  </m:oMath>
                </a14:m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ko-KR" sz="28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𝑨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≥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𝟎</m:t>
                    </m:r>
                  </m:oMath>
                </a14:m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ko-KR" sz="2800" b="1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0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𝛀</m:t>
                        </m:r>
                      </m:e>
                    </m:d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2800" b="1" i="0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𝟏</m:t>
                    </m:r>
                  </m:oMath>
                </a14:m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ko-KR" sz="2800" b="1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𝑨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𝑩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𝝓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−→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𝑨</m:t>
                        </m:r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∪</m:t>
                        </m:r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𝑩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𝑨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𝑩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ko-KR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4955203"/>
              </a:xfrm>
              <a:prstGeom prst="rect">
                <a:avLst/>
              </a:prstGeom>
              <a:blipFill rotWithShape="1">
                <a:blip r:embed="rId2"/>
                <a:stretch>
                  <a:fillRect l="-1915" t="-1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Probability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𝒄</m:t>
                            </m:r>
                          </m:sup>
                        </m:sSup>
                      </m:e>
                    </m:d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𝟏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−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𝑨</m:t>
                        </m:r>
                      </m:e>
                    </m:d>
                  </m:oMath>
                </a14:m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endParaRPr lang="en-US" altLang="ko-KR" sz="2800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𝑨</m:t>
                        </m:r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∪</m:t>
                        </m:r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𝑩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𝑨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𝑩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−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𝑷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𝑨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𝑩</m:t>
                    </m:r>
                    <m:r>
                      <a:rPr lang="en-US" altLang="ko-KR" sz="28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endParaRPr lang="en-US" altLang="ko-KR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32316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4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Joint Probability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54120" y="1340768"/>
                <a:ext cx="8166352" cy="467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Joint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probability</a:t>
                </a: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the joint Prob. of A and B =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∩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Disjoint probability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−→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∩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=0</m:t>
                    </m:r>
                  </m:oMath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0" y="1340768"/>
                <a:ext cx="8166352" cy="4672048"/>
              </a:xfrm>
              <a:prstGeom prst="rect">
                <a:avLst/>
              </a:prstGeom>
              <a:blipFill rotWithShape="1">
                <a:blip r:embed="rId2"/>
                <a:stretch>
                  <a:fillRect l="-1642" t="-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7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/>
              <a:t>Partitioned Sample Space</a:t>
            </a:r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54120" y="1340768"/>
                <a:ext cx="8166352" cy="4565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Partitioned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is partitioned into a </a:t>
                </a:r>
                <a:r>
                  <a:rPr lang="en-US" altLang="ko-KR" sz="320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disjoint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family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=1,2…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if 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3200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3200" b="0" dirty="0" smtClean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where 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/>
                </a:r>
                <a:b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</a:b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0" y="1340768"/>
                <a:ext cx="8166352" cy="4565545"/>
              </a:xfrm>
              <a:prstGeom prst="rect">
                <a:avLst/>
              </a:prstGeom>
              <a:blipFill rotWithShape="1">
                <a:blip r:embed="rId2"/>
                <a:stretch>
                  <a:fillRect l="-1642" t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/>
              <a:t>Two families partitioned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4120" y="1340768"/>
            <a:ext cx="8166352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123728" y="2564904"/>
            <a:ext cx="5976664" cy="38884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123728" y="5445224"/>
            <a:ext cx="5976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5406400" y="2564904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9005" y="1556792"/>
                <a:ext cx="5562548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>
                    <a:ea typeface="+mn-ea"/>
                  </a:rPr>
                  <a:t>Covid: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𝐂</m:t>
                        </m:r>
                      </m:e>
                      <m:sub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𝐚</m:t>
                        </m:r>
                      </m:sub>
                    </m:sSub>
                    <m:r>
                      <a:rPr lang="en-US" altLang="ko-KR" sz="2800" b="1" i="0" smtClean="0">
                        <a:latin typeface="Cambria Math"/>
                        <a:ea typeface="+mn-ea"/>
                      </a:rPr>
                      <m:t> ,</m:t>
                    </m:r>
                    <m:sSub>
                      <m:sSubPr>
                        <m:ctrlPr>
                          <a:rPr lang="en-US" altLang="ko-KR" sz="2800" b="1" i="1" smtClean="0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𝐂</m:t>
                        </m:r>
                      </m:e>
                      <m:sub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𝐢</m:t>
                        </m:r>
                      </m:sub>
                    </m:sSub>
                    <m:r>
                      <a:rPr lang="en-US" altLang="ko-KR" sz="2800" b="1" i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800" b="0" i="0" smtClean="0">
                        <a:latin typeface="Cambria Math"/>
                        <a:ea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/>
                        <a:ea typeface="+mn-ea"/>
                      </a:rPr>
                      <m:t>active</m:t>
                    </m:r>
                    <m:r>
                      <a:rPr lang="en-US" altLang="ko-KR" sz="2800" b="0" i="0" smtClean="0">
                        <a:latin typeface="Cambria Math"/>
                        <a:ea typeface="+mn-ea"/>
                      </a:rPr>
                      <m:t>  , 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/>
                        <a:ea typeface="+mn-ea"/>
                      </a:rPr>
                      <m:t>inactive</m:t>
                    </m:r>
                    <m:r>
                      <a:rPr lang="en-US" altLang="ko-KR" sz="2800" b="1" i="0" smtClean="0">
                        <a:latin typeface="Cambria Math"/>
                        <a:ea typeface="+mn-ea"/>
                      </a:rPr>
                      <m:t> </m:t>
                    </m:r>
                  </m:oMath>
                </a14:m>
                <a:endParaRPr lang="en-US" altLang="ko-KR" sz="2800" b="1" dirty="0" smtClean="0">
                  <a:latin typeface="+mn-ea"/>
                  <a:ea typeface="+mn-ea"/>
                </a:endParaRPr>
              </a:p>
              <a:p>
                <a:r>
                  <a:rPr lang="en-US" altLang="ko-KR" sz="2800" dirty="0" smtClean="0">
                    <a:latin typeface="+mn-ea"/>
                    <a:ea typeface="+mn-ea"/>
                  </a:rPr>
                  <a:t>Temperature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 </m:t>
                        </m:r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𝐓</m:t>
                        </m:r>
                      </m:e>
                      <m:sub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𝐡</m:t>
                        </m:r>
                      </m:sub>
                    </m:sSub>
                    <m:r>
                      <a:rPr lang="en-US" altLang="ko-KR" sz="2800" b="1" i="0" smtClean="0">
                        <a:latin typeface="Cambria Math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ko-KR" sz="2800" b="1" i="1" smtClean="0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𝐓</m:t>
                        </m:r>
                      </m:e>
                      <m:sub>
                        <m:r>
                          <a:rPr lang="en-US" altLang="ko-KR" sz="2800" b="1" i="0" smtClean="0">
                            <a:latin typeface="Cambria Math"/>
                            <a:ea typeface="+mn-ea"/>
                          </a:rPr>
                          <m:t>𝐥</m:t>
                        </m:r>
                      </m:sub>
                    </m:sSub>
                  </m:oMath>
                </a14:m>
                <a:r>
                  <a:rPr lang="en-US" altLang="ko-KR" sz="2800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2800" b="0" dirty="0" smtClean="0">
                    <a:latin typeface="+mn-ea"/>
                    <a:ea typeface="+mn-ea"/>
                  </a:rPr>
                  <a:t>high , low </a:t>
                </a:r>
              </a:p>
              <a:p>
                <a:endParaRPr lang="ko-KR" altLang="en-US" sz="2800" dirty="0">
                  <a:latin typeface="+mn-ea"/>
                  <a:ea typeface="+mn-ea"/>
                </a:endParaRP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5" y="1556792"/>
                <a:ext cx="5562548" cy="2492990"/>
              </a:xfrm>
              <a:prstGeom prst="rect">
                <a:avLst/>
              </a:prstGeom>
              <a:blipFill rotWithShape="1">
                <a:blip r:embed="rId6"/>
                <a:stretch>
                  <a:fillRect l="-2303" t="-2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58800" y="1662778"/>
                <a:ext cx="3024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/>
                        </a:rPr>
                        <m:t>𝛀</m:t>
                      </m:r>
                      <m:r>
                        <a:rPr lang="en-US" altLang="ko-KR" sz="2400" b="1" i="0" smtClean="0">
                          <a:latin typeface="Cambria Math"/>
                        </a:rPr>
                        <m:t>=</m:t>
                      </m:r>
                      <m:r>
                        <a:rPr lang="en-US" altLang="ko-KR" sz="2400" b="1" i="0" smtClean="0">
                          <a:latin typeface="Cambria Math"/>
                        </a:rPr>
                        <m:t>𝐀𝐒𝐓𝐔</m:t>
                      </m:r>
                      <m:r>
                        <a:rPr lang="en-US" altLang="ko-KR" sz="2400" b="1" i="0" smtClean="0">
                          <a:latin typeface="Cambria Math"/>
                        </a:rPr>
                        <m:t> </m:t>
                      </m:r>
                      <m:r>
                        <a:rPr lang="en-US" altLang="ko-KR" sz="2400" b="1" i="0" smtClean="0">
                          <a:latin typeface="Cambria Math"/>
                        </a:rPr>
                        <m:t>𝐬𝐭𝐮𝐝𝐞𝐧𝐭𝐬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00" y="1662778"/>
                <a:ext cx="302461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4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/>
              <a:t>Marginal Prob.</a:t>
            </a:r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54120" y="1340768"/>
                <a:ext cx="8166352" cy="5685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Marginal Prob.</a:t>
                </a:r>
              </a:p>
              <a:p>
                <a:pPr>
                  <a:lnSpc>
                    <a:spcPct val="115000"/>
                  </a:lnSpc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,   </m:t>
                    </m:r>
                  </m:oMath>
                </a14:m>
                <a:endParaRPr lang="en-US" altLang="ko-KR" sz="3200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defRPr/>
                </a:pPr>
                <a:r>
                  <a:rPr lang="en-US" altLang="ko-KR" sz="3200" b="0" dirty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b="0" dirty="0" smtClean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dirty="0" smtClean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partitioned</a:t>
                </a:r>
                <a:r>
                  <a:rPr lang="en-US" altLang="ko-KR" sz="3200" b="0" dirty="0" smtClean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into two families </a:t>
                </a:r>
              </a:p>
              <a:p>
                <a:pPr>
                  <a:lnSpc>
                    <a:spcPct val="11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 ,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     ∀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/>
                </a:r>
                <a:b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</a:b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The marginal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0" y="1340768"/>
                <a:ext cx="8166352" cy="5685659"/>
              </a:xfrm>
              <a:prstGeom prst="rect">
                <a:avLst/>
              </a:prstGeom>
              <a:blipFill rotWithShape="1">
                <a:blip r:embed="rId2"/>
                <a:stretch>
                  <a:fillRect l="-1642" t="-1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 Marginal Prob.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4120" y="1340768"/>
            <a:ext cx="8166352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123728" y="2564904"/>
            <a:ext cx="5976664" cy="38884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123728" y="5445224"/>
            <a:ext cx="5976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5406400" y="2564904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9512" y="1199960"/>
                <a:ext cx="5506379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/>
                        <a:ea typeface="+mn-ea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latin typeface="Cambria Math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 smtClean="0">
                                <a:latin typeface="Cambria Math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/>
                                <a:ea typeface="+mn-ea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/>
                                <a:ea typeface="+mn-ea"/>
                              </a:rPr>
                              <m:t>𝒂</m:t>
                            </m:r>
                          </m:sub>
                        </m:sSub>
                      </m:e>
                    </m:d>
                    <m:r>
                      <a:rPr lang="en-US" altLang="ko-KR" sz="2800" b="1" i="1" smtClean="0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ko-KR" sz="2800" i="1">
                        <a:latin typeface="Cambria Math"/>
                        <a:ea typeface="+mn-ea"/>
                      </a:rPr>
                      <m:t>𝑷</m:t>
                    </m:r>
                    <m:r>
                      <a:rPr lang="en-US" altLang="ko-KR" sz="2800" i="1">
                        <a:latin typeface="Cambria Math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atin typeface="Cambria Math"/>
                            <a:ea typeface="+mn-ea"/>
                          </a:rPr>
                          <m:t>𝑪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/>
                            <a:ea typeface="+mn-ea"/>
                          </a:rPr>
                          <m:t>𝒂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atin typeface="Cambria Math"/>
                            <a:ea typeface="+mn-ea"/>
                          </a:rPr>
                          <m:t>𝑻</m:t>
                        </m:r>
                      </m:e>
                      <m:sub>
                        <m:r>
                          <a:rPr lang="en-US" altLang="ko-KR" sz="2800" i="1">
                            <a:latin typeface="Cambria Math"/>
                            <a:ea typeface="+mn-ea"/>
                          </a:rPr>
                          <m:t>𝒉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sz="2800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2800" dirty="0" smtClean="0">
                    <a:latin typeface="+mn-ea"/>
                    <a:ea typeface="+mn-ea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  <a:ea typeface="+mn-ea"/>
                      </a:rPr>
                      <m:t>𝑷</m:t>
                    </m:r>
                    <m:r>
                      <a:rPr lang="en-US" altLang="ko-KR" sz="2800" i="1">
                        <a:latin typeface="Cambria Math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atin typeface="Cambria Math"/>
                            <a:ea typeface="+mn-ea"/>
                          </a:rPr>
                          <m:t>𝑪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/>
                            <a:ea typeface="+mn-ea"/>
                          </a:rPr>
                          <m:t>𝒂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atin typeface="Cambria Math"/>
                            <a:ea typeface="+mn-ea"/>
                          </a:rPr>
                          <m:t>𝑻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/>
                            <a:ea typeface="+mn-ea"/>
                          </a:rPr>
                          <m:t>𝒍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ko-KR" altLang="en-US" sz="2800" dirty="0">
                  <a:latin typeface="+mn-ea"/>
                  <a:ea typeface="+mn-ea"/>
                </a:endParaRP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9960"/>
                <a:ext cx="5506379" cy="1631216"/>
              </a:xfrm>
              <a:prstGeom prst="rect">
                <a:avLst/>
              </a:prstGeom>
              <a:blipFill rotWithShape="1">
                <a:blip r:embed="rId6"/>
                <a:stretch>
                  <a:fillRect t="-4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83137" y="1304884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66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/>
              <a:t>Conditional </a:t>
            </a:r>
            <a:r>
              <a:rPr lang="en-US" altLang="ko-KR" sz="4400" dirty="0" err="1" smtClean="0">
                <a:latin typeface="HY헤드라인M" pitchFamily="18" charset="-127"/>
                <a:ea typeface="HY헤드라인M" pitchFamily="18" charset="-127"/>
              </a:rPr>
              <a:t>Prob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54120" y="1340768"/>
                <a:ext cx="8166352" cy="6059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Definition</a:t>
                </a:r>
                <a:r>
                  <a:rPr lang="en-US" altLang="ko-KR" sz="3200" b="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Conditional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probability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Condition Prob. of A given B</a:t>
                </a:r>
              </a:p>
              <a:p>
                <a:pPr algn="just">
                  <a:lnSpc>
                    <a:spcPct val="115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P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A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B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3200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3200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3200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3200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</m:t>
                        </m:r>
                        <m:r>
                          <m:rPr>
                            <m:nor/>
                          </m:rPr>
                          <a:rPr lang="en-US" altLang="ko-KR" sz="3200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3200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3200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3200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3200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3200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r>
                      <a:rPr lang="en-US" altLang="ko-KR" sz="3200" b="0" i="1" dirty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≠0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lnSpc>
                    <a:spcPct val="115000"/>
                  </a:lnSpc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Posteriori </a:t>
                </a:r>
                <a:r>
                  <a:rPr lang="en-US" altLang="ko-KR" sz="3200" dirty="0" err="1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prob</a:t>
                </a:r>
                <a:r>
                  <a:rPr lang="en-US" altLang="ko-KR" sz="320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is g.t. and equal to</a:t>
                </a:r>
              </a:p>
              <a:p>
                <a:pPr algn="just">
                  <a:lnSpc>
                    <a:spcPct val="115000"/>
                  </a:lnSpc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Priori </a:t>
                </a:r>
                <a:r>
                  <a:rPr lang="en-US" altLang="ko-KR" sz="3200" dirty="0" err="1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prob</a:t>
                </a:r>
                <a:endParaRPr lang="en-US" altLang="ko-KR" sz="320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0" y="1340768"/>
                <a:ext cx="8166352" cy="6059864"/>
              </a:xfrm>
              <a:prstGeom prst="rect">
                <a:avLst/>
              </a:prstGeom>
              <a:blipFill rotWithShape="1">
                <a:blip r:embed="rId2"/>
                <a:stretch>
                  <a:fillRect l="-1866" t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/>
              <a:t>Conditional </a:t>
            </a:r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 Prob.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4120" y="1340768"/>
            <a:ext cx="8166352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123728" y="2564904"/>
            <a:ext cx="5976664" cy="38884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123728" y="5445224"/>
            <a:ext cx="5976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5406400" y="2564904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3528" y="1570445"/>
                <a:ext cx="6617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𝑷</m:t>
                      </m:r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</m:t>
                      </m:r>
                      <m:r>
                        <a:rPr lang="en-US" altLang="ko-KR" b="1" i="0" smtClean="0">
                          <a:latin typeface="Cambria Math"/>
                        </a:rPr>
                        <m:t>/</m:t>
                      </m:r>
                      <m:r>
                        <a:rPr lang="en-US" altLang="ko-KR" b="1" i="0" smtClean="0">
                          <a:latin typeface="Cambria Math"/>
                        </a:rPr>
                        <m:t>𝐏</m:t>
                      </m:r>
                      <m:r>
                        <a:rPr lang="en-US" altLang="ko-KR" b="1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/>
                            </a:rPr>
                            <m:t>𝐡</m:t>
                          </m:r>
                        </m:sub>
                      </m:sSub>
                      <m:r>
                        <a:rPr lang="en-US" altLang="ko-KR" b="1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70445"/>
                <a:ext cx="6617132" cy="17543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Set : a collection of elements </a:t>
                </a: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 algn="just">
                  <a:buAutoNum type="arabicParenR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A, B are equal </a:t>
                </a:r>
                <a:r>
                  <a:rPr lang="en-US" altLang="ko-KR" sz="3200" b="0" dirty="0" err="1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iff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A,B have same elements</a:t>
                </a: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2) A is a subset of B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B</m:t>
                    </m:r>
                    <m:r>
                      <a:rPr lang="en-US" altLang="ko-KR" sz="3200" b="0">
                        <a:latin typeface="Cambria Math"/>
                      </a:rPr>
                      <m:t> </m:t>
                    </m:r>
                  </m:oMath>
                </a14:m>
                <a:endParaRPr lang="ko-KR" altLang="ko-KR" sz="3200" b="0" dirty="0"/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</a:t>
                </a:r>
                <a:r>
                  <a:rPr lang="en-US" altLang="ko-KR" sz="3200" b="0" dirty="0" err="1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iff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𝜔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∈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𝜔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3) A=B </a:t>
                </a:r>
                <a:r>
                  <a:rPr lang="en-US" altLang="ko-KR" sz="3200" b="0" dirty="0" err="1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iff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915" t="-1887" b="-3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9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Conditional Prob.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4120" y="1340768"/>
            <a:ext cx="8166352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123728" y="2564904"/>
            <a:ext cx="5976664" cy="38884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123728" y="5445224"/>
            <a:ext cx="5976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5406400" y="2564904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297719"/>
                <a:ext cx="2597057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00" y="3324771"/>
                <a:ext cx="259705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589240"/>
                <a:ext cx="242393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40" y="5661248"/>
                <a:ext cx="242393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173696" y="1412776"/>
                <a:ext cx="9334030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altLang="ko-KR" sz="32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altLang="ko-KR" sz="32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𝐡</m:t>
                              </m:r>
                            </m:sub>
                          </m:sSub>
                        </m:e>
                      </m:d>
                      <m:r>
                        <a:rPr lang="en-US" altLang="ko-KR" sz="32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altLang="ko-KR" sz="32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𝐡</m:t>
                              </m:r>
                            </m:sub>
                          </m:sSub>
                        </m:e>
                      </m:d>
                      <m:r>
                        <a:rPr lang="en-US" altLang="ko-KR" sz="3200" b="1" i="0" smtClean="0">
                          <a:latin typeface="Cambria Math"/>
                        </a:rPr>
                        <m:t>=</m:t>
                      </m:r>
                      <m:r>
                        <a:rPr lang="en-US" altLang="ko-KR" sz="32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altLang="ko-KR" sz="32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𝐚</m:t>
                              </m:r>
                            </m:sub>
                          </m:sSub>
                        </m:e>
                      </m:d>
                      <m:r>
                        <a:rPr lang="en-US" altLang="ko-KR" sz="32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altLang="ko-KR" sz="32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ko-KR" sz="3200" b="1" i="0" smtClean="0">
                                  <a:latin typeface="Cambria Math"/>
                                </a:rPr>
                                <m:t>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696" y="1412776"/>
                <a:ext cx="9334030" cy="16927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340768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Definition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Independence and dependence</a:t>
            </a: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If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two events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are independent,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</a:t>
            </a: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          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 </a:t>
            </a: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Hence </a:t>
            </a:r>
          </a:p>
          <a:p>
            <a:pPr algn="just">
              <a:defRPr/>
            </a:pP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            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            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)=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Independent Event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67544" y="1340768"/>
                <a:ext cx="8280920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!!  Disjoint is not same to Independent</a:t>
                </a: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P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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) = 0 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280920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Independent Event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08494"/>
            <a:ext cx="2461767" cy="187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4349" y="3723174"/>
            <a:ext cx="1523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411760" y="2673091"/>
              <a:ext cx="470160" cy="10735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2400" y="2663731"/>
                <a:ext cx="488880" cy="10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67544" y="1340768"/>
                <a:ext cx="8496944" cy="4908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𝑧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be vectors</a:t>
                </a: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if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𝑧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𝑎𝑥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𝑏𝑦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,   </m:t>
                    </m:r>
                  </m:oMath>
                </a14:m>
                <a:endParaRPr lang="en-US" altLang="ko-KR" sz="3200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𝑖𝑠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𝑙𝑖𝑛𝑒𝑎𝑟𝑙𝑦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𝑑𝑒𝑝𝑒𝑛𝑑𝑒𝑛𝑡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𝑜𝑓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𝑦</m:t>
                      </m:r>
                    </m:oMath>
                  </m:oMathPara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If not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𝑧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is not linearly dependent. i.e. independent of </a:t>
                </a:r>
                <a:r>
                  <a:rPr lang="en-US" altLang="ko-KR" sz="3200" b="0" dirty="0" err="1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x,y</a:t>
                </a: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y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 </a:t>
                </a: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496944" cy="4908331"/>
              </a:xfrm>
              <a:prstGeom prst="rect">
                <a:avLst/>
              </a:prstGeom>
              <a:blipFill rotWithShape="1">
                <a:blip r:embed="rId2"/>
                <a:stretch>
                  <a:fillRect l="-1865" t="-1739" r="-1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/>
              <a:t>Linear in</a:t>
            </a:r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dependent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9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67544" y="1340768"/>
                <a:ext cx="8496944" cy="4574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y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  then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∀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𝑧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∈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𝑅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  <a:sym typeface="Symbol"/>
                      </a:rPr>
                      <m:t>∃ </m:t>
                    </m:r>
                    <m:r>
                      <a:rPr lang="en-US" altLang="ko-KR" sz="3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  <a:sym typeface="Symbol"/>
                      </a:rPr>
                      <m:t>𝑎</m:t>
                    </m:r>
                    <m:r>
                      <a:rPr lang="en-US" altLang="ko-KR" sz="3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r>
                      <a:rPr lang="en-US" altLang="ko-KR" sz="3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  <a:sym typeface="Symbol"/>
                      </a:rPr>
                      <m:t>𝑏</m:t>
                    </m:r>
                    <m:r>
                      <a:rPr lang="en-US" altLang="ko-KR" sz="3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  <a:sym typeface="Symbol"/>
                      </a:rPr>
                      <m:t> ,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𝑧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𝑎𝑥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𝑏𝑦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,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b="0" i="1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b="0" i="1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1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y</m:t>
                    </m:r>
                    <m: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b="0" i="1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 then 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  <a:sym typeface="Symbol"/>
                        </a:rPr>
                        <m:t>∄ 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  <a:sym typeface="Symbol"/>
                            </a:rPr>
                            <m:t>𝑎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  <a:sym typeface="Symbol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  <a:sym typeface="Symbol"/>
                        </a:rPr>
                        <m:t> 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  <a:sym typeface="Symbo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  <a:sym typeface="Symbol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  <a:sym typeface="Symbol"/>
                        </a:rPr>
                        <m:t>𝑎𝑥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  <a:sym typeface="Symbol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  <a:sym typeface="Symbol"/>
                        </a:rPr>
                        <m:t>𝑏𝑦</m:t>
                      </m:r>
                    </m:oMath>
                  </m:oMathPara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496944" cy="4574522"/>
              </a:xfrm>
              <a:prstGeom prst="rect">
                <a:avLst/>
              </a:prstGeom>
              <a:blipFill rotWithShape="1">
                <a:blip r:embed="rId2"/>
                <a:stretch>
                  <a:fillRect l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/>
              <a:t>Linear in</a:t>
            </a:r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dependent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8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83568" y="1299802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ko-KR" sz="3200" dirty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</a:t>
            </a: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10:</a:t>
            </a:r>
            <a:r>
              <a:rPr lang="en-US" altLang="ko-KR" sz="32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In the trial to roll a single die, the two events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were</a:t>
            </a:r>
          </a:p>
          <a:p>
            <a:pPr algn="just" eaLnBrk="1" hangingPunct="1"/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 It is multiples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2</a:t>
            </a:r>
          </a:p>
          <a:p>
            <a:pPr algn="just"/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It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is multiples of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3</a:t>
            </a:r>
          </a:p>
          <a:p>
            <a:pPr algn="just"/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Are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two events independent?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568" y="4327361"/>
            <a:ext cx="72014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sample space is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 {1,2,3,4,5,6}</a:t>
            </a:r>
          </a:p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6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pic>
        <p:nvPicPr>
          <p:cNvPr id="3440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092280" y="2577075"/>
            <a:ext cx="1242255" cy="15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/>
              <a:t>Independent Event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3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4112" y="1340768"/>
            <a:ext cx="78488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 It is multiples of 2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= {2,4,6}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 It is multiples of 3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 {3,6}</a:t>
            </a:r>
          </a:p>
          <a:p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)/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3/6=1/2</a:t>
            </a:r>
          </a:p>
          <a:p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)/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2/6=1/3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  </a:t>
            </a:r>
          </a:p>
          <a:p>
            <a:endParaRPr lang="en-US" altLang="ko-KR" sz="3200" b="0" i="1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{6}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)/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1/6</a:t>
            </a:r>
          </a:p>
          <a:p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Since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), they are independent.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/>
              <a:t>Independent Event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7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3225"/>
            <a:ext cx="6715125" cy="708025"/>
          </a:xfrm>
        </p:spPr>
        <p:txBody>
          <a:bodyPr/>
          <a:lstStyle/>
          <a:p>
            <a:r>
              <a:rPr lang="en-US" altLang="ko-KR" sz="3600" smtClean="0">
                <a:latin typeface="HY헤드라인M" pitchFamily="18" charset="-127"/>
                <a:ea typeface="HY헤드라인M" pitchFamily="18" charset="-127"/>
              </a:rPr>
              <a:t>Q&amp;A</a:t>
            </a:r>
            <a:endParaRPr lang="en-US" altLang="ko-KR" sz="3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4773613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8278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∪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: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∈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𝑜𝑟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∈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2)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: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∈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  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𝑎𝑛𝑑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∈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3)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={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𝜔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: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𝜔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∉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} 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915" b="-5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6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3082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 algn="just">
                  <a:buAutoNum type="arabicParenR"/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→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</m:oMath>
                </a14:m>
                <a:endParaRPr lang="en-US" altLang="ko-KR" sz="3200" b="0" dirty="0" smtClean="0"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 algn="just">
                  <a:buAutoNum type="arabicParenR"/>
                  <a:defRPr/>
                </a:pPr>
                <a:endParaRPr lang="en-US" altLang="ko-KR" sz="3200" b="0" dirty="0" smtClean="0"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2)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𝐴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∩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3)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∪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∪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3082767"/>
              </a:xfrm>
              <a:prstGeom prst="rect">
                <a:avLst/>
              </a:prstGeom>
              <a:blipFill rotWithShape="1">
                <a:blip r:embed="rId2"/>
                <a:stretch>
                  <a:fillRect l="-1915" b="-4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Theory- De Morgan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Th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0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 algn="just">
                  <a:buAutoNum type="arabicParenR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Ω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= { all outcomes}</a:t>
                </a:r>
              </a:p>
              <a:p>
                <a:pPr marL="514350" indent="-514350" algn="just">
                  <a:buAutoNum type="arabicParenR"/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Null set </a:t>
                </a:r>
                <a:r>
                  <a:rPr lang="en-US" altLang="ko-KR" sz="3200" b="0" dirty="0" smtClean="0"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if</m:t>
                    </m:r>
                    <m: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A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h𝑎𝑠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𝑛𝑜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𝑒𝑙𝑒𝑚𝑒𝑛𝑡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endParaRPr lang="en-US" altLang="ko-KR" sz="3200" b="0" dirty="0"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𝐴</m:t>
                      </m:r>
                      <m:r>
                        <a:rPr lang="en-US" altLang="ko-KR" sz="3200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∩</m:t>
                      </m:r>
                      <m:r>
                        <a:rPr lang="en-US" altLang="ko-KR" sz="3200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𝐵</m:t>
                      </m:r>
                      <m:r>
                        <a:rPr lang="en-US" altLang="ko-KR" sz="3200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altLang="ko-KR" sz="3200" b="0" i="1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  </m:t>
                          </m:r>
                        </m:e>
                      </m:d>
                      <m:r>
                        <a:rPr lang="en-US" altLang="ko-KR" sz="3200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=</m:t>
                      </m:r>
                      <m:r>
                        <a:rPr lang="en-US" altLang="ko-KR" sz="3200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𝜙</m:t>
                      </m:r>
                    </m:oMath>
                  </m:oMathPara>
                </a14:m>
                <a:endParaRPr lang="en-US" altLang="ko-KR" sz="3200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i="1" dirty="0">
                    <a:latin typeface="Cambria Math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i="1" dirty="0" smtClean="0">
                    <a:latin typeface="Cambria Math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sSup>
                      <m:sSupPr>
                        <m:ctrlP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</m:oMath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Ω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𝜙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Ω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- Since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−→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𝑎𝑛𝑑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⊂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𝑐</m:t>
                        </m:r>
                      </m:sup>
                    </m:sSup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!!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𝑖𝑠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𝑡h𝑒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𝑠𝑢𝑏𝑠𝑒𝑡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𝑜𝑓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𝑎𝑛𝑦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𝑠𝑒𝑡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1694" b="-2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5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Problem: </a:t>
                </a: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If the number of element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Ω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is finite </a:t>
                </a:r>
                <a14:m>
                  <m:oMath xmlns:m="http://schemas.openxmlformats.org/officeDocument/2006/math"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.How many subsets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Ω</m:t>
                    </m:r>
                  </m:oMath>
                </a14:m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?</a:t>
                </a:r>
              </a:p>
              <a:p>
                <a:pPr algn="just">
                  <a:defRPr/>
                </a:pPr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1915" t="-3341" r="-1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Binomial</a:t>
                </a:r>
                <a:r>
                  <a:rPr lang="ko-KR" altLang="en-US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Theory</a:t>
                </a:r>
              </a:p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Ω</m:t>
                    </m:r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 </a:t>
                </a:r>
              </a:p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A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1,2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</m:oMath>
                </a14:m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</a:t>
                </a: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#</m:t>
                    </m:r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Ω</m:t>
                    </m:r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1,2</m:t>
                        </m:r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,3</m:t>
                        </m:r>
                      </m:e>
                    </m:d>
                  </m:oMath>
                </a14:m>
                <a:r>
                  <a:rPr lang="en-US" altLang="ko-KR" sz="32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#</m:t>
                    </m:r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3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−→</m:t>
                    </m:r>
                  </m:oMath>
                </a14:m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3200" b="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sPre>
                  </m:oMath>
                </a14:m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,2</m:t>
                        </m:r>
                      </m:e>
                    </m:d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1,3</m:t>
                        </m:r>
                      </m:e>
                    </m:d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2,</m:t>
                        </m:r>
                        <m: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3</m:t>
                        </m:r>
                      </m:e>
                    </m:d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−→</m:t>
                    </m:r>
                  </m:oMath>
                </a14:m>
                <a:r>
                  <a:rPr lang="en-US" altLang="ko-KR" sz="32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3200" b="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sPre>
                  </m:oMath>
                </a14:m>
                <a:endParaRPr lang="en-US" altLang="ko-KR" sz="3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1,2</m:t>
                        </m:r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,3</m:t>
                        </m:r>
                      </m:e>
                    </m:d>
                    <m:r>
                      <a:rPr lang="en-US" altLang="ko-KR" sz="3200" b="0" i="1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−→</m:t>
                    </m:r>
                  </m:oMath>
                </a14:m>
                <a:r>
                  <a:rPr lang="en-US" altLang="ko-KR" sz="32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3200" b="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sPre>
                  </m:oMath>
                </a14:m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  −→</m:t>
                    </m:r>
                    <m:sPre>
                      <m:sPrePr>
                        <m:ctrlPr>
                          <a:rPr lang="en-US" altLang="ko-KR" sz="3200" b="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3200" b="1" i="1" smtClean="0">
                            <a:latin typeface="Cambria Math"/>
                          </a:rPr>
                          <m:t> =</m:t>
                        </m:r>
                        <m:r>
                          <a:rPr lang="en-US" altLang="ko-KR" sz="3200" b="1" i="1" smtClean="0">
                            <a:latin typeface="Cambria Math"/>
                          </a:rPr>
                          <m:t>𝟏</m:t>
                        </m:r>
                      </m:e>
                    </m:sPre>
                  </m:oMath>
                </a14:m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4093428"/>
              </a:xfrm>
              <a:prstGeom prst="rect">
                <a:avLst/>
              </a:prstGeom>
              <a:blipFill rotWithShape="1">
                <a:blip r:embed="rId2"/>
                <a:stretch>
                  <a:fillRect l="-1694"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0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5039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Solution</a:t>
                </a: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#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𝑜𝑓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𝑡𝑜𝑡𝑎𝑙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𝑠𝑢𝑏𝑠𝑒𝑡𝑠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𝑆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𝑆</m:t>
                    </m:r>
                    <m:r>
                      <a:rPr lang="en-US" altLang="ko-KR" sz="3200" b="0" i="1" dirty="0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sPre>
                      <m:sPrePr>
                        <m:ctrlPr>
                          <a:rPr lang="en-US" altLang="ko-KR" sz="3200" b="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/>
                          </a:rPr>
                          <m:t>+</m:t>
                        </m:r>
                        <m:sPre>
                          <m:sPrePr>
                            <m:ctrlPr>
                              <a:rPr lang="en-US" altLang="ko-KR" sz="3200" b="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PrePr>
                          <m:sub>
                            <m:r>
                              <a:rPr lang="en-US" altLang="ko-KR" sz="32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𝒏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3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sPre>
                        <m:r>
                          <a:rPr lang="en-US" altLang="ko-KR" sz="3200" b="0" i="1" smtClean="0">
                            <a:latin typeface="Cambria Math"/>
                          </a:rPr>
                          <m:t>+,…,+</m:t>
                        </m:r>
                        <m:sPre>
                          <m:sPrePr>
                            <m:ctrlPr>
                              <a:rPr lang="en-US" altLang="ko-KR" sz="3200" b="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PrePr>
                          <m:sub>
                            <m:r>
                              <a:rPr lang="en-US" altLang="ko-KR" sz="32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𝒏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32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ko-KR" sz="3200" b="1" i="1" smtClean="0">
                                <a:latin typeface="Cambria Math"/>
                              </a:rPr>
                              <m:t> </m:t>
                            </m:r>
                          </m:e>
                        </m:sPre>
                      </m:e>
                    </m:sPre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due to binomial theory </a:t>
                </a: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1+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altLang="ko-KR" sz="3200" b="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PrePr>
                          <m:sub>
                            <m:r>
                              <a:rPr lang="en-US" altLang="ko-KR" sz="32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𝒏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sPr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sPre>
                      <m:sPrePr>
                        <m:ctrlPr>
                          <a:rPr lang="en-US" altLang="ko-KR" sz="3200" b="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ko-KR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altLang="ko-KR" sz="3200" b="1" i="1" smtClean="0">
                            <a:latin typeface="Cambria Math"/>
                          </a:rPr>
                          <m:t>+,…</m:t>
                        </m:r>
                      </m:e>
                    </m:sPre>
                  </m:oMath>
                </a14:m>
                <a:endParaRPr lang="en-US" altLang="ko-KR" sz="3200" dirty="0" smtClean="0">
                  <a:latin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               +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3200" b="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3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p>
                      </m:e>
                    </m:sPre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Substitute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=1, </m:t>
                    </m:r>
                  </m:oMath>
                </a14:m>
                <a:endParaRPr lang="en-US" altLang="ko-KR" sz="32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rgbClr val="0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sPre>
                      <m:sPrePr>
                        <m:ctrlPr>
                          <a:rPr lang="en-US" altLang="ko-KR" sz="3200" b="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PrePr>
                      <m:sub>
                        <m:r>
                          <a:rPr lang="en-US" altLang="ko-KR" sz="3200" i="1" dirty="0">
                            <a:solidFill>
                              <a:srgbClr val="0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3200" b="0" i="1">
                            <a:latin typeface="Cambria Math"/>
                          </a:rPr>
                          <m:t>+</m:t>
                        </m:r>
                        <m:sPre>
                          <m:sPrePr>
                            <m:ctrlPr>
                              <a:rPr lang="en-US" altLang="ko-KR" sz="3200" b="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PrePr>
                          <m:sub>
                            <m:r>
                              <a:rPr lang="en-US" altLang="ko-KR" sz="32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𝒏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sPre>
                        <m:r>
                          <a:rPr lang="en-US" altLang="ko-KR" sz="3200" b="0" i="1">
                            <a:latin typeface="Cambria Math"/>
                          </a:rPr>
                          <m:t>+,…,+</m:t>
                        </m:r>
                        <m:sPre>
                          <m:sPrePr>
                            <m:ctrlPr>
                              <a:rPr lang="en-US" altLang="ko-KR" sz="3200" b="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PrePr>
                          <m:sub>
                            <m:r>
                              <a:rPr lang="en-US" altLang="ko-KR" sz="32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𝒏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/>
                              </a:rPr>
                              <m:t> </m:t>
                            </m:r>
                          </m:e>
                        </m:sPre>
                      </m:e>
                    </m:sPre>
                  </m:oMath>
                </a14:m>
                <a:r>
                  <a:rPr lang="en-US" altLang="ko-KR" sz="32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QED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5039072"/>
              </a:xfrm>
              <a:prstGeom prst="rect">
                <a:avLst/>
              </a:prstGeom>
              <a:blipFill rotWithShape="1">
                <a:blip r:embed="rId2"/>
                <a:stretch>
                  <a:fillRect l="-1915" t="-1693" b="-2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1268760"/>
                <a:ext cx="828092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 set A and B is disjoint  if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Ω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, 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𝜙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𝑑𝑖𝑠𝑗𝑜𝑖𝑛𝑡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∀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l"/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Set Theory - disjoint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키오스크형 디자인">
  <a:themeElements>
    <a:clrScheme name="키오스크형 디자인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B727"/>
      </a:accent1>
      <a:accent2>
        <a:srgbClr val="4678BA"/>
      </a:accent2>
      <a:accent3>
        <a:srgbClr val="FFFFFF"/>
      </a:accent3>
      <a:accent4>
        <a:srgbClr val="000000"/>
      </a:accent4>
      <a:accent5>
        <a:srgbClr val="FFD8AC"/>
      </a:accent5>
      <a:accent6>
        <a:srgbClr val="3F6CA8"/>
      </a:accent6>
      <a:hlink>
        <a:srgbClr val="93CE4C"/>
      </a:hlink>
      <a:folHlink>
        <a:srgbClr val="FF9999"/>
      </a:folHlink>
    </a:clrScheme>
    <a:fontScheme name="키오스크형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키오스크형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20394</TotalTime>
  <Words>1586</Words>
  <Application>Microsoft Office PowerPoint</Application>
  <PresentationFormat>화면 슬라이드 쇼(4:3)</PresentationFormat>
  <Paragraphs>212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키오스크형 디자인</vt:lpstr>
      <vt:lpstr>PCE6205 Stochastic Model, Estimation and Control (Probability)</vt:lpstr>
      <vt:lpstr> Set Theory</vt:lpstr>
      <vt:lpstr> Set Theory</vt:lpstr>
      <vt:lpstr> Set Theory- De Morgan Th</vt:lpstr>
      <vt:lpstr> Set Theory</vt:lpstr>
      <vt:lpstr> Set Theory</vt:lpstr>
      <vt:lpstr> Set Theory</vt:lpstr>
      <vt:lpstr> Set Theory</vt:lpstr>
      <vt:lpstr> Set Theory - disjoint</vt:lpstr>
      <vt:lpstr> Probability</vt:lpstr>
      <vt:lpstr> Probability</vt:lpstr>
      <vt:lpstr> Probability</vt:lpstr>
      <vt:lpstr>Joint Probability </vt:lpstr>
      <vt:lpstr>Partitioned Sample Space </vt:lpstr>
      <vt:lpstr>Two families partitioned </vt:lpstr>
      <vt:lpstr>Marginal Prob. </vt:lpstr>
      <vt:lpstr> Marginal Prob. </vt:lpstr>
      <vt:lpstr> Conditional Prob</vt:lpstr>
      <vt:lpstr>Conditional  Prob. </vt:lpstr>
      <vt:lpstr>Conditional Prob. </vt:lpstr>
      <vt:lpstr>Independent Event</vt:lpstr>
      <vt:lpstr>Independent Event</vt:lpstr>
      <vt:lpstr>Linear independent </vt:lpstr>
      <vt:lpstr>Linear independent </vt:lpstr>
      <vt:lpstr>Independent Event</vt:lpstr>
      <vt:lpstr>Independent Event</vt:lpstr>
      <vt:lpstr>Q&amp;A</vt:lpstr>
    </vt:vector>
  </TitlesOfParts>
  <Company>KMU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ggjin</dc:creator>
  <cp:lastModifiedBy>김태욱</cp:lastModifiedBy>
  <cp:revision>3232</cp:revision>
  <cp:lastPrinted>2022-03-13T04:50:03Z</cp:lastPrinted>
  <dcterms:created xsi:type="dcterms:W3CDTF">2005-06-13T23:48:22Z</dcterms:created>
  <dcterms:modified xsi:type="dcterms:W3CDTF">2022-03-13T10:34:56Z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TC010610061042</vt:lpwstr>
  </property>
</Properties>
</file>