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1"/>
  </p:notesMasterIdLst>
  <p:handoutMasterIdLst>
    <p:handoutMasterId r:id="rId52"/>
  </p:handoutMasterIdLst>
  <p:sldIdLst>
    <p:sldId id="1237" r:id="rId2"/>
    <p:sldId id="1241" r:id="rId3"/>
    <p:sldId id="1213" r:id="rId4"/>
    <p:sldId id="1303" r:id="rId5"/>
    <p:sldId id="1302" r:id="rId6"/>
    <p:sldId id="1142" r:id="rId7"/>
    <p:sldId id="1309" r:id="rId8"/>
    <p:sldId id="1314" r:id="rId9"/>
    <p:sldId id="1154" r:id="rId10"/>
    <p:sldId id="1155" r:id="rId11"/>
    <p:sldId id="1310" r:id="rId12"/>
    <p:sldId id="1285" r:id="rId13"/>
    <p:sldId id="1312" r:id="rId14"/>
    <p:sldId id="1276" r:id="rId15"/>
    <p:sldId id="1277" r:id="rId16"/>
    <p:sldId id="1278" r:id="rId17"/>
    <p:sldId id="1206" r:id="rId18"/>
    <p:sldId id="1207" r:id="rId19"/>
    <p:sldId id="1208" r:id="rId20"/>
    <p:sldId id="1209" r:id="rId21"/>
    <p:sldId id="1161" r:id="rId22"/>
    <p:sldId id="1162" r:id="rId23"/>
    <p:sldId id="1202" r:id="rId24"/>
    <p:sldId id="1163" r:id="rId25"/>
    <p:sldId id="1165" r:id="rId26"/>
    <p:sldId id="1219" r:id="rId27"/>
    <p:sldId id="1217" r:id="rId28"/>
    <p:sldId id="1216" r:id="rId29"/>
    <p:sldId id="1240" r:id="rId30"/>
    <p:sldId id="1222" r:id="rId31"/>
    <p:sldId id="1164" r:id="rId32"/>
    <p:sldId id="1279" r:id="rId33"/>
    <p:sldId id="1280" r:id="rId34"/>
    <p:sldId id="1281" r:id="rId35"/>
    <p:sldId id="1282" r:id="rId36"/>
    <p:sldId id="1289" r:id="rId37"/>
    <p:sldId id="1283" r:id="rId38"/>
    <p:sldId id="1287" r:id="rId39"/>
    <p:sldId id="1288" r:id="rId40"/>
    <p:sldId id="1290" r:id="rId41"/>
    <p:sldId id="1249" r:id="rId42"/>
    <p:sldId id="1260" r:id="rId43"/>
    <p:sldId id="1250" r:id="rId44"/>
    <p:sldId id="1253" r:id="rId45"/>
    <p:sldId id="1254" r:id="rId46"/>
    <p:sldId id="1255" r:id="rId47"/>
    <p:sldId id="1256" r:id="rId48"/>
    <p:sldId id="1257" r:id="rId49"/>
    <p:sldId id="1262" r:id="rId50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36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36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36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36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FF"/>
    <a:srgbClr val="FF3300"/>
    <a:srgbClr val="FF0000"/>
    <a:srgbClr val="000000"/>
    <a:srgbClr val="DAC9FB"/>
    <a:srgbClr val="99CCFF"/>
    <a:srgbClr val="3399FF"/>
    <a:srgbClr val="66006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12" autoAdjust="0"/>
    <p:restoredTop sz="94683" autoAdjust="0"/>
  </p:normalViewPr>
  <p:slideViewPr>
    <p:cSldViewPr>
      <p:cViewPr>
        <p:scale>
          <a:sx n="75" d="100"/>
          <a:sy n="75" d="100"/>
        </p:scale>
        <p:origin x="-830" y="1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>
              <a:defRPr/>
            </a:pPr>
            <a:fld id="{95F4FE4C-5BD8-4F6C-A168-C5617031DE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3034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>
              <a:defRPr/>
            </a:pPr>
            <a:fld id="{2DB81879-C41E-4BB5-9AA8-FDEE010FE7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9393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81879-C41E-4BB5-9AA8-FDEE010FE775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3399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B81879-C41E-4BB5-9AA8-FDEE010FE775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517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14478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72549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80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91400" y="0"/>
            <a:ext cx="762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96188" y="0"/>
            <a:ext cx="76200" cy="304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812088" y="0"/>
            <a:ext cx="762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152400"/>
            <a:ext cx="2209800" cy="1066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" name="Oval 11" descr="80%"/>
          <p:cNvSpPr>
            <a:spLocks noChangeArrowheads="1"/>
          </p:cNvSpPr>
          <p:nvPr/>
        </p:nvSpPr>
        <p:spPr bwMode="auto">
          <a:xfrm>
            <a:off x="152400" y="0"/>
            <a:ext cx="1981200" cy="1447800"/>
          </a:xfrm>
          <a:prstGeom prst="ellipse">
            <a:avLst/>
          </a:prstGeom>
          <a:pattFill prst="pct80">
            <a:fgClr>
              <a:schemeClr val="accent2"/>
            </a:fgClr>
            <a:bgClr>
              <a:schemeClr val="tx2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" name="Oval 12" descr="75%"/>
          <p:cNvSpPr>
            <a:spLocks noChangeArrowheads="1"/>
          </p:cNvSpPr>
          <p:nvPr/>
        </p:nvSpPr>
        <p:spPr bwMode="auto">
          <a:xfrm>
            <a:off x="457200" y="165100"/>
            <a:ext cx="1295400" cy="1066800"/>
          </a:xfrm>
          <a:prstGeom prst="ellipse">
            <a:avLst/>
          </a:prstGeom>
          <a:pattFill prst="pct75">
            <a:fgClr>
              <a:schemeClr val="accent2"/>
            </a:fgClr>
            <a:bgClr>
              <a:schemeClr val="tx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Oval 13" descr="80%"/>
          <p:cNvSpPr>
            <a:spLocks noChangeArrowheads="1"/>
          </p:cNvSpPr>
          <p:nvPr/>
        </p:nvSpPr>
        <p:spPr bwMode="auto">
          <a:xfrm>
            <a:off x="698500" y="393700"/>
            <a:ext cx="762000" cy="609600"/>
          </a:xfrm>
          <a:prstGeom prst="ellipse">
            <a:avLst/>
          </a:prstGeom>
          <a:pattFill prst="pct80">
            <a:fgClr>
              <a:schemeClr val="accent2"/>
            </a:fgClr>
            <a:bgClr>
              <a:schemeClr val="tx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1371600"/>
            <a:ext cx="9144000" cy="2286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800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0" y="1219200"/>
            <a:ext cx="91440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white">
          <a:xfrm>
            <a:off x="0" y="0"/>
            <a:ext cx="2209800" cy="152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2057400" y="6629400"/>
            <a:ext cx="7086600" cy="228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980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0" y="6629400"/>
            <a:ext cx="2590800" cy="228600"/>
            <a:chOff x="0" y="4080"/>
            <a:chExt cx="2400" cy="144"/>
          </a:xfrm>
        </p:grpSpPr>
        <p:sp>
          <p:nvSpPr>
            <p:cNvPr id="18" name="Rectangle 19"/>
            <p:cNvSpPr>
              <a:spLocks noChangeArrowheads="1"/>
            </p:cNvSpPr>
            <p:nvPr userDrawn="1"/>
          </p:nvSpPr>
          <p:spPr bwMode="auto">
            <a:xfrm>
              <a:off x="0" y="4080"/>
              <a:ext cx="2207" cy="14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auto">
            <a:xfrm>
              <a:off x="2207" y="4080"/>
              <a:ext cx="193" cy="144"/>
            </a:xfrm>
            <a:custGeom>
              <a:avLst/>
              <a:gdLst>
                <a:gd name="T0" fmla="*/ 192 w 192"/>
                <a:gd name="T1" fmla="*/ 0 h 192"/>
                <a:gd name="T2" fmla="*/ 0 w 192"/>
                <a:gd name="T3" fmla="*/ 0 h 192"/>
                <a:gd name="T4" fmla="*/ 0 w 192"/>
                <a:gd name="T5" fmla="*/ 192 h 192"/>
                <a:gd name="T6" fmla="*/ 192 w 19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" name="Rectangle 24"/>
          <p:cNvSpPr>
            <a:spLocks noChangeArrowheads="1"/>
          </p:cNvSpPr>
          <p:nvPr/>
        </p:nvSpPr>
        <p:spPr bwMode="white">
          <a:xfrm>
            <a:off x="381000" y="304800"/>
            <a:ext cx="4839072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 err="1" smtClean="0">
                <a:solidFill>
                  <a:schemeClr val="bg1"/>
                </a:solidFill>
                <a:latin typeface="Arial" charset="0"/>
                <a:ea typeface="제목돋움체" pitchFamily="18" charset="-127"/>
              </a:rPr>
              <a:t>Adama</a:t>
            </a:r>
            <a:r>
              <a:rPr lang="en-US" altLang="ko-KR" sz="2000" dirty="0" smtClean="0">
                <a:solidFill>
                  <a:schemeClr val="bg1"/>
                </a:solidFill>
                <a:latin typeface="Arial" charset="0"/>
                <a:ea typeface="제목돋움체" pitchFamily="18" charset="-127"/>
              </a:rPr>
              <a:t> Science and</a:t>
            </a:r>
            <a:r>
              <a:rPr lang="en-US" altLang="ko-KR" sz="2000" baseline="0" dirty="0" smtClean="0">
                <a:solidFill>
                  <a:schemeClr val="bg1"/>
                </a:solidFill>
                <a:latin typeface="Arial" charset="0"/>
                <a:ea typeface="제목돋움체" pitchFamily="18" charset="-127"/>
              </a:rPr>
              <a:t> Technology </a:t>
            </a:r>
            <a:r>
              <a:rPr lang="en-US" altLang="ko-KR" sz="2000" dirty="0" smtClean="0">
                <a:solidFill>
                  <a:schemeClr val="bg1"/>
                </a:solidFill>
                <a:latin typeface="Arial" charset="0"/>
                <a:ea typeface="제목돋움체" pitchFamily="18" charset="-127"/>
              </a:rPr>
              <a:t>University</a:t>
            </a:r>
            <a:endParaRPr lang="en-US" altLang="ko-KR" sz="2000" dirty="0">
              <a:solidFill>
                <a:schemeClr val="bg1"/>
              </a:solidFill>
              <a:latin typeface="Arial" charset="0"/>
              <a:ea typeface="제목돋움체" pitchFamily="18" charset="-127"/>
            </a:endParaRPr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 flipH="1">
            <a:off x="0" y="12192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62400"/>
            <a:ext cx="6858000" cy="609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hlink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19466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914400" y="2895600"/>
            <a:ext cx="7543800" cy="914400"/>
          </a:xfrm>
        </p:spPr>
        <p:txBody>
          <a:bodyPr/>
          <a:lstStyle>
            <a:lvl1pPr algn="ctr">
              <a:defRPr sz="4800">
                <a:solidFill>
                  <a:schemeClr val="tx2"/>
                </a:solidFill>
                <a:latin typeface="Times New Roman" pitchFamily="18" charset="0"/>
                <a:ea typeface="HY타자전각B" pitchFamily="18" charset="-127"/>
              </a:defRPr>
            </a:lvl1pPr>
          </a:lstStyle>
          <a:p>
            <a:r>
              <a:rPr lang="en-US" altLang="ko-KR"/>
              <a:t>Click to edit </a:t>
            </a:r>
            <a:br>
              <a:rPr lang="en-US" altLang="ko-KR"/>
            </a:br>
            <a:r>
              <a:rPr lang="en-US" altLang="ko-KR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305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0" grpId="0" autoUpdateAnimBg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91450" cy="720080"/>
          </a:xfrm>
        </p:spPr>
        <p:txBody>
          <a:bodyPr/>
          <a:lstStyle>
            <a:lvl1pPr>
              <a:defRPr sz="44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19100" y="0"/>
            <a:ext cx="762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92138" y="0"/>
            <a:ext cx="76200" cy="3810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755650" y="0"/>
            <a:ext cx="76200" cy="381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1085850"/>
            <a:ext cx="9144000" cy="2286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80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338138"/>
            <a:ext cx="9144000" cy="736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7882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E7DD1113-32F2-4678-AE21-BBA019BF82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341438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grpSp>
        <p:nvGrpSpPr>
          <p:cNvPr id="1036" name="Group 12"/>
          <p:cNvGrpSpPr>
            <a:grpSpLocks/>
          </p:cNvGrpSpPr>
          <p:nvPr/>
        </p:nvGrpSpPr>
        <p:grpSpPr bwMode="auto">
          <a:xfrm>
            <a:off x="139700" y="342900"/>
            <a:ext cx="1295400" cy="685800"/>
            <a:chOff x="96" y="0"/>
            <a:chExt cx="1248" cy="912"/>
          </a:xfrm>
        </p:grpSpPr>
        <p:sp>
          <p:nvSpPr>
            <p:cNvPr id="1046" name="Oval 13" descr="80%"/>
            <p:cNvSpPr>
              <a:spLocks noChangeArrowheads="1"/>
            </p:cNvSpPr>
            <p:nvPr userDrawn="1"/>
          </p:nvSpPr>
          <p:spPr bwMode="auto">
            <a:xfrm>
              <a:off x="96" y="0"/>
              <a:ext cx="1248" cy="912"/>
            </a:xfrm>
            <a:prstGeom prst="ellipse">
              <a:avLst/>
            </a:prstGeom>
            <a:pattFill prst="pct80">
              <a:fgClr>
                <a:schemeClr val="accent2"/>
              </a:fgClr>
              <a:bgClr>
                <a:schemeClr val="tx2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47" name="Oval 14" descr="75%"/>
            <p:cNvSpPr>
              <a:spLocks noChangeArrowheads="1"/>
            </p:cNvSpPr>
            <p:nvPr userDrawn="1"/>
          </p:nvSpPr>
          <p:spPr bwMode="auto">
            <a:xfrm>
              <a:off x="289" y="103"/>
              <a:ext cx="815" cy="673"/>
            </a:xfrm>
            <a:prstGeom prst="ellipse">
              <a:avLst/>
            </a:prstGeom>
            <a:pattFill prst="pct75">
              <a:fgClr>
                <a:schemeClr val="accent2"/>
              </a:fgClr>
              <a:bgClr>
                <a:schemeClr val="tx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48" name="Oval 15" descr="80%"/>
            <p:cNvSpPr>
              <a:spLocks noChangeArrowheads="1"/>
            </p:cNvSpPr>
            <p:nvPr userDrawn="1"/>
          </p:nvSpPr>
          <p:spPr bwMode="auto">
            <a:xfrm>
              <a:off x="440" y="247"/>
              <a:ext cx="480" cy="384"/>
            </a:xfrm>
            <a:prstGeom prst="ellipse">
              <a:avLst/>
            </a:prstGeom>
            <a:pattFill prst="pct80">
              <a:fgClr>
                <a:schemeClr val="accent2"/>
              </a:fgClr>
              <a:bgClr>
                <a:schemeClr val="tx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1037" name="Rectangle 16"/>
          <p:cNvSpPr>
            <a:spLocks noGrp="1" noChangeArrowheads="1"/>
          </p:cNvSpPr>
          <p:nvPr>
            <p:ph type="title"/>
          </p:nvPr>
        </p:nvSpPr>
        <p:spPr bwMode="white">
          <a:xfrm>
            <a:off x="819149" y="352426"/>
            <a:ext cx="8172451" cy="67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  <p:grpSp>
        <p:nvGrpSpPr>
          <p:cNvPr id="1038" name="Group 17"/>
          <p:cNvGrpSpPr>
            <a:grpSpLocks/>
          </p:cNvGrpSpPr>
          <p:nvPr/>
        </p:nvGrpSpPr>
        <p:grpSpPr bwMode="auto">
          <a:xfrm>
            <a:off x="0" y="914400"/>
            <a:ext cx="9144000" cy="219075"/>
            <a:chOff x="0" y="576"/>
            <a:chExt cx="5760" cy="138"/>
          </a:xfrm>
        </p:grpSpPr>
        <p:sp>
          <p:nvSpPr>
            <p:cNvPr id="1043" name="Rectangle 18"/>
            <p:cNvSpPr>
              <a:spLocks noChangeArrowheads="1"/>
            </p:cNvSpPr>
            <p:nvPr/>
          </p:nvSpPr>
          <p:spPr bwMode="auto">
            <a:xfrm flipH="1" flipV="1">
              <a:off x="0" y="666"/>
              <a:ext cx="5760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44" name="Rectangle 19"/>
            <p:cNvSpPr>
              <a:spLocks noChangeArrowheads="1"/>
            </p:cNvSpPr>
            <p:nvPr/>
          </p:nvSpPr>
          <p:spPr bwMode="auto">
            <a:xfrm flipH="1" flipV="1">
              <a:off x="4656" y="576"/>
              <a:ext cx="1104" cy="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45" name="Freeform 20"/>
            <p:cNvSpPr>
              <a:spLocks/>
            </p:cNvSpPr>
            <p:nvPr/>
          </p:nvSpPr>
          <p:spPr bwMode="auto">
            <a:xfrm flipH="1" flipV="1">
              <a:off x="4560" y="576"/>
              <a:ext cx="96" cy="96"/>
            </a:xfrm>
            <a:custGeom>
              <a:avLst/>
              <a:gdLst>
                <a:gd name="T0" fmla="*/ 192 w 192"/>
                <a:gd name="T1" fmla="*/ 0 h 192"/>
                <a:gd name="T2" fmla="*/ 0 w 192"/>
                <a:gd name="T3" fmla="*/ 0 h 192"/>
                <a:gd name="T4" fmla="*/ 0 w 192"/>
                <a:gd name="T5" fmla="*/ 192 h 192"/>
                <a:gd name="T6" fmla="*/ 192 w 192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192">
                  <a:moveTo>
                    <a:pt x="192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39" name="Line 21"/>
          <p:cNvSpPr>
            <a:spLocks noChangeShapeType="1"/>
          </p:cNvSpPr>
          <p:nvPr/>
        </p:nvSpPr>
        <p:spPr bwMode="auto">
          <a:xfrm>
            <a:off x="11113" y="1050925"/>
            <a:ext cx="7239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0" name="Line 22"/>
          <p:cNvSpPr>
            <a:spLocks noChangeShapeType="1"/>
          </p:cNvSpPr>
          <p:nvPr/>
        </p:nvSpPr>
        <p:spPr bwMode="auto">
          <a:xfrm>
            <a:off x="7391400" y="914400"/>
            <a:ext cx="17462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17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  <p:bldP spid="18437" grpId="0" animBg="1"/>
    </p:bld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3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2800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8.wmf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47.png"/><Relationship Id="rId4" Type="http://schemas.openxmlformats.org/officeDocument/2006/relationships/image" Target="../media/image46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source=images&amp;cd=&amp;cad=rja&amp;uact=8&amp;ved=0ahUKEwimrbad6oPQAhXIw7wKHU7JB50QjRwIBw&amp;url=http://bcho.tistory.com/981&amp;psig=AFQjCNHveXaOd73bfiMFx8LYCWtF2qIeHA&amp;ust=1477961585331840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0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59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60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46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64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69.wmf"/><Relationship Id="rId3" Type="http://schemas.openxmlformats.org/officeDocument/2006/relationships/image" Target="../media/image71.emf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68.wmf"/><Relationship Id="rId5" Type="http://schemas.openxmlformats.org/officeDocument/2006/relationships/image" Target="../media/image73.png"/><Relationship Id="rId15" Type="http://schemas.openxmlformats.org/officeDocument/2006/relationships/image" Target="../media/image70.wmf"/><Relationship Id="rId10" Type="http://schemas.openxmlformats.org/officeDocument/2006/relationships/oleObject" Target="../embeddings/oleObject51.bin"/><Relationship Id="rId4" Type="http://schemas.openxmlformats.org/officeDocument/2006/relationships/image" Target="../media/image72.emf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53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74.wmf"/><Relationship Id="rId9" Type="http://schemas.openxmlformats.org/officeDocument/2006/relationships/image" Target="../media/image4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72816"/>
            <a:ext cx="7473950" cy="2664296"/>
          </a:xfrm>
        </p:spPr>
        <p:txBody>
          <a:bodyPr/>
          <a:lstStyle/>
          <a:p>
            <a:pPr eaLnBrk="1" hangingPunct="1"/>
            <a:r>
              <a:rPr lang="en-US" altLang="ko-KR" sz="4400" dirty="0" smtClean="0">
                <a:latin typeface="Arial Black" pitchFamily="34" charset="0"/>
                <a:ea typeface="HY헤드라인M" pitchFamily="18" charset="-127"/>
              </a:rPr>
              <a:t>PCE6205 Stochastic </a:t>
            </a:r>
            <a:r>
              <a:rPr lang="en-US" altLang="ko-KR" sz="3600" dirty="0" smtClean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3600" dirty="0" smtClean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Random Variable)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4508500"/>
            <a:ext cx="6858000" cy="1225550"/>
          </a:xfrm>
        </p:spPr>
        <p:txBody>
          <a:bodyPr/>
          <a:lstStyle/>
          <a:p>
            <a:pPr marL="457200" lvl="1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3300" b="1" dirty="0" smtClean="0">
                <a:latin typeface="HY견고딕" pitchFamily="18" charset="-127"/>
                <a:ea typeface="HY견고딕" pitchFamily="18" charset="-127"/>
              </a:rPr>
              <a:t>2022-03-20</a:t>
            </a:r>
          </a:p>
          <a:p>
            <a:pPr marL="457200" lvl="1" indent="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3300" b="1" dirty="0" err="1" smtClean="0">
                <a:latin typeface="HY견고딕" pitchFamily="18" charset="-127"/>
                <a:ea typeface="HY견고딕" pitchFamily="18" charset="-127"/>
              </a:rPr>
              <a:t>Prof.S.Kim</a:t>
            </a:r>
            <a:endParaRPr lang="ko-KR" altLang="en-US" sz="3300" b="1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28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626146" y="1268760"/>
                <a:ext cx="8266334" cy="4745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defRPr/>
                </a:pPr>
                <a:r>
                  <a:rPr lang="en-US" altLang="ko-KR" sz="3200" u="sng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Properties of the pdf</a:t>
                </a:r>
                <a:endParaRPr lang="en-US" altLang="ko-KR" sz="3200" u="sng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>
                  <a:lnSpc>
                    <a:spcPct val="115000"/>
                  </a:lnSpc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The probability density function of RV </a:t>
                </a:r>
                <a:r>
                  <a:rPr lang="en-US" altLang="ko-KR" sz="3200" b="0" i="1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X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has the following properties:</a:t>
                </a:r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 marL="268288" indent="-268288">
                  <a:lnSpc>
                    <a:spcPct val="200000"/>
                  </a:lnSpc>
                  <a:buFont typeface="Arial" pitchFamily="34" charset="0"/>
                  <a:buChar char="•"/>
                  <a:defRPr/>
                </a:pPr>
                <a:r>
                  <a:rPr lang="en-US" altLang="ko-KR" sz="3200" b="0" i="1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f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(</a:t>
                </a:r>
                <a:r>
                  <a:rPr lang="en-US" altLang="ko-KR" sz="3200" b="0" i="1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x</a:t>
                </a: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) </a:t>
                </a: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 </a:t>
                </a: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0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for all </a:t>
                </a:r>
                <a:r>
                  <a:rPr lang="en-US" altLang="ko-KR" sz="3200" b="0" i="1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x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.</a:t>
                </a:r>
              </a:p>
              <a:p>
                <a:pPr marL="268288" indent="-268288">
                  <a:lnSpc>
                    <a:spcPct val="200000"/>
                  </a:lnSpc>
                  <a:buFont typeface="Arial" pitchFamily="34" charset="0"/>
                  <a:buChar char="•"/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</a:t>
                </a:r>
              </a:p>
              <a:p>
                <a:pPr marL="268288" indent="-268288">
                  <a:lnSpc>
                    <a:spcPct val="200000"/>
                  </a:lnSpc>
                  <a:buFont typeface="Arial" pitchFamily="34" charset="0"/>
                  <a:buChar char="•"/>
                  <a:defRPr/>
                </a:pP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=    </m:t>
                    </m:r>
                  </m:oMath>
                </a14:m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46" y="1268760"/>
                <a:ext cx="8266334" cy="4745915"/>
              </a:xfrm>
              <a:prstGeom prst="rect">
                <a:avLst/>
              </a:prstGeom>
              <a:blipFill rotWithShape="1">
                <a:blip r:embed="rId3"/>
                <a:stretch>
                  <a:fillRect l="-1917" t="-1155" r="-9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453051"/>
              </p:ext>
            </p:extLst>
          </p:nvPr>
        </p:nvGraphicFramePr>
        <p:xfrm>
          <a:off x="986662" y="4032187"/>
          <a:ext cx="2389188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1" name="Equation" r:id="rId4" imgW="825480" imgH="330120" progId="Equation.DSMT4">
                  <p:embed/>
                </p:oleObj>
              </mc:Choice>
              <mc:Fallback>
                <p:oleObj name="Equation" r:id="rId4" imgW="825480" imgH="330120" progId="Equation.DSMT4">
                  <p:embed/>
                  <p:pic>
                    <p:nvPicPr>
                      <p:cNvPr id="8" name="개체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6662" y="4032187"/>
                        <a:ext cx="2389188" cy="954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dirty="0" smtClean="0"/>
              <a:t>2.4 </a:t>
            </a:r>
            <a:r>
              <a:rPr lang="en-US" altLang="ko-KR" dirty="0" smtClean="0"/>
              <a:t>P</a:t>
            </a:r>
            <a:r>
              <a:rPr lang="en-US" altLang="ko-KR" dirty="0">
                <a:cs typeface="Times New Roman" panose="02020603050405020304" pitchFamily="18" charset="0"/>
                <a:sym typeface="Symbol"/>
              </a:rPr>
              <a:t>robability</a:t>
            </a:r>
            <a:r>
              <a:rPr lang="en-US" altLang="ko-KR" dirty="0"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cs typeface="Times New Roman" panose="02020603050405020304" pitchFamily="18" charset="0"/>
              </a:rPr>
              <a:t>Density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588224" y="4798883"/>
                <a:ext cx="2060500" cy="1221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ko-KR" altLang="en-US" sz="32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ko-KR" sz="3200" b="0" i="0" smtClean="0">
                              <a:latin typeface="Cambria Math"/>
                            </a:rPr>
                            <m:t>a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latin typeface="Cambria Math"/>
                            </a:rPr>
                            <m:t>b</m:t>
                          </m:r>
                          <m:r>
                            <a:rPr lang="en-US" altLang="ko-KR" sz="3200" b="0" i="0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latin typeface="Cambria Math"/>
                            </a:rPr>
                            <m:t>f</m:t>
                          </m:r>
                          <m:r>
                            <a:rPr lang="en-US" altLang="ko-KR" sz="3200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latin typeface="Cambria Math"/>
                            </a:rPr>
                            <m:t>x</m:t>
                          </m:r>
                          <m:r>
                            <a:rPr lang="en-US" altLang="ko-KR" sz="3200" b="0" i="0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ko-KR" sz="3200" b="0" i="0" smtClean="0">
                          <a:latin typeface="Cambria Math"/>
                        </a:rPr>
                        <m:t>dx</m:t>
                      </m:r>
                    </m:oMath>
                  </m:oMathPara>
                </a14:m>
                <a:endParaRPr lang="ko-KR" altLang="en-US" sz="3200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4798883"/>
                <a:ext cx="2060500" cy="12219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1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dirty="0" smtClean="0"/>
              <a:t>2.4 </a:t>
            </a:r>
            <a:r>
              <a:rPr lang="en-US" altLang="ko-KR" dirty="0" smtClean="0"/>
              <a:t>P</a:t>
            </a:r>
            <a:r>
              <a:rPr lang="en-US" altLang="ko-KR" dirty="0">
                <a:cs typeface="Times New Roman" panose="02020603050405020304" pitchFamily="18" charset="0"/>
                <a:sym typeface="Symbol"/>
              </a:rPr>
              <a:t>robability</a:t>
            </a:r>
            <a:r>
              <a:rPr lang="en-US" altLang="ko-KR" dirty="0"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cs typeface="Times New Roman" panose="02020603050405020304" pitchFamily="18" charset="0"/>
              </a:rPr>
              <a:t>Density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9552" y="1484784"/>
                <a:ext cx="7234545" cy="4990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𝑖𝑠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𝑐𝑜𝑛𝑡𝑖𝑛𝑜𝑢𝑠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𝑓𝑡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𝑎𝑡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altLang="ko-KR" b="0" dirty="0" smtClean="0"/>
                  <a:t> </a:t>
                </a:r>
              </a:p>
              <a:p>
                <a:r>
                  <a:rPr lang="en-US" altLang="ko-KR" b="0" dirty="0" smtClean="0"/>
                  <a:t> 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</m:sup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𝑑𝑥</m:t>
                    </m:r>
                    <m:r>
                      <a:rPr lang="en-US" altLang="ko-KR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ko-KR" b="0" dirty="0" smtClean="0"/>
                  <a:t> </a:t>
                </a:r>
              </a:p>
              <a:p>
                <a:endParaRPr lang="en-US" altLang="ko-KR" b="0" dirty="0"/>
              </a:p>
              <a:p>
                <a:pPr marL="571500" indent="-571500">
                  <a:buFont typeface="Wingdings" panose="05000000000000000000" pitchFamily="2" charset="2"/>
                  <a:buChar char="§"/>
                </a:pPr>
                <a:r>
                  <a:rPr lang="en-US" altLang="ko-KR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ko-KR" b="0" i="1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b="0" i="1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ko-KR" b="0" i="1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ko-KR" b="0" i="1" dirty="0" smtClean="0">
                  <a:latin typeface="Cambria Math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b="0" i="1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b="0" i="1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b="0" i="1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∵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∆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altLang="ko-KR" sz="2400" b="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400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−∆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+∆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𝑑𝑥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=0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altLang="ko-KR" sz="2000" b="0" dirty="0" smtClean="0"/>
              </a:p>
              <a:p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r>
                      <a:rPr lang="en-US" altLang="ko-KR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r>
                  <a:rPr lang="en-US" altLang="ko-KR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  <m:r>
                      <a:rPr lang="en-US" altLang="ko-KR" b="0" i="1" smtClean="0">
                        <a:latin typeface="Cambria Math"/>
                      </a:rPr>
                      <m:t>&lt;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≤</m:t>
                    </m:r>
                    <m:r>
                      <a:rPr lang="en-US" altLang="ko-KR" b="0" i="1" smtClean="0">
                        <a:latin typeface="Cambria Math"/>
                      </a:rPr>
                      <m:t>𝑏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ko-KR" altLang="en-US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84784"/>
                <a:ext cx="7234545" cy="4990149"/>
              </a:xfrm>
              <a:prstGeom prst="rect">
                <a:avLst/>
              </a:prstGeom>
              <a:blipFill rotWithShape="1">
                <a:blip r:embed="rId2"/>
                <a:stretch>
                  <a:fillRect l="-2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94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467544" y="1340768"/>
                <a:ext cx="8136904" cy="46556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3200" dirty="0" smtClean="0">
                    <a:solidFill>
                      <a:srgbClr val="8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Why pdf is important?</a:t>
                </a:r>
              </a:p>
              <a:p>
                <a:endParaRPr lang="en-US" altLang="ko-KR" sz="3200" dirty="0">
                  <a:solidFill>
                    <a:srgbClr val="800000"/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r>
                  <a:rPr lang="en-US" altLang="ko-KR" sz="3200" dirty="0" smtClean="0">
                    <a:solidFill>
                      <a:srgbClr val="8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An experiment </a:t>
                </a:r>
                <a:r>
                  <a:rPr lang="en-US" altLang="ko-KR" sz="3200" dirty="0" smtClean="0">
                    <a:solidFill>
                      <a:srgbClr val="8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probability </a:t>
                </a:r>
                <a14:m>
                  <m:oMath xmlns:m="http://schemas.openxmlformats.org/officeDocument/2006/math">
                    <m:r>
                      <a:rPr lang="en-US" altLang="ko-KR" sz="32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𝑷</m:t>
                    </m:r>
                    <m:d>
                      <m:dPr>
                        <m:ctrlPr>
                          <a:rPr lang="en-US" altLang="ko-KR" sz="3200" b="1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3200" b="1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𝑿</m:t>
                        </m:r>
                        <m:r>
                          <a:rPr lang="en-US" altLang="ko-KR" sz="3200" b="1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≤</m:t>
                        </m:r>
                        <m:r>
                          <a:rPr lang="en-US" altLang="ko-KR" sz="3200" b="1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ko-KR" sz="3200" dirty="0" smtClean="0">
                    <a:solidFill>
                      <a:srgbClr val="8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endParaRPr lang="en-US" altLang="ko-KR" sz="3200" dirty="0">
                  <a:solidFill>
                    <a:srgbClr val="800000"/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en-US" altLang="ko-KR" sz="3200" dirty="0" smtClean="0">
                    <a:solidFill>
                      <a:srgbClr val="8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                     </a:t>
                </a:r>
                <a:r>
                  <a:rPr lang="en-US" altLang="ko-KR" sz="3200" dirty="0" smtClean="0">
                    <a:solidFill>
                      <a:srgbClr val="8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3200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200" b="1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ko-KR" sz="3200" b="1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b>
                      <m:sup>
                        <m:r>
                          <a:rPr lang="en-US" altLang="ko-KR" sz="3200" b="1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sup>
                      <m:e>
                        <m:r>
                          <a:rPr lang="en-US" altLang="ko-KR" sz="3200" b="1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𝒇</m:t>
                        </m:r>
                        <m:r>
                          <a:rPr lang="en-US" altLang="ko-KR" sz="3200" b="1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sz="3200" b="1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𝒂</m:t>
                        </m:r>
                        <m:r>
                          <a:rPr lang="en-US" altLang="ko-KR" sz="3200" b="1" i="1" smtClean="0">
                            <a:solidFill>
                              <a:srgbClr val="800000"/>
                            </a:solidFill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  <m:r>
                      <a:rPr lang="en-US" altLang="ko-KR" sz="3200" b="1" i="1" smtClean="0">
                        <a:solidFill>
                          <a:srgbClr val="800000"/>
                        </a:solidFill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𝒅𝒂</m:t>
                    </m:r>
                  </m:oMath>
                </a14:m>
                <a:r>
                  <a:rPr lang="en-US" altLang="ko-KR" sz="3200" dirty="0" smtClean="0">
                    <a:solidFill>
                      <a:srgbClr val="8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endParaRPr lang="en-US" altLang="ko-KR" sz="3200" dirty="0" smtClean="0">
                  <a:solidFill>
                    <a:srgbClr val="800000"/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endParaRPr lang="en-US" altLang="ko-KR" sz="3200" dirty="0" smtClean="0">
                  <a:solidFill>
                    <a:srgbClr val="800000"/>
                  </a:solidFill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But how to get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𝑓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𝑥</m:t>
                        </m:r>
                      </m:e>
                    </m:d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 ?</m:t>
                    </m:r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marL="457200" indent="-457200">
                  <a:buFont typeface="Wingdings"/>
                  <a:buChar char="à"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Many experiments </a:t>
                </a:r>
              </a:p>
              <a:p>
                <a:pPr marL="457200" indent="-457200">
                  <a:buFont typeface="Wingdings"/>
                  <a:buChar char="à"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Histogram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helpful</a:t>
                </a:r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40768"/>
                <a:ext cx="8136904" cy="4655633"/>
              </a:xfrm>
              <a:prstGeom prst="rect">
                <a:avLst/>
              </a:prstGeom>
              <a:blipFill rotWithShape="1">
                <a:blip r:embed="rId2"/>
                <a:stretch>
                  <a:fillRect l="-1949" t="-1832" b="-32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dirty="0" smtClean="0"/>
              <a:t>2.5 </a:t>
            </a:r>
            <a:r>
              <a:rPr lang="en-US" altLang="ko-KR" dirty="0" smtClean="0"/>
              <a:t>Useful PDFs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48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3"/>
          <a:stretch/>
        </p:blipFill>
        <p:spPr bwMode="auto">
          <a:xfrm>
            <a:off x="1115616" y="2240899"/>
            <a:ext cx="4464496" cy="2459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67544" y="1340768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Example</a:t>
            </a:r>
            <a:r>
              <a:rPr lang="en-US" altLang="ko-KR" sz="320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: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Distribution of students'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scores</a:t>
            </a: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smtClean="0"/>
              <a:t>2.5 Useful PDFs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70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1340768"/>
            <a:ext cx="781297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u="sng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Example 6</a:t>
            </a:r>
            <a:r>
              <a:rPr lang="en-US" altLang="ko-KR" sz="3200" b="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: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Given the pdf of RV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,</a:t>
            </a:r>
          </a:p>
          <a:p>
            <a:pPr algn="just">
              <a:defRPr/>
            </a:pP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(1) Find constant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c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.</a:t>
            </a:r>
            <a:r>
              <a:rPr lang="ko-KR" altLang="en-US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</a:p>
          <a:p>
            <a:pPr algn="just">
              <a:defRPr/>
            </a:pP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(2) Find P(-2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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1).</a:t>
            </a: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</p:txBody>
      </p:sp>
      <p:cxnSp>
        <p:nvCxnSpPr>
          <p:cNvPr id="5" name="직선 화살표 연결선 4"/>
          <p:cNvCxnSpPr/>
          <p:nvPr/>
        </p:nvCxnSpPr>
        <p:spPr bwMode="auto">
          <a:xfrm>
            <a:off x="4248075" y="5239653"/>
            <a:ext cx="432048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 flipV="1">
            <a:off x="6120283" y="3799493"/>
            <a:ext cx="0" cy="19442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 flipV="1">
            <a:off x="6120283" y="4159533"/>
            <a:ext cx="1584176" cy="1080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 flipV="1">
            <a:off x="7704459" y="4136013"/>
            <a:ext cx="0" cy="11036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직사각형 19"/>
          <p:cNvSpPr/>
          <p:nvPr/>
        </p:nvSpPr>
        <p:spPr>
          <a:xfrm>
            <a:off x="5662269" y="522947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0</a:t>
            </a:r>
            <a:endParaRPr lang="ko-KR" altLang="en-US" sz="2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17549" y="528204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2</a:t>
            </a:r>
            <a:endParaRPr lang="ko-KR" altLang="en-US" sz="2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67691" y="4015517"/>
            <a:ext cx="522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ko-KR" sz="28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c</a:t>
            </a:r>
            <a:endParaRPr lang="ko-KR" altLang="en-US" sz="28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직선 연결선 22"/>
          <p:cNvCxnSpPr/>
          <p:nvPr/>
        </p:nvCxnSpPr>
        <p:spPr bwMode="auto">
          <a:xfrm flipH="1">
            <a:off x="6156287" y="4159533"/>
            <a:ext cx="15121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>
          <a:xfrm>
            <a:off x="8568555" y="5042787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endParaRPr lang="ko-KR" altLang="en-US" sz="28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28152" y="3208727"/>
            <a:ext cx="683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ko-KR" sz="28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28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28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endParaRPr lang="ko-KR" alt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직선 연결선 26"/>
          <p:cNvCxnSpPr/>
          <p:nvPr/>
        </p:nvCxnSpPr>
        <p:spPr bwMode="auto">
          <a:xfrm flipV="1">
            <a:off x="7704263" y="5229478"/>
            <a:ext cx="64826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/>
          <p:nvPr/>
        </p:nvCxnSpPr>
        <p:spPr bwMode="auto">
          <a:xfrm flipV="1">
            <a:off x="5525044" y="5258979"/>
            <a:ext cx="64826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개체 18"/>
          <p:cNvGraphicFramePr>
            <a:graphicFrameLocks noChangeAspect="1"/>
          </p:cNvGraphicFramePr>
          <p:nvPr>
            <p:extLst/>
          </p:nvPr>
        </p:nvGraphicFramePr>
        <p:xfrm>
          <a:off x="1370345" y="1980197"/>
          <a:ext cx="4852987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7" name="Equation" r:id="rId4" imgW="1676160" imgH="431640" progId="Equation.DSMT4">
                  <p:embed/>
                </p:oleObj>
              </mc:Choice>
              <mc:Fallback>
                <p:oleObj name="Equation" r:id="rId4" imgW="1676160" imgH="431640" progId="Equation.DSMT4">
                  <p:embed/>
                  <p:pic>
                    <p:nvPicPr>
                      <p:cNvPr id="19" name="개체 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0345" y="1980197"/>
                        <a:ext cx="4852987" cy="124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직선 연결선 16"/>
          <p:cNvCxnSpPr/>
          <p:nvPr/>
        </p:nvCxnSpPr>
        <p:spPr bwMode="auto">
          <a:xfrm flipH="1" flipV="1">
            <a:off x="7706922" y="4201925"/>
            <a:ext cx="0" cy="10801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dirty="0" smtClean="0"/>
              <a:t>2.5 </a:t>
            </a:r>
            <a:r>
              <a:rPr lang="en-US" altLang="ko-KR" dirty="0" smtClean="0"/>
              <a:t>P</a:t>
            </a:r>
            <a:r>
              <a:rPr lang="en-US" altLang="ko-KR" dirty="0">
                <a:cs typeface="Times New Roman" panose="02020603050405020304" pitchFamily="18" charset="0"/>
                <a:sym typeface="Symbol"/>
              </a:rPr>
              <a:t>robability</a:t>
            </a:r>
            <a:r>
              <a:rPr lang="en-US" altLang="ko-KR" dirty="0"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cs typeface="Times New Roman" panose="02020603050405020304" pitchFamily="18" charset="0"/>
              </a:rPr>
              <a:t>Density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4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67544" y="1340768"/>
            <a:ext cx="6516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Solution</a:t>
            </a:r>
            <a:r>
              <a:rPr lang="en-US" altLang="ko-KR" sz="3200" b="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: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(1) From the property of pdf</a:t>
            </a:r>
            <a:endParaRPr lang="ko-KR" alt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/>
          </p:nvPr>
        </p:nvGraphicFramePr>
        <p:xfrm>
          <a:off x="1331640" y="2213575"/>
          <a:ext cx="4191000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2" name="Equation" r:id="rId3" imgW="1447560" imgH="711000" progId="Equation.DSMT4">
                  <p:embed/>
                </p:oleObj>
              </mc:Choice>
              <mc:Fallback>
                <p:oleObj name="Equation" r:id="rId3" imgW="1447560" imgH="711000" progId="Equation.DSMT4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2213575"/>
                        <a:ext cx="4191000" cy="205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/>
          </p:nvPr>
        </p:nvGraphicFramePr>
        <p:xfrm>
          <a:off x="1331640" y="4579950"/>
          <a:ext cx="4999037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3" name="Equation" r:id="rId5" imgW="1726920" imgH="596880" progId="Equation.DSMT4">
                  <p:embed/>
                </p:oleObj>
              </mc:Choice>
              <mc:Fallback>
                <p:oleObj name="Equation" r:id="rId5" imgW="1726920" imgH="596880" progId="Equation.DSMT4">
                  <p:embed/>
                  <p:pic>
                    <p:nvPicPr>
                      <p:cNvPr id="9" name="개체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640" y="4579950"/>
                        <a:ext cx="4999037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dirty="0" smtClean="0"/>
              <a:t>2.5 </a:t>
            </a:r>
            <a:r>
              <a:rPr lang="en-US" altLang="ko-KR" dirty="0" smtClean="0"/>
              <a:t>P</a:t>
            </a:r>
            <a:r>
              <a:rPr lang="en-US" altLang="ko-KR" dirty="0">
                <a:cs typeface="Times New Roman" panose="02020603050405020304" pitchFamily="18" charset="0"/>
                <a:sym typeface="Symbol"/>
              </a:rPr>
              <a:t>robability</a:t>
            </a:r>
            <a:r>
              <a:rPr lang="en-US" altLang="ko-KR" dirty="0"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cs typeface="Times New Roman" panose="02020603050405020304" pitchFamily="18" charset="0"/>
              </a:rPr>
              <a:t>Density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88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4350" y="1804464"/>
            <a:ext cx="662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(2)</a:t>
            </a:r>
            <a:endParaRPr lang="ko-KR" alt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/>
          </p:nvPr>
        </p:nvGraphicFramePr>
        <p:xfrm>
          <a:off x="1158090" y="1268760"/>
          <a:ext cx="4999037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6" name="Equation" r:id="rId3" imgW="1726920" imgH="596880" progId="Equation.DSMT4">
                  <p:embed/>
                </p:oleObj>
              </mc:Choice>
              <mc:Fallback>
                <p:oleObj name="Equation" r:id="rId3" imgW="1726920" imgH="596880" progId="Equation.DSMT4">
                  <p:embed/>
                  <p:pic>
                    <p:nvPicPr>
                      <p:cNvPr id="8" name="개체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8090" y="1268760"/>
                        <a:ext cx="4999037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/>
          </p:nvPr>
        </p:nvGraphicFramePr>
        <p:xfrm>
          <a:off x="1154751" y="3140968"/>
          <a:ext cx="4705350" cy="315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7" name="Equation" r:id="rId5" imgW="1625400" imgH="1091880" progId="Equation.DSMT4">
                  <p:embed/>
                </p:oleObj>
              </mc:Choice>
              <mc:Fallback>
                <p:oleObj name="Equation" r:id="rId5" imgW="1625400" imgH="1091880" progId="Equation.DSMT4">
                  <p:embed/>
                  <p:pic>
                    <p:nvPicPr>
                      <p:cNvPr id="9" name="개체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4751" y="3140968"/>
                        <a:ext cx="4705350" cy="3154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dirty="0" smtClean="0"/>
              <a:t>2.5 </a:t>
            </a:r>
            <a:r>
              <a:rPr lang="en-US" altLang="ko-KR" dirty="0" smtClean="0"/>
              <a:t>P</a:t>
            </a:r>
            <a:r>
              <a:rPr lang="en-US" altLang="ko-KR" dirty="0">
                <a:cs typeface="Times New Roman" panose="02020603050405020304" pitchFamily="18" charset="0"/>
                <a:sym typeface="Symbol"/>
              </a:rPr>
              <a:t>robability</a:t>
            </a:r>
            <a:r>
              <a:rPr lang="en-US" altLang="ko-KR" dirty="0"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cs typeface="Times New Roman" panose="02020603050405020304" pitchFamily="18" charset="0"/>
              </a:rPr>
              <a:t>Density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73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1340768"/>
            <a:ext cx="781297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Quiz</a:t>
            </a:r>
            <a:r>
              <a:rPr lang="ko-KR" altLang="en-US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ko-KR" sz="3200" b="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: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Consider the pdf of RV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.</a:t>
            </a:r>
          </a:p>
          <a:p>
            <a:pPr algn="just">
              <a:defRPr/>
            </a:pP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(1) Find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.</a:t>
            </a:r>
            <a:r>
              <a:rPr lang="ko-KR" altLang="en-US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</a:p>
          <a:p>
            <a:pPr algn="just">
              <a:defRPr/>
            </a:pP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(2) Find P(0&lt;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 1).</a:t>
            </a: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918135"/>
              </p:ext>
            </p:extLst>
          </p:nvPr>
        </p:nvGraphicFramePr>
        <p:xfrm>
          <a:off x="1403648" y="1988840"/>
          <a:ext cx="4300537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2" name="Equation" r:id="rId3" imgW="1485720" imgH="457200" progId="Equation.DSMT4">
                  <p:embed/>
                </p:oleObj>
              </mc:Choice>
              <mc:Fallback>
                <p:oleObj name="Equation" r:id="rId3" imgW="1485720" imgH="457200" progId="Equation.DSMT4">
                  <p:embed/>
                  <p:pic>
                    <p:nvPicPr>
                      <p:cNvPr id="8" name="개체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1988840"/>
                        <a:ext cx="4300537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dirty="0" smtClean="0"/>
              <a:t>2.5 </a:t>
            </a:r>
            <a:r>
              <a:rPr lang="en-US" altLang="ko-KR" dirty="0" smtClean="0"/>
              <a:t>P</a:t>
            </a:r>
            <a:r>
              <a:rPr lang="en-US" altLang="ko-KR" dirty="0">
                <a:cs typeface="Times New Roman" panose="02020603050405020304" pitchFamily="18" charset="0"/>
                <a:sym typeface="Symbol"/>
              </a:rPr>
              <a:t>robability</a:t>
            </a:r>
            <a:r>
              <a:rPr lang="en-US" altLang="ko-KR" dirty="0"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cs typeface="Times New Roman" panose="02020603050405020304" pitchFamily="18" charset="0"/>
              </a:rPr>
              <a:t>Density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40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67544" y="1340768"/>
            <a:ext cx="6516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Solution</a:t>
            </a:r>
            <a:r>
              <a:rPr lang="en-US" altLang="ko-KR" sz="3200" b="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: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(1) From the property of pdf</a:t>
            </a:r>
            <a:endParaRPr lang="ko-KR" alt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605881"/>
              </p:ext>
            </p:extLst>
          </p:nvPr>
        </p:nvGraphicFramePr>
        <p:xfrm>
          <a:off x="1005627" y="2185864"/>
          <a:ext cx="5440362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9" name="Equation" r:id="rId3" imgW="1879560" imgH="888840" progId="Equation.DSMT4">
                  <p:embed/>
                </p:oleObj>
              </mc:Choice>
              <mc:Fallback>
                <p:oleObj name="Equation" r:id="rId3" imgW="1879560" imgH="888840" progId="Equation.DSMT4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5627" y="2185864"/>
                        <a:ext cx="5440362" cy="256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dirty="0" smtClean="0"/>
              <a:t>2.5 </a:t>
            </a:r>
            <a:r>
              <a:rPr lang="en-US" altLang="ko-KR" dirty="0" smtClean="0"/>
              <a:t>P</a:t>
            </a:r>
            <a:r>
              <a:rPr lang="en-US" altLang="ko-KR" dirty="0">
                <a:cs typeface="Times New Roman" panose="02020603050405020304" pitchFamily="18" charset="0"/>
                <a:sym typeface="Symbol"/>
              </a:rPr>
              <a:t>robability</a:t>
            </a:r>
            <a:r>
              <a:rPr lang="en-US" altLang="ko-KR" dirty="0"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cs typeface="Times New Roman" panose="02020603050405020304" pitchFamily="18" charset="0"/>
              </a:rPr>
              <a:t>Density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7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/>
          <p:cNvCxnSpPr/>
          <p:nvPr/>
        </p:nvCxnSpPr>
        <p:spPr bwMode="auto">
          <a:xfrm>
            <a:off x="2138797" y="5192057"/>
            <a:ext cx="38164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flipV="1">
            <a:off x="2858877" y="3068960"/>
            <a:ext cx="0" cy="26271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2282813" y="5192057"/>
            <a:ext cx="5760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>
          <a:xfrm>
            <a:off x="6184329" y="4928830"/>
            <a:ext cx="367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endParaRPr lang="ko-KR" altLang="en-US" sz="32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69015" y="3217640"/>
            <a:ext cx="753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endParaRPr lang="ko-KR" alt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452997" y="5201636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0</a:t>
            </a:r>
            <a:endParaRPr lang="ko-KR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52997" y="3717032"/>
            <a:ext cx="4058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1</a:t>
            </a:r>
            <a:endParaRPr lang="ko-KR" alt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12121" y="5210036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2</a:t>
            </a:r>
            <a:endParaRPr lang="ko-KR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원호 5"/>
          <p:cNvSpPr/>
          <p:nvPr/>
        </p:nvSpPr>
        <p:spPr bwMode="auto">
          <a:xfrm rot="10800000">
            <a:off x="2867648" y="2492896"/>
            <a:ext cx="2636143" cy="2701234"/>
          </a:xfrm>
          <a:prstGeom prst="arc">
            <a:avLst>
              <a:gd name="adj1" fmla="val 16059278"/>
              <a:gd name="adj2" fmla="val 21282886"/>
            </a:avLst>
          </a:prstGeom>
          <a:solidFill>
            <a:schemeClr val="bg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직선 연결선 21"/>
          <p:cNvCxnSpPr/>
          <p:nvPr/>
        </p:nvCxnSpPr>
        <p:spPr bwMode="auto">
          <a:xfrm>
            <a:off x="4141937" y="5191476"/>
            <a:ext cx="5760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0924"/>
              </p:ext>
            </p:extLst>
          </p:nvPr>
        </p:nvGraphicFramePr>
        <p:xfrm>
          <a:off x="1601788" y="1474788"/>
          <a:ext cx="41910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1" name="Equation" r:id="rId3" imgW="1447560" imgH="457200" progId="Equation.DSMT4">
                  <p:embed/>
                </p:oleObj>
              </mc:Choice>
              <mc:Fallback>
                <p:oleObj name="Equation" r:id="rId3" imgW="1447560" imgH="457200" progId="Equation.DSMT4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1788" y="1474788"/>
                        <a:ext cx="4191000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dirty="0" smtClean="0"/>
              <a:t>2.5 </a:t>
            </a:r>
            <a:r>
              <a:rPr lang="en-US" altLang="ko-KR" dirty="0" smtClean="0"/>
              <a:t>P</a:t>
            </a:r>
            <a:r>
              <a:rPr lang="en-US" altLang="ko-KR" dirty="0">
                <a:cs typeface="Times New Roman" panose="02020603050405020304" pitchFamily="18" charset="0"/>
                <a:sym typeface="Symbol"/>
              </a:rPr>
              <a:t>robability</a:t>
            </a:r>
            <a:r>
              <a:rPr lang="en-US" altLang="ko-KR" dirty="0"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cs typeface="Times New Roman" panose="02020603050405020304" pitchFamily="18" charset="0"/>
              </a:rPr>
              <a:t>Density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13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91450" cy="720080"/>
          </a:xfrm>
        </p:spPr>
        <p:txBody>
          <a:bodyPr/>
          <a:lstStyle/>
          <a:p>
            <a:r>
              <a:rPr lang="en-US" altLang="ko-KR" smtClean="0">
                <a:latin typeface="HY헤드라인M" pitchFamily="18" charset="-127"/>
                <a:ea typeface="HY헤드라인M" pitchFamily="18" charset="-127"/>
              </a:rPr>
              <a:t>2.1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Random Variable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395536" y="1268760"/>
                <a:ext cx="8223498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defRPr/>
                </a:pPr>
                <a:r>
                  <a:rPr lang="en-US" altLang="ko-KR" sz="3200" dirty="0" smtClean="0">
                    <a:solidFill>
                      <a:srgbClr val="8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(Definition)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Random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variable(RV), </a:t>
                </a:r>
                <a:r>
                  <a:rPr lang="en-US" altLang="ko-KR" sz="3200" b="0" i="1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X</a:t>
                </a:r>
              </a:p>
              <a:p>
                <a:pPr algn="just">
                  <a:defRPr/>
                </a:pPr>
                <a:endParaRPr lang="en-US" altLang="ko-KR" sz="3200" b="0" i="1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A random variable is a real-valued function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of </a:t>
                </a: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the experimental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outcome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and expressed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by</a:t>
                </a:r>
              </a:p>
              <a:p>
                <a:pPr algn="just"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 :  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   −→  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,  </m:t>
                    </m:r>
                  </m:oMath>
                </a14:m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200" b="0" i="1" dirty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ko-KR" sz="3200" b="0" i="1" dirty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ko-KR" sz="3200" b="0" i="1" dirty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 sz="3200" b="0" i="0" dirty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268760"/>
                <a:ext cx="8223498" cy="4031873"/>
              </a:xfrm>
              <a:prstGeom prst="rect">
                <a:avLst/>
              </a:prstGeom>
              <a:blipFill rotWithShape="1">
                <a:blip r:embed="rId2"/>
                <a:stretch>
                  <a:fillRect l="-1927" t="-2115" r="-18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16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25069" y="1532136"/>
            <a:ext cx="662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(2)</a:t>
            </a:r>
            <a:endParaRPr lang="ko-KR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069555"/>
              </p:ext>
            </p:extLst>
          </p:nvPr>
        </p:nvGraphicFramePr>
        <p:xfrm>
          <a:off x="1158090" y="1268760"/>
          <a:ext cx="41910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9" name="Equation" r:id="rId3" imgW="1447560" imgH="457200" progId="Equation.DSMT4">
                  <p:embed/>
                </p:oleObj>
              </mc:Choice>
              <mc:Fallback>
                <p:oleObj name="Equation" r:id="rId3" imgW="1447560" imgH="457200" progId="Equation.DSMT4">
                  <p:embed/>
                  <p:pic>
                    <p:nvPicPr>
                      <p:cNvPr id="14" name="개체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8090" y="1268760"/>
                        <a:ext cx="4191000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573449"/>
              </p:ext>
            </p:extLst>
          </p:nvPr>
        </p:nvGraphicFramePr>
        <p:xfrm>
          <a:off x="1168216" y="3068960"/>
          <a:ext cx="5476875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0" name="Equation" r:id="rId5" imgW="1892160" imgH="876240" progId="Equation.DSMT4">
                  <p:embed/>
                </p:oleObj>
              </mc:Choice>
              <mc:Fallback>
                <p:oleObj name="Equation" r:id="rId5" imgW="1892160" imgH="876240" progId="Equation.DSMT4">
                  <p:embed/>
                  <p:pic>
                    <p:nvPicPr>
                      <p:cNvPr id="8" name="개체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8216" y="3068960"/>
                        <a:ext cx="5476875" cy="2532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dirty="0" smtClean="0"/>
              <a:t>2.5 </a:t>
            </a:r>
            <a:r>
              <a:rPr lang="en-US" altLang="ko-KR" dirty="0" smtClean="0"/>
              <a:t>P</a:t>
            </a:r>
            <a:r>
              <a:rPr lang="en-US" altLang="ko-KR" dirty="0">
                <a:cs typeface="Times New Roman" panose="02020603050405020304" pitchFamily="18" charset="0"/>
                <a:sym typeface="Symbol"/>
              </a:rPr>
              <a:t>robability</a:t>
            </a:r>
            <a:r>
              <a:rPr lang="en-US" altLang="ko-KR" dirty="0"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cs typeface="Times New Roman" panose="02020603050405020304" pitchFamily="18" charset="0"/>
              </a:rPr>
              <a:t>Density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69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1215573"/>
            <a:ext cx="80290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Example 9</a:t>
            </a:r>
            <a:r>
              <a:rPr lang="en-US" altLang="ko-KR" sz="3200" b="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: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Given the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pdf of the random variable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, find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the probability distribution function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9552" y="5037034"/>
            <a:ext cx="17780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Solution: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 bwMode="auto">
          <a:xfrm>
            <a:off x="3256184" y="4489956"/>
            <a:ext cx="37902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직선 화살표 연결선 16"/>
          <p:cNvCxnSpPr/>
          <p:nvPr/>
        </p:nvCxnSpPr>
        <p:spPr bwMode="auto">
          <a:xfrm flipH="1" flipV="1">
            <a:off x="3764246" y="2905780"/>
            <a:ext cx="13084" cy="20162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3766346" y="3503940"/>
            <a:ext cx="188902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0" name="직선 연결선 19"/>
          <p:cNvCxnSpPr/>
          <p:nvPr/>
        </p:nvCxnSpPr>
        <p:spPr bwMode="auto">
          <a:xfrm>
            <a:off x="5612336" y="4489956"/>
            <a:ext cx="9361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1" name="직선 연결선 20"/>
          <p:cNvCxnSpPr/>
          <p:nvPr/>
        </p:nvCxnSpPr>
        <p:spPr bwMode="auto">
          <a:xfrm>
            <a:off x="2863119" y="4489956"/>
            <a:ext cx="9361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24" name="직사각형 23"/>
          <p:cNvSpPr/>
          <p:nvPr/>
        </p:nvSpPr>
        <p:spPr>
          <a:xfrm>
            <a:off x="7046440" y="4163430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i="1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endParaRPr lang="ko-KR" altLang="en-US" sz="2800" b="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68481" y="2377330"/>
            <a:ext cx="683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ko-KR" sz="28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28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28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endParaRPr lang="ko-KR" alt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58366" y="44899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0</a:t>
            </a:r>
            <a:endParaRPr lang="ko-KR" altLang="en-US" sz="2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446598" y="44899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2</a:t>
            </a:r>
            <a:endParaRPr lang="ko-KR" altLang="en-US" sz="2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145406" y="3242330"/>
            <a:ext cx="706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1/2</a:t>
            </a:r>
            <a:endParaRPr lang="ko-KR" alt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직선 연결선 38"/>
          <p:cNvCxnSpPr/>
          <p:nvPr/>
        </p:nvCxnSpPr>
        <p:spPr bwMode="auto">
          <a:xfrm>
            <a:off x="3799849" y="3503940"/>
            <a:ext cx="0" cy="9860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2" name="직선 연결선 41"/>
          <p:cNvCxnSpPr/>
          <p:nvPr/>
        </p:nvCxnSpPr>
        <p:spPr bwMode="auto">
          <a:xfrm>
            <a:off x="5640505" y="3503940"/>
            <a:ext cx="0" cy="9860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7172" name="직사각형 7171"/>
          <p:cNvSpPr/>
          <p:nvPr/>
        </p:nvSpPr>
        <p:spPr>
          <a:xfrm>
            <a:off x="778253" y="5600558"/>
            <a:ext cx="2620204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1. When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&lt; 0,</a:t>
            </a: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</p:txBody>
      </p:sp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602808"/>
              </p:ext>
            </p:extLst>
          </p:nvPr>
        </p:nvGraphicFramePr>
        <p:xfrm>
          <a:off x="3279773" y="5460436"/>
          <a:ext cx="3678237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9" name="Equation" r:id="rId3" imgW="1269720" imgH="330120" progId="Equation.DSMT4">
                  <p:embed/>
                </p:oleObj>
              </mc:Choice>
              <mc:Fallback>
                <p:oleObj name="Equation" r:id="rId3" imgW="1269720" imgH="330120" progId="Equation.DSMT4">
                  <p:embed/>
                  <p:pic>
                    <p:nvPicPr>
                      <p:cNvPr id="25" name="개체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9773" y="5460436"/>
                        <a:ext cx="3678237" cy="954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924187" y="4398756"/>
            <a:ext cx="367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endParaRPr lang="ko-KR" altLang="en-US" sz="32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dirty="0" smtClean="0"/>
              <a:t>2.6 PDF &amp; </a:t>
            </a:r>
            <a:r>
              <a:rPr lang="en-US" altLang="ko-KR" dirty="0" smtClean="0"/>
              <a:t>CDF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295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3965" y="1268760"/>
            <a:ext cx="3234155" cy="630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2. When 0 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&lt; 2,</a:t>
            </a: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2228761" y="5122289"/>
            <a:ext cx="37902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 flipH="1" flipV="1">
            <a:off x="2736823" y="3538113"/>
            <a:ext cx="13084" cy="20162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2738923" y="4136273"/>
            <a:ext cx="188902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2" name="직선 연결선 11"/>
          <p:cNvCxnSpPr/>
          <p:nvPr/>
        </p:nvCxnSpPr>
        <p:spPr bwMode="auto">
          <a:xfrm>
            <a:off x="4584913" y="5122289"/>
            <a:ext cx="9361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>
            <a:off x="1835696" y="5122289"/>
            <a:ext cx="9361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" name="직사각형 13"/>
          <p:cNvSpPr/>
          <p:nvPr/>
        </p:nvSpPr>
        <p:spPr>
          <a:xfrm>
            <a:off x="6019017" y="4795763"/>
            <a:ext cx="367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endParaRPr lang="ko-KR" altLang="en-US" sz="32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87170" y="3284984"/>
            <a:ext cx="753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endParaRPr lang="ko-KR" alt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30943" y="512228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0</a:t>
            </a:r>
            <a:endParaRPr lang="ko-KR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19175" y="512228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2</a:t>
            </a:r>
            <a:endParaRPr lang="ko-KR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56292" y="3874663"/>
            <a:ext cx="8826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1/2</a:t>
            </a:r>
            <a:endParaRPr lang="ko-KR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직선 연결선 18"/>
          <p:cNvCxnSpPr/>
          <p:nvPr/>
        </p:nvCxnSpPr>
        <p:spPr bwMode="auto">
          <a:xfrm>
            <a:off x="2772426" y="4136273"/>
            <a:ext cx="0" cy="9860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0" name="직선 연결선 19"/>
          <p:cNvCxnSpPr/>
          <p:nvPr/>
        </p:nvCxnSpPr>
        <p:spPr bwMode="auto">
          <a:xfrm>
            <a:off x="4613082" y="4136273"/>
            <a:ext cx="0" cy="9860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21" name="직사각형 20"/>
          <p:cNvSpPr/>
          <p:nvPr/>
        </p:nvSpPr>
        <p:spPr bwMode="auto">
          <a:xfrm>
            <a:off x="2772426" y="4136273"/>
            <a:ext cx="1079494" cy="986016"/>
          </a:xfrm>
          <a:prstGeom prst="rect">
            <a:avLst/>
          </a:prstGeom>
          <a:solidFill>
            <a:schemeClr val="accent1">
              <a:alpha val="33000"/>
            </a:schemeClr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48980" y="5122289"/>
            <a:ext cx="367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endParaRPr lang="ko-KR" altLang="en-US" sz="32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727219"/>
              </p:ext>
            </p:extLst>
          </p:nvPr>
        </p:nvGraphicFramePr>
        <p:xfrm>
          <a:off x="1365607" y="1859953"/>
          <a:ext cx="551656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7" name="Equation" r:id="rId3" imgW="1904760" imgH="368280" progId="Equation.DSMT4">
                  <p:embed/>
                </p:oleObj>
              </mc:Choice>
              <mc:Fallback>
                <p:oleObj name="Equation" r:id="rId3" imgW="1904760" imgH="368280" progId="Equation.DSMT4">
                  <p:embed/>
                  <p:pic>
                    <p:nvPicPr>
                      <p:cNvPr id="19" name="개체 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5607" y="1859953"/>
                        <a:ext cx="5516563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dirty="0" smtClean="0"/>
              <a:t>2.6 PDF &amp; CDF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6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43608" y="1340768"/>
            <a:ext cx="2490362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3. When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 2</a:t>
            </a: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2228761" y="5066020"/>
            <a:ext cx="37902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 flipH="1" flipV="1">
            <a:off x="2736823" y="3481844"/>
            <a:ext cx="13084" cy="20162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2738923" y="4080004"/>
            <a:ext cx="188902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2" name="직선 연결선 11"/>
          <p:cNvCxnSpPr/>
          <p:nvPr/>
        </p:nvCxnSpPr>
        <p:spPr bwMode="auto">
          <a:xfrm>
            <a:off x="4584913" y="5066020"/>
            <a:ext cx="9361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>
            <a:off x="1835696" y="5066020"/>
            <a:ext cx="9361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4" name="직사각형 13"/>
          <p:cNvSpPr/>
          <p:nvPr/>
        </p:nvSpPr>
        <p:spPr>
          <a:xfrm>
            <a:off x="6019017" y="4739494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i="1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endParaRPr lang="ko-KR" altLang="en-US" sz="2800" b="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87170" y="3228715"/>
            <a:ext cx="683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ko-KR" sz="28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28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28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endParaRPr lang="ko-KR" alt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30943" y="506602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0</a:t>
            </a:r>
            <a:endParaRPr lang="ko-KR" altLang="en-US" sz="2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19175" y="506602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2</a:t>
            </a:r>
            <a:endParaRPr lang="ko-KR" altLang="en-US" sz="2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56292" y="3818394"/>
            <a:ext cx="8826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1/2</a:t>
            </a:r>
            <a:endParaRPr lang="ko-KR" altLang="en-US" sz="2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직선 연결선 18"/>
          <p:cNvCxnSpPr/>
          <p:nvPr/>
        </p:nvCxnSpPr>
        <p:spPr bwMode="auto">
          <a:xfrm>
            <a:off x="2772426" y="4080004"/>
            <a:ext cx="0" cy="9860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0" name="직선 연결선 19"/>
          <p:cNvCxnSpPr/>
          <p:nvPr/>
        </p:nvCxnSpPr>
        <p:spPr bwMode="auto">
          <a:xfrm>
            <a:off x="4613082" y="4080004"/>
            <a:ext cx="0" cy="9860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22" name="직사각형 21"/>
          <p:cNvSpPr/>
          <p:nvPr/>
        </p:nvSpPr>
        <p:spPr>
          <a:xfrm>
            <a:off x="5052965" y="5066020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i="1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endParaRPr lang="ko-KR" altLang="en-US" sz="2800" b="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772426" y="4077072"/>
            <a:ext cx="2375638" cy="986016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957816"/>
              </p:ext>
            </p:extLst>
          </p:nvPr>
        </p:nvGraphicFramePr>
        <p:xfrm>
          <a:off x="1566863" y="1860550"/>
          <a:ext cx="51117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9" name="Equation" r:id="rId3" imgW="1765080" imgH="368280" progId="Equation.DSMT4">
                  <p:embed/>
                </p:oleObj>
              </mc:Choice>
              <mc:Fallback>
                <p:oleObj name="Equation" r:id="rId3" imgW="1765080" imgH="368280" progId="Equation.DSMT4">
                  <p:embed/>
                  <p:pic>
                    <p:nvPicPr>
                      <p:cNvPr id="25" name="개체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6863" y="1860550"/>
                        <a:ext cx="5111750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dirty="0" smtClean="0"/>
              <a:t>2.6 PCF &amp; </a:t>
            </a:r>
            <a:r>
              <a:rPr lang="en-US" altLang="ko-KR" dirty="0" smtClean="0"/>
              <a:t>CDF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2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 bwMode="auto">
          <a:xfrm>
            <a:off x="2437480" y="6002124"/>
            <a:ext cx="37902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직선 화살표 연결선 5"/>
          <p:cNvCxnSpPr/>
          <p:nvPr/>
        </p:nvCxnSpPr>
        <p:spPr bwMode="auto">
          <a:xfrm flipH="1" flipV="1">
            <a:off x="2945542" y="4417948"/>
            <a:ext cx="13084" cy="20162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 flipV="1">
            <a:off x="2945542" y="5016108"/>
            <a:ext cx="1891122" cy="9860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>
            <a:off x="2044415" y="6002124"/>
            <a:ext cx="9361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10" name="직사각형 9"/>
          <p:cNvSpPr/>
          <p:nvPr/>
        </p:nvSpPr>
        <p:spPr>
          <a:xfrm>
            <a:off x="6227736" y="5675598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i="1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endParaRPr lang="ko-KR" altLang="en-US" sz="2800" b="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9712" y="4164819"/>
            <a:ext cx="803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ko-KR" sz="28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28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28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endParaRPr lang="ko-KR" alt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39662" y="600212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0</a:t>
            </a:r>
            <a:endParaRPr lang="ko-KR" altLang="en-US" sz="2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27894" y="600212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2</a:t>
            </a:r>
            <a:endParaRPr lang="ko-KR" altLang="en-US" sz="2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06326" y="4754498"/>
            <a:ext cx="4413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1</a:t>
            </a:r>
            <a:endParaRPr lang="ko-KR" altLang="en-US" sz="2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직선 연결선 15"/>
          <p:cNvCxnSpPr/>
          <p:nvPr/>
        </p:nvCxnSpPr>
        <p:spPr bwMode="auto">
          <a:xfrm>
            <a:off x="4821801" y="5016108"/>
            <a:ext cx="109173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20" name="직선 연결선 19"/>
          <p:cNvCxnSpPr>
            <a:stCxn id="14" idx="3"/>
          </p:cNvCxnSpPr>
          <p:nvPr/>
        </p:nvCxnSpPr>
        <p:spPr bwMode="auto">
          <a:xfrm>
            <a:off x="2947642" y="5016108"/>
            <a:ext cx="187415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/>
          <p:nvPr/>
        </p:nvCxnSpPr>
        <p:spPr bwMode="auto">
          <a:xfrm>
            <a:off x="4834763" y="4997637"/>
            <a:ext cx="0" cy="10044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직사각형 25"/>
          <p:cNvSpPr/>
          <p:nvPr/>
        </p:nvSpPr>
        <p:spPr>
          <a:xfrm>
            <a:off x="539552" y="1268760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Thus</a:t>
            </a:r>
            <a:endParaRPr lang="ko-KR" alt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862477"/>
              </p:ext>
            </p:extLst>
          </p:nvPr>
        </p:nvGraphicFramePr>
        <p:xfrm>
          <a:off x="1331640" y="1418191"/>
          <a:ext cx="382587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5" name="Equation" r:id="rId3" imgW="1320480" imgH="825480" progId="Equation.DSMT4">
                  <p:embed/>
                </p:oleObj>
              </mc:Choice>
              <mc:Fallback>
                <p:oleObj name="Equation" r:id="rId3" imgW="1320480" imgH="825480" progId="Equation.DSMT4">
                  <p:embed/>
                  <p:pic>
                    <p:nvPicPr>
                      <p:cNvPr id="21" name="개체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1418191"/>
                        <a:ext cx="3825875" cy="238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dirty="0" smtClean="0"/>
              <a:t>2.4 </a:t>
            </a:r>
            <a:r>
              <a:rPr lang="en-US" altLang="ko-KR" dirty="0" smtClean="0"/>
              <a:t>PDF &amp; CDF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03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3568" y="1196752"/>
            <a:ext cx="781297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Example 10</a:t>
            </a:r>
            <a:r>
              <a:rPr lang="en-US" altLang="ko-KR" sz="3200" b="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: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Consider the pdf of the RV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. </a:t>
            </a:r>
          </a:p>
          <a:p>
            <a:pPr algn="just">
              <a:defRPr/>
            </a:pP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(1) Find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).</a:t>
            </a:r>
          </a:p>
          <a:p>
            <a:pPr algn="just">
              <a:defRPr/>
            </a:pP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2)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Obtain P(2 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 3).</a:t>
            </a: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6463" y="5085184"/>
            <a:ext cx="24609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Solution:</a:t>
            </a:r>
            <a:r>
              <a:rPr lang="en-US" altLang="ko-KR" sz="3200" b="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(1)</a:t>
            </a:r>
            <a:endParaRPr lang="ko-KR" alt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3939417" y="3550028"/>
            <a:ext cx="38884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 flipV="1">
            <a:off x="4696796" y="1916832"/>
            <a:ext cx="0" cy="19212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 flipV="1">
            <a:off x="4696796" y="2541916"/>
            <a:ext cx="1583392" cy="10081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>
            <a:off x="6280188" y="2521348"/>
            <a:ext cx="936104" cy="10460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/>
          <p:nvPr/>
        </p:nvCxnSpPr>
        <p:spPr bwMode="auto">
          <a:xfrm>
            <a:off x="4696796" y="2541916"/>
            <a:ext cx="15833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/>
          <p:cNvCxnSpPr/>
          <p:nvPr/>
        </p:nvCxnSpPr>
        <p:spPr bwMode="auto">
          <a:xfrm flipV="1">
            <a:off x="6280188" y="2541916"/>
            <a:ext cx="0" cy="10255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직사각형 19"/>
          <p:cNvSpPr/>
          <p:nvPr/>
        </p:nvSpPr>
        <p:spPr>
          <a:xfrm>
            <a:off x="7838528" y="3226862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endParaRPr lang="ko-KR" altLang="en-US" sz="28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48738" y="2306974"/>
            <a:ext cx="643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2/3</a:t>
            </a:r>
            <a:endParaRPr lang="ko-KR" alt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95816" y="348847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0</a:t>
            </a:r>
            <a:endParaRPr lang="ko-KR" altLang="en-US" sz="2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070034" y="355385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2</a:t>
            </a:r>
            <a:endParaRPr lang="ko-KR" altLang="en-US" sz="2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06138" y="355385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3</a:t>
            </a:r>
            <a:endParaRPr lang="ko-KR" altLang="en-US" sz="2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53387" y="1781723"/>
            <a:ext cx="683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ko-KR" sz="28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28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28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endParaRPr lang="ko-KR" alt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dirty="0" smtClean="0"/>
              <a:t>2.4 </a:t>
            </a:r>
            <a:r>
              <a:rPr lang="en-US" altLang="ko-KR" dirty="0" smtClean="0"/>
              <a:t>PDF &amp; CDF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98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45065" y="3608055"/>
            <a:ext cx="24951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1. When 0 &lt;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endParaRPr lang="ko-KR" altLang="en-US" sz="32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065" y="4261907"/>
            <a:ext cx="3234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2. When 0 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&lt; 2 </a:t>
            </a:r>
            <a:endParaRPr lang="ko-KR" alt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자유형 12"/>
          <p:cNvSpPr/>
          <p:nvPr/>
        </p:nvSpPr>
        <p:spPr bwMode="auto">
          <a:xfrm>
            <a:off x="6372200" y="2241245"/>
            <a:ext cx="822960" cy="518160"/>
          </a:xfrm>
          <a:custGeom>
            <a:avLst/>
            <a:gdLst>
              <a:gd name="connsiteX0" fmla="*/ 0 w 822960"/>
              <a:gd name="connsiteY0" fmla="*/ 497840 h 518160"/>
              <a:gd name="connsiteX1" fmla="*/ 812800 w 822960"/>
              <a:gd name="connsiteY1" fmla="*/ 0 h 518160"/>
              <a:gd name="connsiteX2" fmla="*/ 822960 w 822960"/>
              <a:gd name="connsiteY2" fmla="*/ 518160 h 518160"/>
              <a:gd name="connsiteX3" fmla="*/ 0 w 822960"/>
              <a:gd name="connsiteY3" fmla="*/ 49784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2960" h="518160">
                <a:moveTo>
                  <a:pt x="0" y="497840"/>
                </a:moveTo>
                <a:lnTo>
                  <a:pt x="812800" y="0"/>
                </a:lnTo>
                <a:lnTo>
                  <a:pt x="822960" y="518160"/>
                </a:lnTo>
                <a:lnTo>
                  <a:pt x="0" y="49784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954951"/>
              </p:ext>
            </p:extLst>
          </p:nvPr>
        </p:nvGraphicFramePr>
        <p:xfrm>
          <a:off x="588887" y="1207880"/>
          <a:ext cx="4745038" cy="223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00" name="Equation" r:id="rId3" imgW="1638000" imgH="774360" progId="Equation.DSMT4">
                  <p:embed/>
                </p:oleObj>
              </mc:Choice>
              <mc:Fallback>
                <p:oleObj name="Equation" r:id="rId3" imgW="1638000" imgH="774360" progId="Equation.DSMT4">
                  <p:embed/>
                  <p:pic>
                    <p:nvPicPr>
                      <p:cNvPr id="17" name="개체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8887" y="1207880"/>
                        <a:ext cx="4745038" cy="2236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505179"/>
              </p:ext>
            </p:extLst>
          </p:nvPr>
        </p:nvGraphicFramePr>
        <p:xfrm>
          <a:off x="3910751" y="3641967"/>
          <a:ext cx="154463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01" name="Equation" r:id="rId5" imgW="533160" imgH="190440" progId="Equation.DSMT4">
                  <p:embed/>
                </p:oleObj>
              </mc:Choice>
              <mc:Fallback>
                <p:oleObj name="Equation" r:id="rId5" imgW="533160" imgH="190440" progId="Equation.DSMT4">
                  <p:embed/>
                  <p:pic>
                    <p:nvPicPr>
                      <p:cNvPr id="21" name="개체 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10751" y="3641967"/>
                        <a:ext cx="1544637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487120"/>
              </p:ext>
            </p:extLst>
          </p:nvPr>
        </p:nvGraphicFramePr>
        <p:xfrm>
          <a:off x="3879220" y="4106887"/>
          <a:ext cx="4929187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02" name="Equation" r:id="rId7" imgW="1701720" imgH="736560" progId="Equation.DSMT4">
                  <p:embed/>
                </p:oleObj>
              </mc:Choice>
              <mc:Fallback>
                <p:oleObj name="Equation" r:id="rId7" imgW="1701720" imgH="736560" progId="Equation.DSMT4">
                  <p:embed/>
                  <p:pic>
                    <p:nvPicPr>
                      <p:cNvPr id="23" name="개체 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79220" y="4106887"/>
                        <a:ext cx="4929187" cy="213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5360" y="1467439"/>
            <a:ext cx="3223615" cy="177943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74465" y="2617748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endParaRPr lang="ko-KR" altLang="en-US" sz="28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dirty="0" smtClean="0"/>
              <a:t>2.4 </a:t>
            </a:r>
            <a:r>
              <a:rPr lang="en-US" altLang="ko-KR" dirty="0" smtClean="0"/>
              <a:t>PDF &amp; CDF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19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/>
          <p:cNvSpPr/>
          <p:nvPr/>
        </p:nvSpPr>
        <p:spPr bwMode="auto">
          <a:xfrm>
            <a:off x="6136640" y="2060848"/>
            <a:ext cx="1531704" cy="651872"/>
          </a:xfrm>
          <a:custGeom>
            <a:avLst/>
            <a:gdLst>
              <a:gd name="connsiteX0" fmla="*/ 0 w 1757680"/>
              <a:gd name="connsiteY0" fmla="*/ 833120 h 833120"/>
              <a:gd name="connsiteX1" fmla="*/ 1310640 w 1757680"/>
              <a:gd name="connsiteY1" fmla="*/ 0 h 833120"/>
              <a:gd name="connsiteX2" fmla="*/ 1747520 w 1757680"/>
              <a:gd name="connsiteY2" fmla="*/ 457200 h 833120"/>
              <a:gd name="connsiteX3" fmla="*/ 1757680 w 1757680"/>
              <a:gd name="connsiteY3" fmla="*/ 833120 h 833120"/>
              <a:gd name="connsiteX4" fmla="*/ 0 w 1757680"/>
              <a:gd name="connsiteY4" fmla="*/ 833120 h 83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7680" h="833120">
                <a:moveTo>
                  <a:pt x="0" y="833120"/>
                </a:moveTo>
                <a:lnTo>
                  <a:pt x="1310640" y="0"/>
                </a:lnTo>
                <a:lnTo>
                  <a:pt x="1747520" y="457200"/>
                </a:lnTo>
                <a:lnTo>
                  <a:pt x="1757680" y="833120"/>
                </a:lnTo>
                <a:lnTo>
                  <a:pt x="0" y="83312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054" y="1433540"/>
            <a:ext cx="3223615" cy="177943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67407" y="3455796"/>
            <a:ext cx="32565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3. When 2  x &lt; 3 </a:t>
            </a:r>
            <a:endParaRPr lang="ko-KR" alt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632317"/>
              </p:ext>
            </p:extLst>
          </p:nvPr>
        </p:nvGraphicFramePr>
        <p:xfrm>
          <a:off x="588887" y="1207880"/>
          <a:ext cx="4745038" cy="223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39" name="Equation" r:id="rId4" imgW="1638000" imgH="774360" progId="Equation.DSMT4">
                  <p:embed/>
                </p:oleObj>
              </mc:Choice>
              <mc:Fallback>
                <p:oleObj name="Equation" r:id="rId4" imgW="1638000" imgH="774360" progId="Equation.DSMT4">
                  <p:embed/>
                  <p:pic>
                    <p:nvPicPr>
                      <p:cNvPr id="16" name="개체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8887" y="1207880"/>
                        <a:ext cx="4745038" cy="2236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163302"/>
              </p:ext>
            </p:extLst>
          </p:nvPr>
        </p:nvGraphicFramePr>
        <p:xfrm>
          <a:off x="3812875" y="3226301"/>
          <a:ext cx="4899397" cy="3083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0" name="Equation" r:id="rId6" imgW="1790640" imgH="1130040" progId="Equation.DSMT4">
                  <p:embed/>
                </p:oleObj>
              </mc:Choice>
              <mc:Fallback>
                <p:oleObj name="Equation" r:id="rId6" imgW="1790640" imgH="1130040" progId="Equation.DSMT4">
                  <p:embed/>
                  <p:pic>
                    <p:nvPicPr>
                      <p:cNvPr id="9" name="개체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2875" y="3226301"/>
                        <a:ext cx="4899397" cy="3083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직사각형 12"/>
          <p:cNvSpPr/>
          <p:nvPr/>
        </p:nvSpPr>
        <p:spPr>
          <a:xfrm>
            <a:off x="7514803" y="2574429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endParaRPr lang="ko-KR" altLang="en-US" sz="28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dirty="0" smtClean="0"/>
              <a:t>2.4 </a:t>
            </a:r>
            <a:r>
              <a:rPr lang="en-US" altLang="ko-KR" dirty="0" smtClean="0"/>
              <a:t>PDF &amp; CDF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734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327100"/>
              </p:ext>
            </p:extLst>
          </p:nvPr>
        </p:nvGraphicFramePr>
        <p:xfrm>
          <a:off x="539552" y="2206873"/>
          <a:ext cx="5616624" cy="2674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5" name="Equation" r:id="rId3" imgW="2527200" imgH="1206360" progId="Equation.DSMT4">
                  <p:embed/>
                </p:oleObj>
              </mc:Choice>
              <mc:Fallback>
                <p:oleObj name="Equation" r:id="rId3" imgW="2527200" imgH="1206360" progId="Equation.DSMT4">
                  <p:embed/>
                  <p:pic>
                    <p:nvPicPr>
                      <p:cNvPr id="9" name="개체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2206873"/>
                        <a:ext cx="5616624" cy="2674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539552" y="1336412"/>
            <a:ext cx="26153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4. When x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3 </a:t>
            </a:r>
            <a:endParaRPr lang="ko-KR" alt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257176"/>
              </p:ext>
            </p:extLst>
          </p:nvPr>
        </p:nvGraphicFramePr>
        <p:xfrm>
          <a:off x="3269655" y="1196752"/>
          <a:ext cx="5384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6" name="Equation" r:id="rId5" imgW="1968480" imgH="368280" progId="Equation.DSMT4">
                  <p:embed/>
                </p:oleObj>
              </mc:Choice>
              <mc:Fallback>
                <p:oleObj name="Equation" r:id="rId5" imgW="1968480" imgH="368280" progId="Equation.DSMT4">
                  <p:embed/>
                  <p:pic>
                    <p:nvPicPr>
                      <p:cNvPr id="11" name="개체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69655" y="1196752"/>
                        <a:ext cx="53848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1846" y="2398638"/>
            <a:ext cx="2920237" cy="2462997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dirty="0" smtClean="0"/>
              <a:t>2.4 </a:t>
            </a:r>
            <a:r>
              <a:rPr lang="en-US" altLang="ko-KR" dirty="0" smtClean="0"/>
              <a:t>PDF &amp; CDF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86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1130" y="4914320"/>
            <a:ext cx="662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(2)</a:t>
            </a:r>
            <a:endParaRPr lang="ko-KR" alt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160879"/>
              </p:ext>
            </p:extLst>
          </p:nvPr>
        </p:nvGraphicFramePr>
        <p:xfrm>
          <a:off x="755576" y="1196752"/>
          <a:ext cx="7315201" cy="348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24" name="Equation" r:id="rId3" imgW="2527200" imgH="1206360" progId="Equation.DSMT4">
                  <p:embed/>
                </p:oleObj>
              </mc:Choice>
              <mc:Fallback>
                <p:oleObj name="Equation" r:id="rId3" imgW="2527200" imgH="1206360" progId="Equation.DSMT4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1196752"/>
                        <a:ext cx="7315201" cy="348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902520"/>
              </p:ext>
            </p:extLst>
          </p:nvPr>
        </p:nvGraphicFramePr>
        <p:xfrm>
          <a:off x="963491" y="4679727"/>
          <a:ext cx="650398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25" name="Equation" r:id="rId5" imgW="2247840" imgH="368280" progId="Equation.DSMT4">
                  <p:embed/>
                </p:oleObj>
              </mc:Choice>
              <mc:Fallback>
                <p:oleObj name="Equation" r:id="rId5" imgW="2247840" imgH="368280" progId="Equation.DSMT4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3491" y="4679727"/>
                        <a:ext cx="6503988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타원 8"/>
          <p:cNvSpPr/>
          <p:nvPr/>
        </p:nvSpPr>
        <p:spPr bwMode="auto">
          <a:xfrm>
            <a:off x="3563888" y="4724400"/>
            <a:ext cx="936104" cy="93610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4788024" y="4725144"/>
            <a:ext cx="936104" cy="93610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12" name="직선 화살표 연결선 11"/>
          <p:cNvCxnSpPr>
            <a:stCxn id="11" idx="0"/>
          </p:cNvCxnSpPr>
          <p:nvPr/>
        </p:nvCxnSpPr>
        <p:spPr bwMode="auto">
          <a:xfrm flipH="1" flipV="1">
            <a:off x="5076056" y="3140968"/>
            <a:ext cx="180020" cy="15841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 flipV="1">
            <a:off x="3959932" y="3861048"/>
            <a:ext cx="108012" cy="8640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dirty="0" smtClean="0"/>
              <a:t>2.4 </a:t>
            </a:r>
            <a:r>
              <a:rPr lang="en-US" altLang="ko-KR" dirty="0" smtClean="0"/>
              <a:t>PDF &amp; CDF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79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91450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2.1 Random Variable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338856" y="1381960"/>
                <a:ext cx="7746207" cy="3957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defRPr/>
                </a:pPr>
                <a:r>
                  <a:rPr lang="en-US" altLang="ko-KR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Function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ko-KR" b="0" i="0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: 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ko-KR" b="0" i="0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  −→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altLang="ko-KR" b="0" i="0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altLang="ko-KR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∀ </m:t>
                      </m:r>
                      <m:r>
                        <a:rPr lang="en-US" altLang="ko-KR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Domain</m:t>
                      </m:r>
                      <m:r>
                        <a:rPr lang="en-US" altLang="ko-KR" b="0" i="0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,                           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altLang="ko-KR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𝑟𝑎𝑛𝑔𝑒</m:t>
                      </m:r>
                      <m:r>
                        <a:rPr lang="en-US" altLang="ko-KR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b="0" i="0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0" dirty="0" smtClean="0">
                  <a:latin typeface="Cambria Math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endParaRPr lang="en-US" altLang="ko-KR" b="0" i="0" dirty="0" smtClean="0">
                  <a:latin typeface="Cambria Math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r>
                  <a:rPr lang="en-US" altLang="ko-KR" b="0" dirty="0">
                    <a:latin typeface="Cambria Math"/>
                    <a:ea typeface="HY견고딕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b="0" dirty="0" smtClean="0">
                    <a:latin typeface="Cambria Math"/>
                    <a:ea typeface="HY견고딕" pitchFamily="18" charset="-127"/>
                    <a:cs typeface="Times New Roman" panose="02020603050405020304" pitchFamily="18" charset="0"/>
                  </a:rPr>
                  <a:t>    </a:t>
                </a:r>
                <a:endParaRPr lang="en-US" altLang="ko-KR" b="0" i="0" dirty="0" smtClean="0">
                  <a:latin typeface="Cambria Math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r>
                  <a:rPr lang="en-US" altLang="ko-KR" b="0" dirty="0" smtClean="0">
                    <a:ea typeface="HY견고딕" pitchFamily="18" charset="-127"/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altLang="ko-KR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defRPr/>
                </a:pPr>
                <a:r>
                  <a:rPr lang="en-US" altLang="ko-KR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   </a:t>
                </a:r>
                <a:endParaRPr lang="en-US" altLang="ko-KR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56" y="1381960"/>
                <a:ext cx="7746207" cy="3957558"/>
              </a:xfrm>
              <a:prstGeom prst="rect">
                <a:avLst/>
              </a:prstGeom>
              <a:blipFill rotWithShape="1">
                <a:blip r:embed="rId2"/>
                <a:stretch>
                  <a:fillRect l="-2441" t="-2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2" descr="수학하 이론 12탄] 삼각함수의 그래프 분석 01 [QR] - winner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45024"/>
            <a:ext cx="3483267" cy="2101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자유형 11"/>
          <p:cNvSpPr/>
          <p:nvPr/>
        </p:nvSpPr>
        <p:spPr bwMode="auto">
          <a:xfrm>
            <a:off x="4618936" y="3514998"/>
            <a:ext cx="1206168" cy="2235562"/>
          </a:xfrm>
          <a:custGeom>
            <a:avLst/>
            <a:gdLst>
              <a:gd name="connsiteX0" fmla="*/ 562664 w 1206168"/>
              <a:gd name="connsiteY0" fmla="*/ 122282 h 2235562"/>
              <a:gd name="connsiteX1" fmla="*/ 511864 w 1206168"/>
              <a:gd name="connsiteY1" fmla="*/ 213722 h 2235562"/>
              <a:gd name="connsiteX2" fmla="*/ 501704 w 1206168"/>
              <a:gd name="connsiteY2" fmla="*/ 244202 h 2235562"/>
              <a:gd name="connsiteX3" fmla="*/ 461064 w 1206168"/>
              <a:gd name="connsiteY3" fmla="*/ 325482 h 2235562"/>
              <a:gd name="connsiteX4" fmla="*/ 430584 w 1206168"/>
              <a:gd name="connsiteY4" fmla="*/ 386442 h 2235562"/>
              <a:gd name="connsiteX5" fmla="*/ 410264 w 1206168"/>
              <a:gd name="connsiteY5" fmla="*/ 416922 h 2235562"/>
              <a:gd name="connsiteX6" fmla="*/ 400104 w 1206168"/>
              <a:gd name="connsiteY6" fmla="*/ 447402 h 2235562"/>
              <a:gd name="connsiteX7" fmla="*/ 379784 w 1206168"/>
              <a:gd name="connsiteY7" fmla="*/ 477882 h 2235562"/>
              <a:gd name="connsiteX8" fmla="*/ 339144 w 1206168"/>
              <a:gd name="connsiteY8" fmla="*/ 549002 h 2235562"/>
              <a:gd name="connsiteX9" fmla="*/ 318824 w 1206168"/>
              <a:gd name="connsiteY9" fmla="*/ 620122 h 2235562"/>
              <a:gd name="connsiteX10" fmla="*/ 288344 w 1206168"/>
              <a:gd name="connsiteY10" fmla="*/ 660762 h 2235562"/>
              <a:gd name="connsiteX11" fmla="*/ 257864 w 1206168"/>
              <a:gd name="connsiteY11" fmla="*/ 742042 h 2235562"/>
              <a:gd name="connsiteX12" fmla="*/ 237544 w 1206168"/>
              <a:gd name="connsiteY12" fmla="*/ 782682 h 2235562"/>
              <a:gd name="connsiteX13" fmla="*/ 186744 w 1206168"/>
              <a:gd name="connsiteY13" fmla="*/ 884282 h 2235562"/>
              <a:gd name="connsiteX14" fmla="*/ 176584 w 1206168"/>
              <a:gd name="connsiteY14" fmla="*/ 924922 h 2235562"/>
              <a:gd name="connsiteX15" fmla="*/ 166424 w 1206168"/>
              <a:gd name="connsiteY15" fmla="*/ 955402 h 2235562"/>
              <a:gd name="connsiteX16" fmla="*/ 156264 w 1206168"/>
              <a:gd name="connsiteY16" fmla="*/ 1006202 h 2235562"/>
              <a:gd name="connsiteX17" fmla="*/ 135944 w 1206168"/>
              <a:gd name="connsiteY17" fmla="*/ 1067162 h 2235562"/>
              <a:gd name="connsiteX18" fmla="*/ 125784 w 1206168"/>
              <a:gd name="connsiteY18" fmla="*/ 1097642 h 2235562"/>
              <a:gd name="connsiteX19" fmla="*/ 115624 w 1206168"/>
              <a:gd name="connsiteY19" fmla="*/ 1128122 h 2235562"/>
              <a:gd name="connsiteX20" fmla="*/ 95304 w 1206168"/>
              <a:gd name="connsiteY20" fmla="*/ 1178922 h 2235562"/>
              <a:gd name="connsiteX21" fmla="*/ 64824 w 1206168"/>
              <a:gd name="connsiteY21" fmla="*/ 1270362 h 2235562"/>
              <a:gd name="connsiteX22" fmla="*/ 54664 w 1206168"/>
              <a:gd name="connsiteY22" fmla="*/ 1351642 h 2235562"/>
              <a:gd name="connsiteX23" fmla="*/ 44504 w 1206168"/>
              <a:gd name="connsiteY23" fmla="*/ 1392282 h 2235562"/>
              <a:gd name="connsiteX24" fmla="*/ 14024 w 1206168"/>
              <a:gd name="connsiteY24" fmla="*/ 1534522 h 2235562"/>
              <a:gd name="connsiteX25" fmla="*/ 14024 w 1206168"/>
              <a:gd name="connsiteY25" fmla="*/ 2032362 h 2235562"/>
              <a:gd name="connsiteX26" fmla="*/ 24184 w 1206168"/>
              <a:gd name="connsiteY26" fmla="*/ 2062842 h 2235562"/>
              <a:gd name="connsiteX27" fmla="*/ 44504 w 1206168"/>
              <a:gd name="connsiteY27" fmla="*/ 2133962 h 2235562"/>
              <a:gd name="connsiteX28" fmla="*/ 115624 w 1206168"/>
              <a:gd name="connsiteY28" fmla="*/ 2184762 h 2235562"/>
              <a:gd name="connsiteX29" fmla="*/ 227384 w 1206168"/>
              <a:gd name="connsiteY29" fmla="*/ 2215242 h 2235562"/>
              <a:gd name="connsiteX30" fmla="*/ 288344 w 1206168"/>
              <a:gd name="connsiteY30" fmla="*/ 2235562 h 2235562"/>
              <a:gd name="connsiteX31" fmla="*/ 450904 w 1206168"/>
              <a:gd name="connsiteY31" fmla="*/ 2225402 h 2235562"/>
              <a:gd name="connsiteX32" fmla="*/ 522024 w 1206168"/>
              <a:gd name="connsiteY32" fmla="*/ 2174602 h 2235562"/>
              <a:gd name="connsiteX33" fmla="*/ 542344 w 1206168"/>
              <a:gd name="connsiteY33" fmla="*/ 2144122 h 2235562"/>
              <a:gd name="connsiteX34" fmla="*/ 582984 w 1206168"/>
              <a:gd name="connsiteY34" fmla="*/ 2123802 h 2235562"/>
              <a:gd name="connsiteX35" fmla="*/ 643944 w 1206168"/>
              <a:gd name="connsiteY35" fmla="*/ 2052682 h 2235562"/>
              <a:gd name="connsiteX36" fmla="*/ 674424 w 1206168"/>
              <a:gd name="connsiteY36" fmla="*/ 2032362 h 2235562"/>
              <a:gd name="connsiteX37" fmla="*/ 704904 w 1206168"/>
              <a:gd name="connsiteY37" fmla="*/ 1991722 h 2235562"/>
              <a:gd name="connsiteX38" fmla="*/ 735384 w 1206168"/>
              <a:gd name="connsiteY38" fmla="*/ 1961242 h 2235562"/>
              <a:gd name="connsiteX39" fmla="*/ 796344 w 1206168"/>
              <a:gd name="connsiteY39" fmla="*/ 1879962 h 2235562"/>
              <a:gd name="connsiteX40" fmla="*/ 836984 w 1206168"/>
              <a:gd name="connsiteY40" fmla="*/ 1829162 h 2235562"/>
              <a:gd name="connsiteX41" fmla="*/ 877624 w 1206168"/>
              <a:gd name="connsiteY41" fmla="*/ 1778362 h 2235562"/>
              <a:gd name="connsiteX42" fmla="*/ 897944 w 1206168"/>
              <a:gd name="connsiteY42" fmla="*/ 1727562 h 2235562"/>
              <a:gd name="connsiteX43" fmla="*/ 928424 w 1206168"/>
              <a:gd name="connsiteY43" fmla="*/ 1686922 h 2235562"/>
              <a:gd name="connsiteX44" fmla="*/ 979224 w 1206168"/>
              <a:gd name="connsiteY44" fmla="*/ 1575162 h 2235562"/>
              <a:gd name="connsiteX45" fmla="*/ 1030024 w 1206168"/>
              <a:gd name="connsiteY45" fmla="*/ 1493882 h 2235562"/>
              <a:gd name="connsiteX46" fmla="*/ 1040184 w 1206168"/>
              <a:gd name="connsiteY46" fmla="*/ 1463402 h 2235562"/>
              <a:gd name="connsiteX47" fmla="*/ 1050344 w 1206168"/>
              <a:gd name="connsiteY47" fmla="*/ 1412602 h 2235562"/>
              <a:gd name="connsiteX48" fmla="*/ 1080824 w 1206168"/>
              <a:gd name="connsiteY48" fmla="*/ 1361802 h 2235562"/>
              <a:gd name="connsiteX49" fmla="*/ 1090984 w 1206168"/>
              <a:gd name="connsiteY49" fmla="*/ 1331322 h 2235562"/>
              <a:gd name="connsiteX50" fmla="*/ 1111304 w 1206168"/>
              <a:gd name="connsiteY50" fmla="*/ 1280522 h 2235562"/>
              <a:gd name="connsiteX51" fmla="*/ 1121464 w 1206168"/>
              <a:gd name="connsiteY51" fmla="*/ 1239882 h 2235562"/>
              <a:gd name="connsiteX52" fmla="*/ 1151944 w 1206168"/>
              <a:gd name="connsiteY52" fmla="*/ 1148442 h 2235562"/>
              <a:gd name="connsiteX53" fmla="*/ 1162104 w 1206168"/>
              <a:gd name="connsiteY53" fmla="*/ 1067162 h 2235562"/>
              <a:gd name="connsiteX54" fmla="*/ 1172264 w 1206168"/>
              <a:gd name="connsiteY54" fmla="*/ 1026522 h 2235562"/>
              <a:gd name="connsiteX55" fmla="*/ 1192584 w 1206168"/>
              <a:gd name="connsiteY55" fmla="*/ 914762 h 2235562"/>
              <a:gd name="connsiteX56" fmla="*/ 1192584 w 1206168"/>
              <a:gd name="connsiteY56" fmla="*/ 366122 h 2235562"/>
              <a:gd name="connsiteX57" fmla="*/ 1182424 w 1206168"/>
              <a:gd name="connsiteY57" fmla="*/ 335642 h 2235562"/>
              <a:gd name="connsiteX58" fmla="*/ 1070664 w 1206168"/>
              <a:gd name="connsiteY58" fmla="*/ 183242 h 2235562"/>
              <a:gd name="connsiteX59" fmla="*/ 1040184 w 1206168"/>
              <a:gd name="connsiteY59" fmla="*/ 152762 h 2235562"/>
              <a:gd name="connsiteX60" fmla="*/ 1009704 w 1206168"/>
              <a:gd name="connsiteY60" fmla="*/ 122282 h 2235562"/>
              <a:gd name="connsiteX61" fmla="*/ 989384 w 1206168"/>
              <a:gd name="connsiteY61" fmla="*/ 91802 h 2235562"/>
              <a:gd name="connsiteX62" fmla="*/ 897944 w 1206168"/>
              <a:gd name="connsiteY62" fmla="*/ 41002 h 2235562"/>
              <a:gd name="connsiteX63" fmla="*/ 867464 w 1206168"/>
              <a:gd name="connsiteY63" fmla="*/ 20682 h 2235562"/>
              <a:gd name="connsiteX64" fmla="*/ 826824 w 1206168"/>
              <a:gd name="connsiteY64" fmla="*/ 362 h 2235562"/>
              <a:gd name="connsiteX65" fmla="*/ 623624 w 1206168"/>
              <a:gd name="connsiteY65" fmla="*/ 20682 h 2235562"/>
              <a:gd name="connsiteX66" fmla="*/ 593144 w 1206168"/>
              <a:gd name="connsiteY66" fmla="*/ 41002 h 2235562"/>
              <a:gd name="connsiteX67" fmla="*/ 572824 w 1206168"/>
              <a:gd name="connsiteY67" fmla="*/ 71482 h 2235562"/>
              <a:gd name="connsiteX68" fmla="*/ 542344 w 1206168"/>
              <a:gd name="connsiteY68" fmla="*/ 101962 h 2235562"/>
              <a:gd name="connsiteX69" fmla="*/ 532184 w 1206168"/>
              <a:gd name="connsiteY69" fmla="*/ 132442 h 2235562"/>
              <a:gd name="connsiteX70" fmla="*/ 562664 w 1206168"/>
              <a:gd name="connsiteY70" fmla="*/ 152762 h 2235562"/>
              <a:gd name="connsiteX71" fmla="*/ 501704 w 1206168"/>
              <a:gd name="connsiteY71" fmla="*/ 162922 h 223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206168" h="2235562">
                <a:moveTo>
                  <a:pt x="562664" y="122282"/>
                </a:moveTo>
                <a:cubicBezTo>
                  <a:pt x="515129" y="264888"/>
                  <a:pt x="572698" y="122471"/>
                  <a:pt x="511864" y="213722"/>
                </a:cubicBezTo>
                <a:cubicBezTo>
                  <a:pt x="505923" y="222633"/>
                  <a:pt x="506136" y="234452"/>
                  <a:pt x="501704" y="244202"/>
                </a:cubicBezTo>
                <a:cubicBezTo>
                  <a:pt x="489169" y="271778"/>
                  <a:pt x="477867" y="300278"/>
                  <a:pt x="461064" y="325482"/>
                </a:cubicBezTo>
                <a:cubicBezTo>
                  <a:pt x="402830" y="412833"/>
                  <a:pt x="472648" y="302314"/>
                  <a:pt x="430584" y="386442"/>
                </a:cubicBezTo>
                <a:cubicBezTo>
                  <a:pt x="425123" y="397364"/>
                  <a:pt x="415725" y="406000"/>
                  <a:pt x="410264" y="416922"/>
                </a:cubicBezTo>
                <a:cubicBezTo>
                  <a:pt x="405475" y="426501"/>
                  <a:pt x="404893" y="437823"/>
                  <a:pt x="400104" y="447402"/>
                </a:cubicBezTo>
                <a:cubicBezTo>
                  <a:pt x="394643" y="458324"/>
                  <a:pt x="385842" y="467280"/>
                  <a:pt x="379784" y="477882"/>
                </a:cubicBezTo>
                <a:cubicBezTo>
                  <a:pt x="328222" y="568115"/>
                  <a:pt x="388650" y="474742"/>
                  <a:pt x="339144" y="549002"/>
                </a:cubicBezTo>
                <a:cubicBezTo>
                  <a:pt x="336945" y="557800"/>
                  <a:pt x="325302" y="608785"/>
                  <a:pt x="318824" y="620122"/>
                </a:cubicBezTo>
                <a:cubicBezTo>
                  <a:pt x="310423" y="634824"/>
                  <a:pt x="298504" y="647215"/>
                  <a:pt x="288344" y="660762"/>
                </a:cubicBezTo>
                <a:cubicBezTo>
                  <a:pt x="277173" y="694276"/>
                  <a:pt x="274062" y="705596"/>
                  <a:pt x="257864" y="742042"/>
                </a:cubicBezTo>
                <a:cubicBezTo>
                  <a:pt x="251713" y="755882"/>
                  <a:pt x="243169" y="768620"/>
                  <a:pt x="237544" y="782682"/>
                </a:cubicBezTo>
                <a:cubicBezTo>
                  <a:pt x="200866" y="874378"/>
                  <a:pt x="238775" y="814908"/>
                  <a:pt x="186744" y="884282"/>
                </a:cubicBezTo>
                <a:cubicBezTo>
                  <a:pt x="183357" y="897829"/>
                  <a:pt x="180420" y="911496"/>
                  <a:pt x="176584" y="924922"/>
                </a:cubicBezTo>
                <a:cubicBezTo>
                  <a:pt x="173642" y="935220"/>
                  <a:pt x="169021" y="945012"/>
                  <a:pt x="166424" y="955402"/>
                </a:cubicBezTo>
                <a:cubicBezTo>
                  <a:pt x="162236" y="972155"/>
                  <a:pt x="160808" y="989542"/>
                  <a:pt x="156264" y="1006202"/>
                </a:cubicBezTo>
                <a:cubicBezTo>
                  <a:pt x="150628" y="1026866"/>
                  <a:pt x="142717" y="1046842"/>
                  <a:pt x="135944" y="1067162"/>
                </a:cubicBezTo>
                <a:lnTo>
                  <a:pt x="125784" y="1097642"/>
                </a:lnTo>
                <a:cubicBezTo>
                  <a:pt x="122397" y="1107802"/>
                  <a:pt x="119601" y="1118178"/>
                  <a:pt x="115624" y="1128122"/>
                </a:cubicBezTo>
                <a:cubicBezTo>
                  <a:pt x="108851" y="1145055"/>
                  <a:pt x="101438" y="1161747"/>
                  <a:pt x="95304" y="1178922"/>
                </a:cubicBezTo>
                <a:cubicBezTo>
                  <a:pt x="84498" y="1209179"/>
                  <a:pt x="64824" y="1270362"/>
                  <a:pt x="64824" y="1270362"/>
                </a:cubicBezTo>
                <a:cubicBezTo>
                  <a:pt x="61437" y="1297455"/>
                  <a:pt x="59153" y="1324709"/>
                  <a:pt x="54664" y="1351642"/>
                </a:cubicBezTo>
                <a:cubicBezTo>
                  <a:pt x="52368" y="1365416"/>
                  <a:pt x="47430" y="1378628"/>
                  <a:pt x="44504" y="1392282"/>
                </a:cubicBezTo>
                <a:cubicBezTo>
                  <a:pt x="9916" y="1553691"/>
                  <a:pt x="37222" y="1441731"/>
                  <a:pt x="14024" y="1534522"/>
                </a:cubicBezTo>
                <a:cubicBezTo>
                  <a:pt x="-5992" y="1754703"/>
                  <a:pt x="-3311" y="1676991"/>
                  <a:pt x="14024" y="2032362"/>
                </a:cubicBezTo>
                <a:cubicBezTo>
                  <a:pt x="14546" y="2043059"/>
                  <a:pt x="21242" y="2052544"/>
                  <a:pt x="24184" y="2062842"/>
                </a:cubicBezTo>
                <a:cubicBezTo>
                  <a:pt x="25878" y="2068769"/>
                  <a:pt x="38414" y="2124827"/>
                  <a:pt x="44504" y="2133962"/>
                </a:cubicBezTo>
                <a:cubicBezTo>
                  <a:pt x="62358" y="2160743"/>
                  <a:pt x="86731" y="2173205"/>
                  <a:pt x="115624" y="2184762"/>
                </a:cubicBezTo>
                <a:cubicBezTo>
                  <a:pt x="203346" y="2219851"/>
                  <a:pt x="147213" y="2193377"/>
                  <a:pt x="227384" y="2215242"/>
                </a:cubicBezTo>
                <a:cubicBezTo>
                  <a:pt x="248048" y="2220878"/>
                  <a:pt x="288344" y="2235562"/>
                  <a:pt x="288344" y="2235562"/>
                </a:cubicBezTo>
                <a:cubicBezTo>
                  <a:pt x="342531" y="2232175"/>
                  <a:pt x="397212" y="2233456"/>
                  <a:pt x="450904" y="2225402"/>
                </a:cubicBezTo>
                <a:cubicBezTo>
                  <a:pt x="478295" y="2221293"/>
                  <a:pt x="505596" y="2194316"/>
                  <a:pt x="522024" y="2174602"/>
                </a:cubicBezTo>
                <a:cubicBezTo>
                  <a:pt x="529841" y="2165221"/>
                  <a:pt x="532963" y="2151939"/>
                  <a:pt x="542344" y="2144122"/>
                </a:cubicBezTo>
                <a:cubicBezTo>
                  <a:pt x="553979" y="2134426"/>
                  <a:pt x="569437" y="2130575"/>
                  <a:pt x="582984" y="2123802"/>
                </a:cubicBezTo>
                <a:cubicBezTo>
                  <a:pt x="605408" y="2093904"/>
                  <a:pt x="615642" y="2076267"/>
                  <a:pt x="643944" y="2052682"/>
                </a:cubicBezTo>
                <a:cubicBezTo>
                  <a:pt x="653325" y="2044865"/>
                  <a:pt x="665790" y="2040996"/>
                  <a:pt x="674424" y="2032362"/>
                </a:cubicBezTo>
                <a:cubicBezTo>
                  <a:pt x="686398" y="2020388"/>
                  <a:pt x="693884" y="2004579"/>
                  <a:pt x="704904" y="1991722"/>
                </a:cubicBezTo>
                <a:cubicBezTo>
                  <a:pt x="714255" y="1980813"/>
                  <a:pt x="726285" y="1972363"/>
                  <a:pt x="735384" y="1961242"/>
                </a:cubicBezTo>
                <a:cubicBezTo>
                  <a:pt x="756830" y="1935031"/>
                  <a:pt x="775695" y="1906806"/>
                  <a:pt x="796344" y="1879962"/>
                </a:cubicBezTo>
                <a:cubicBezTo>
                  <a:pt x="809566" y="1862774"/>
                  <a:pt x="836984" y="1829162"/>
                  <a:pt x="836984" y="1829162"/>
                </a:cubicBezTo>
                <a:cubicBezTo>
                  <a:pt x="866840" y="1739594"/>
                  <a:pt x="820179" y="1858785"/>
                  <a:pt x="877624" y="1778362"/>
                </a:cubicBezTo>
                <a:cubicBezTo>
                  <a:pt x="888224" y="1763521"/>
                  <a:pt x="889087" y="1743505"/>
                  <a:pt x="897944" y="1727562"/>
                </a:cubicBezTo>
                <a:cubicBezTo>
                  <a:pt x="906168" y="1712760"/>
                  <a:pt x="919031" y="1701011"/>
                  <a:pt x="928424" y="1686922"/>
                </a:cubicBezTo>
                <a:cubicBezTo>
                  <a:pt x="1005074" y="1571948"/>
                  <a:pt x="914534" y="1704541"/>
                  <a:pt x="979224" y="1575162"/>
                </a:cubicBezTo>
                <a:cubicBezTo>
                  <a:pt x="1007117" y="1519376"/>
                  <a:pt x="990457" y="1546639"/>
                  <a:pt x="1030024" y="1493882"/>
                </a:cubicBezTo>
                <a:cubicBezTo>
                  <a:pt x="1033411" y="1483722"/>
                  <a:pt x="1037587" y="1473792"/>
                  <a:pt x="1040184" y="1463402"/>
                </a:cubicBezTo>
                <a:cubicBezTo>
                  <a:pt x="1044372" y="1446649"/>
                  <a:pt x="1043931" y="1428636"/>
                  <a:pt x="1050344" y="1412602"/>
                </a:cubicBezTo>
                <a:cubicBezTo>
                  <a:pt x="1057678" y="1394267"/>
                  <a:pt x="1071993" y="1379465"/>
                  <a:pt x="1080824" y="1361802"/>
                </a:cubicBezTo>
                <a:cubicBezTo>
                  <a:pt x="1085613" y="1352223"/>
                  <a:pt x="1087224" y="1341350"/>
                  <a:pt x="1090984" y="1331322"/>
                </a:cubicBezTo>
                <a:cubicBezTo>
                  <a:pt x="1097388" y="1314245"/>
                  <a:pt x="1105537" y="1297824"/>
                  <a:pt x="1111304" y="1280522"/>
                </a:cubicBezTo>
                <a:cubicBezTo>
                  <a:pt x="1115720" y="1267275"/>
                  <a:pt x="1117358" y="1253228"/>
                  <a:pt x="1121464" y="1239882"/>
                </a:cubicBezTo>
                <a:cubicBezTo>
                  <a:pt x="1130913" y="1209174"/>
                  <a:pt x="1151944" y="1148442"/>
                  <a:pt x="1151944" y="1148442"/>
                </a:cubicBezTo>
                <a:cubicBezTo>
                  <a:pt x="1155331" y="1121349"/>
                  <a:pt x="1157615" y="1094095"/>
                  <a:pt x="1162104" y="1067162"/>
                </a:cubicBezTo>
                <a:cubicBezTo>
                  <a:pt x="1164400" y="1053388"/>
                  <a:pt x="1169766" y="1040260"/>
                  <a:pt x="1172264" y="1026522"/>
                </a:cubicBezTo>
                <a:cubicBezTo>
                  <a:pt x="1196533" y="893040"/>
                  <a:pt x="1169540" y="1006937"/>
                  <a:pt x="1192584" y="914762"/>
                </a:cubicBezTo>
                <a:cubicBezTo>
                  <a:pt x="1211457" y="669407"/>
                  <a:pt x="1209921" y="747527"/>
                  <a:pt x="1192584" y="366122"/>
                </a:cubicBezTo>
                <a:cubicBezTo>
                  <a:pt x="1192098" y="355423"/>
                  <a:pt x="1186856" y="345392"/>
                  <a:pt x="1182424" y="335642"/>
                </a:cubicBezTo>
                <a:cubicBezTo>
                  <a:pt x="1136063" y="233647"/>
                  <a:pt x="1152941" y="265519"/>
                  <a:pt x="1070664" y="183242"/>
                </a:cubicBezTo>
                <a:lnTo>
                  <a:pt x="1040184" y="152762"/>
                </a:lnTo>
                <a:cubicBezTo>
                  <a:pt x="1030024" y="142602"/>
                  <a:pt x="1017674" y="134237"/>
                  <a:pt x="1009704" y="122282"/>
                </a:cubicBezTo>
                <a:cubicBezTo>
                  <a:pt x="1002931" y="112122"/>
                  <a:pt x="998574" y="99843"/>
                  <a:pt x="989384" y="91802"/>
                </a:cubicBezTo>
                <a:cubicBezTo>
                  <a:pt x="903958" y="17054"/>
                  <a:pt x="958414" y="71237"/>
                  <a:pt x="897944" y="41002"/>
                </a:cubicBezTo>
                <a:cubicBezTo>
                  <a:pt x="887022" y="35541"/>
                  <a:pt x="878066" y="26740"/>
                  <a:pt x="867464" y="20682"/>
                </a:cubicBezTo>
                <a:cubicBezTo>
                  <a:pt x="854314" y="13168"/>
                  <a:pt x="840371" y="7135"/>
                  <a:pt x="826824" y="362"/>
                </a:cubicBezTo>
                <a:cubicBezTo>
                  <a:pt x="816730" y="956"/>
                  <a:pt x="676633" y="-5823"/>
                  <a:pt x="623624" y="20682"/>
                </a:cubicBezTo>
                <a:cubicBezTo>
                  <a:pt x="612702" y="26143"/>
                  <a:pt x="603304" y="34229"/>
                  <a:pt x="593144" y="41002"/>
                </a:cubicBezTo>
                <a:cubicBezTo>
                  <a:pt x="586371" y="51162"/>
                  <a:pt x="580641" y="62101"/>
                  <a:pt x="572824" y="71482"/>
                </a:cubicBezTo>
                <a:cubicBezTo>
                  <a:pt x="563626" y="82520"/>
                  <a:pt x="550314" y="90007"/>
                  <a:pt x="542344" y="101962"/>
                </a:cubicBezTo>
                <a:cubicBezTo>
                  <a:pt x="536403" y="110873"/>
                  <a:pt x="535571" y="122282"/>
                  <a:pt x="532184" y="132442"/>
                </a:cubicBezTo>
                <a:cubicBezTo>
                  <a:pt x="542344" y="139215"/>
                  <a:pt x="571298" y="144128"/>
                  <a:pt x="562664" y="152762"/>
                </a:cubicBezTo>
                <a:cubicBezTo>
                  <a:pt x="548097" y="167329"/>
                  <a:pt x="501704" y="162922"/>
                  <a:pt x="501704" y="16292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5" name="자유형 14"/>
          <p:cNvSpPr/>
          <p:nvPr/>
        </p:nvSpPr>
        <p:spPr bwMode="auto">
          <a:xfrm>
            <a:off x="7020272" y="3524796"/>
            <a:ext cx="1206168" cy="2235562"/>
          </a:xfrm>
          <a:custGeom>
            <a:avLst/>
            <a:gdLst>
              <a:gd name="connsiteX0" fmla="*/ 562664 w 1206168"/>
              <a:gd name="connsiteY0" fmla="*/ 122282 h 2235562"/>
              <a:gd name="connsiteX1" fmla="*/ 511864 w 1206168"/>
              <a:gd name="connsiteY1" fmla="*/ 213722 h 2235562"/>
              <a:gd name="connsiteX2" fmla="*/ 501704 w 1206168"/>
              <a:gd name="connsiteY2" fmla="*/ 244202 h 2235562"/>
              <a:gd name="connsiteX3" fmla="*/ 461064 w 1206168"/>
              <a:gd name="connsiteY3" fmla="*/ 325482 h 2235562"/>
              <a:gd name="connsiteX4" fmla="*/ 430584 w 1206168"/>
              <a:gd name="connsiteY4" fmla="*/ 386442 h 2235562"/>
              <a:gd name="connsiteX5" fmla="*/ 410264 w 1206168"/>
              <a:gd name="connsiteY5" fmla="*/ 416922 h 2235562"/>
              <a:gd name="connsiteX6" fmla="*/ 400104 w 1206168"/>
              <a:gd name="connsiteY6" fmla="*/ 447402 h 2235562"/>
              <a:gd name="connsiteX7" fmla="*/ 379784 w 1206168"/>
              <a:gd name="connsiteY7" fmla="*/ 477882 h 2235562"/>
              <a:gd name="connsiteX8" fmla="*/ 339144 w 1206168"/>
              <a:gd name="connsiteY8" fmla="*/ 549002 h 2235562"/>
              <a:gd name="connsiteX9" fmla="*/ 318824 w 1206168"/>
              <a:gd name="connsiteY9" fmla="*/ 620122 h 2235562"/>
              <a:gd name="connsiteX10" fmla="*/ 288344 w 1206168"/>
              <a:gd name="connsiteY10" fmla="*/ 660762 h 2235562"/>
              <a:gd name="connsiteX11" fmla="*/ 257864 w 1206168"/>
              <a:gd name="connsiteY11" fmla="*/ 742042 h 2235562"/>
              <a:gd name="connsiteX12" fmla="*/ 237544 w 1206168"/>
              <a:gd name="connsiteY12" fmla="*/ 782682 h 2235562"/>
              <a:gd name="connsiteX13" fmla="*/ 186744 w 1206168"/>
              <a:gd name="connsiteY13" fmla="*/ 884282 h 2235562"/>
              <a:gd name="connsiteX14" fmla="*/ 176584 w 1206168"/>
              <a:gd name="connsiteY14" fmla="*/ 924922 h 2235562"/>
              <a:gd name="connsiteX15" fmla="*/ 166424 w 1206168"/>
              <a:gd name="connsiteY15" fmla="*/ 955402 h 2235562"/>
              <a:gd name="connsiteX16" fmla="*/ 156264 w 1206168"/>
              <a:gd name="connsiteY16" fmla="*/ 1006202 h 2235562"/>
              <a:gd name="connsiteX17" fmla="*/ 135944 w 1206168"/>
              <a:gd name="connsiteY17" fmla="*/ 1067162 h 2235562"/>
              <a:gd name="connsiteX18" fmla="*/ 125784 w 1206168"/>
              <a:gd name="connsiteY18" fmla="*/ 1097642 h 2235562"/>
              <a:gd name="connsiteX19" fmla="*/ 115624 w 1206168"/>
              <a:gd name="connsiteY19" fmla="*/ 1128122 h 2235562"/>
              <a:gd name="connsiteX20" fmla="*/ 95304 w 1206168"/>
              <a:gd name="connsiteY20" fmla="*/ 1178922 h 2235562"/>
              <a:gd name="connsiteX21" fmla="*/ 64824 w 1206168"/>
              <a:gd name="connsiteY21" fmla="*/ 1270362 h 2235562"/>
              <a:gd name="connsiteX22" fmla="*/ 54664 w 1206168"/>
              <a:gd name="connsiteY22" fmla="*/ 1351642 h 2235562"/>
              <a:gd name="connsiteX23" fmla="*/ 44504 w 1206168"/>
              <a:gd name="connsiteY23" fmla="*/ 1392282 h 2235562"/>
              <a:gd name="connsiteX24" fmla="*/ 14024 w 1206168"/>
              <a:gd name="connsiteY24" fmla="*/ 1534522 h 2235562"/>
              <a:gd name="connsiteX25" fmla="*/ 14024 w 1206168"/>
              <a:gd name="connsiteY25" fmla="*/ 2032362 h 2235562"/>
              <a:gd name="connsiteX26" fmla="*/ 24184 w 1206168"/>
              <a:gd name="connsiteY26" fmla="*/ 2062842 h 2235562"/>
              <a:gd name="connsiteX27" fmla="*/ 44504 w 1206168"/>
              <a:gd name="connsiteY27" fmla="*/ 2133962 h 2235562"/>
              <a:gd name="connsiteX28" fmla="*/ 115624 w 1206168"/>
              <a:gd name="connsiteY28" fmla="*/ 2184762 h 2235562"/>
              <a:gd name="connsiteX29" fmla="*/ 227384 w 1206168"/>
              <a:gd name="connsiteY29" fmla="*/ 2215242 h 2235562"/>
              <a:gd name="connsiteX30" fmla="*/ 288344 w 1206168"/>
              <a:gd name="connsiteY30" fmla="*/ 2235562 h 2235562"/>
              <a:gd name="connsiteX31" fmla="*/ 450904 w 1206168"/>
              <a:gd name="connsiteY31" fmla="*/ 2225402 h 2235562"/>
              <a:gd name="connsiteX32" fmla="*/ 522024 w 1206168"/>
              <a:gd name="connsiteY32" fmla="*/ 2174602 h 2235562"/>
              <a:gd name="connsiteX33" fmla="*/ 542344 w 1206168"/>
              <a:gd name="connsiteY33" fmla="*/ 2144122 h 2235562"/>
              <a:gd name="connsiteX34" fmla="*/ 582984 w 1206168"/>
              <a:gd name="connsiteY34" fmla="*/ 2123802 h 2235562"/>
              <a:gd name="connsiteX35" fmla="*/ 643944 w 1206168"/>
              <a:gd name="connsiteY35" fmla="*/ 2052682 h 2235562"/>
              <a:gd name="connsiteX36" fmla="*/ 674424 w 1206168"/>
              <a:gd name="connsiteY36" fmla="*/ 2032362 h 2235562"/>
              <a:gd name="connsiteX37" fmla="*/ 704904 w 1206168"/>
              <a:gd name="connsiteY37" fmla="*/ 1991722 h 2235562"/>
              <a:gd name="connsiteX38" fmla="*/ 735384 w 1206168"/>
              <a:gd name="connsiteY38" fmla="*/ 1961242 h 2235562"/>
              <a:gd name="connsiteX39" fmla="*/ 796344 w 1206168"/>
              <a:gd name="connsiteY39" fmla="*/ 1879962 h 2235562"/>
              <a:gd name="connsiteX40" fmla="*/ 836984 w 1206168"/>
              <a:gd name="connsiteY40" fmla="*/ 1829162 h 2235562"/>
              <a:gd name="connsiteX41" fmla="*/ 877624 w 1206168"/>
              <a:gd name="connsiteY41" fmla="*/ 1778362 h 2235562"/>
              <a:gd name="connsiteX42" fmla="*/ 897944 w 1206168"/>
              <a:gd name="connsiteY42" fmla="*/ 1727562 h 2235562"/>
              <a:gd name="connsiteX43" fmla="*/ 928424 w 1206168"/>
              <a:gd name="connsiteY43" fmla="*/ 1686922 h 2235562"/>
              <a:gd name="connsiteX44" fmla="*/ 979224 w 1206168"/>
              <a:gd name="connsiteY44" fmla="*/ 1575162 h 2235562"/>
              <a:gd name="connsiteX45" fmla="*/ 1030024 w 1206168"/>
              <a:gd name="connsiteY45" fmla="*/ 1493882 h 2235562"/>
              <a:gd name="connsiteX46" fmla="*/ 1040184 w 1206168"/>
              <a:gd name="connsiteY46" fmla="*/ 1463402 h 2235562"/>
              <a:gd name="connsiteX47" fmla="*/ 1050344 w 1206168"/>
              <a:gd name="connsiteY47" fmla="*/ 1412602 h 2235562"/>
              <a:gd name="connsiteX48" fmla="*/ 1080824 w 1206168"/>
              <a:gd name="connsiteY48" fmla="*/ 1361802 h 2235562"/>
              <a:gd name="connsiteX49" fmla="*/ 1090984 w 1206168"/>
              <a:gd name="connsiteY49" fmla="*/ 1331322 h 2235562"/>
              <a:gd name="connsiteX50" fmla="*/ 1111304 w 1206168"/>
              <a:gd name="connsiteY50" fmla="*/ 1280522 h 2235562"/>
              <a:gd name="connsiteX51" fmla="*/ 1121464 w 1206168"/>
              <a:gd name="connsiteY51" fmla="*/ 1239882 h 2235562"/>
              <a:gd name="connsiteX52" fmla="*/ 1151944 w 1206168"/>
              <a:gd name="connsiteY52" fmla="*/ 1148442 h 2235562"/>
              <a:gd name="connsiteX53" fmla="*/ 1162104 w 1206168"/>
              <a:gd name="connsiteY53" fmla="*/ 1067162 h 2235562"/>
              <a:gd name="connsiteX54" fmla="*/ 1172264 w 1206168"/>
              <a:gd name="connsiteY54" fmla="*/ 1026522 h 2235562"/>
              <a:gd name="connsiteX55" fmla="*/ 1192584 w 1206168"/>
              <a:gd name="connsiteY55" fmla="*/ 914762 h 2235562"/>
              <a:gd name="connsiteX56" fmla="*/ 1192584 w 1206168"/>
              <a:gd name="connsiteY56" fmla="*/ 366122 h 2235562"/>
              <a:gd name="connsiteX57" fmla="*/ 1182424 w 1206168"/>
              <a:gd name="connsiteY57" fmla="*/ 335642 h 2235562"/>
              <a:gd name="connsiteX58" fmla="*/ 1070664 w 1206168"/>
              <a:gd name="connsiteY58" fmla="*/ 183242 h 2235562"/>
              <a:gd name="connsiteX59" fmla="*/ 1040184 w 1206168"/>
              <a:gd name="connsiteY59" fmla="*/ 152762 h 2235562"/>
              <a:gd name="connsiteX60" fmla="*/ 1009704 w 1206168"/>
              <a:gd name="connsiteY60" fmla="*/ 122282 h 2235562"/>
              <a:gd name="connsiteX61" fmla="*/ 989384 w 1206168"/>
              <a:gd name="connsiteY61" fmla="*/ 91802 h 2235562"/>
              <a:gd name="connsiteX62" fmla="*/ 897944 w 1206168"/>
              <a:gd name="connsiteY62" fmla="*/ 41002 h 2235562"/>
              <a:gd name="connsiteX63" fmla="*/ 867464 w 1206168"/>
              <a:gd name="connsiteY63" fmla="*/ 20682 h 2235562"/>
              <a:gd name="connsiteX64" fmla="*/ 826824 w 1206168"/>
              <a:gd name="connsiteY64" fmla="*/ 362 h 2235562"/>
              <a:gd name="connsiteX65" fmla="*/ 623624 w 1206168"/>
              <a:gd name="connsiteY65" fmla="*/ 20682 h 2235562"/>
              <a:gd name="connsiteX66" fmla="*/ 593144 w 1206168"/>
              <a:gd name="connsiteY66" fmla="*/ 41002 h 2235562"/>
              <a:gd name="connsiteX67" fmla="*/ 572824 w 1206168"/>
              <a:gd name="connsiteY67" fmla="*/ 71482 h 2235562"/>
              <a:gd name="connsiteX68" fmla="*/ 542344 w 1206168"/>
              <a:gd name="connsiteY68" fmla="*/ 101962 h 2235562"/>
              <a:gd name="connsiteX69" fmla="*/ 532184 w 1206168"/>
              <a:gd name="connsiteY69" fmla="*/ 132442 h 2235562"/>
              <a:gd name="connsiteX70" fmla="*/ 562664 w 1206168"/>
              <a:gd name="connsiteY70" fmla="*/ 152762 h 2235562"/>
              <a:gd name="connsiteX71" fmla="*/ 501704 w 1206168"/>
              <a:gd name="connsiteY71" fmla="*/ 162922 h 223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206168" h="2235562">
                <a:moveTo>
                  <a:pt x="562664" y="122282"/>
                </a:moveTo>
                <a:cubicBezTo>
                  <a:pt x="515129" y="264888"/>
                  <a:pt x="572698" y="122471"/>
                  <a:pt x="511864" y="213722"/>
                </a:cubicBezTo>
                <a:cubicBezTo>
                  <a:pt x="505923" y="222633"/>
                  <a:pt x="506136" y="234452"/>
                  <a:pt x="501704" y="244202"/>
                </a:cubicBezTo>
                <a:cubicBezTo>
                  <a:pt x="489169" y="271778"/>
                  <a:pt x="477867" y="300278"/>
                  <a:pt x="461064" y="325482"/>
                </a:cubicBezTo>
                <a:cubicBezTo>
                  <a:pt x="402830" y="412833"/>
                  <a:pt x="472648" y="302314"/>
                  <a:pt x="430584" y="386442"/>
                </a:cubicBezTo>
                <a:cubicBezTo>
                  <a:pt x="425123" y="397364"/>
                  <a:pt x="415725" y="406000"/>
                  <a:pt x="410264" y="416922"/>
                </a:cubicBezTo>
                <a:cubicBezTo>
                  <a:pt x="405475" y="426501"/>
                  <a:pt x="404893" y="437823"/>
                  <a:pt x="400104" y="447402"/>
                </a:cubicBezTo>
                <a:cubicBezTo>
                  <a:pt x="394643" y="458324"/>
                  <a:pt x="385842" y="467280"/>
                  <a:pt x="379784" y="477882"/>
                </a:cubicBezTo>
                <a:cubicBezTo>
                  <a:pt x="328222" y="568115"/>
                  <a:pt x="388650" y="474742"/>
                  <a:pt x="339144" y="549002"/>
                </a:cubicBezTo>
                <a:cubicBezTo>
                  <a:pt x="336945" y="557800"/>
                  <a:pt x="325302" y="608785"/>
                  <a:pt x="318824" y="620122"/>
                </a:cubicBezTo>
                <a:cubicBezTo>
                  <a:pt x="310423" y="634824"/>
                  <a:pt x="298504" y="647215"/>
                  <a:pt x="288344" y="660762"/>
                </a:cubicBezTo>
                <a:cubicBezTo>
                  <a:pt x="277173" y="694276"/>
                  <a:pt x="274062" y="705596"/>
                  <a:pt x="257864" y="742042"/>
                </a:cubicBezTo>
                <a:cubicBezTo>
                  <a:pt x="251713" y="755882"/>
                  <a:pt x="243169" y="768620"/>
                  <a:pt x="237544" y="782682"/>
                </a:cubicBezTo>
                <a:cubicBezTo>
                  <a:pt x="200866" y="874378"/>
                  <a:pt x="238775" y="814908"/>
                  <a:pt x="186744" y="884282"/>
                </a:cubicBezTo>
                <a:cubicBezTo>
                  <a:pt x="183357" y="897829"/>
                  <a:pt x="180420" y="911496"/>
                  <a:pt x="176584" y="924922"/>
                </a:cubicBezTo>
                <a:cubicBezTo>
                  <a:pt x="173642" y="935220"/>
                  <a:pt x="169021" y="945012"/>
                  <a:pt x="166424" y="955402"/>
                </a:cubicBezTo>
                <a:cubicBezTo>
                  <a:pt x="162236" y="972155"/>
                  <a:pt x="160808" y="989542"/>
                  <a:pt x="156264" y="1006202"/>
                </a:cubicBezTo>
                <a:cubicBezTo>
                  <a:pt x="150628" y="1026866"/>
                  <a:pt x="142717" y="1046842"/>
                  <a:pt x="135944" y="1067162"/>
                </a:cubicBezTo>
                <a:lnTo>
                  <a:pt x="125784" y="1097642"/>
                </a:lnTo>
                <a:cubicBezTo>
                  <a:pt x="122397" y="1107802"/>
                  <a:pt x="119601" y="1118178"/>
                  <a:pt x="115624" y="1128122"/>
                </a:cubicBezTo>
                <a:cubicBezTo>
                  <a:pt x="108851" y="1145055"/>
                  <a:pt x="101438" y="1161747"/>
                  <a:pt x="95304" y="1178922"/>
                </a:cubicBezTo>
                <a:cubicBezTo>
                  <a:pt x="84498" y="1209179"/>
                  <a:pt x="64824" y="1270362"/>
                  <a:pt x="64824" y="1270362"/>
                </a:cubicBezTo>
                <a:cubicBezTo>
                  <a:pt x="61437" y="1297455"/>
                  <a:pt x="59153" y="1324709"/>
                  <a:pt x="54664" y="1351642"/>
                </a:cubicBezTo>
                <a:cubicBezTo>
                  <a:pt x="52368" y="1365416"/>
                  <a:pt x="47430" y="1378628"/>
                  <a:pt x="44504" y="1392282"/>
                </a:cubicBezTo>
                <a:cubicBezTo>
                  <a:pt x="9916" y="1553691"/>
                  <a:pt x="37222" y="1441731"/>
                  <a:pt x="14024" y="1534522"/>
                </a:cubicBezTo>
                <a:cubicBezTo>
                  <a:pt x="-5992" y="1754703"/>
                  <a:pt x="-3311" y="1676991"/>
                  <a:pt x="14024" y="2032362"/>
                </a:cubicBezTo>
                <a:cubicBezTo>
                  <a:pt x="14546" y="2043059"/>
                  <a:pt x="21242" y="2052544"/>
                  <a:pt x="24184" y="2062842"/>
                </a:cubicBezTo>
                <a:cubicBezTo>
                  <a:pt x="25878" y="2068769"/>
                  <a:pt x="38414" y="2124827"/>
                  <a:pt x="44504" y="2133962"/>
                </a:cubicBezTo>
                <a:cubicBezTo>
                  <a:pt x="62358" y="2160743"/>
                  <a:pt x="86731" y="2173205"/>
                  <a:pt x="115624" y="2184762"/>
                </a:cubicBezTo>
                <a:cubicBezTo>
                  <a:pt x="203346" y="2219851"/>
                  <a:pt x="147213" y="2193377"/>
                  <a:pt x="227384" y="2215242"/>
                </a:cubicBezTo>
                <a:cubicBezTo>
                  <a:pt x="248048" y="2220878"/>
                  <a:pt x="288344" y="2235562"/>
                  <a:pt x="288344" y="2235562"/>
                </a:cubicBezTo>
                <a:cubicBezTo>
                  <a:pt x="342531" y="2232175"/>
                  <a:pt x="397212" y="2233456"/>
                  <a:pt x="450904" y="2225402"/>
                </a:cubicBezTo>
                <a:cubicBezTo>
                  <a:pt x="478295" y="2221293"/>
                  <a:pt x="505596" y="2194316"/>
                  <a:pt x="522024" y="2174602"/>
                </a:cubicBezTo>
                <a:cubicBezTo>
                  <a:pt x="529841" y="2165221"/>
                  <a:pt x="532963" y="2151939"/>
                  <a:pt x="542344" y="2144122"/>
                </a:cubicBezTo>
                <a:cubicBezTo>
                  <a:pt x="553979" y="2134426"/>
                  <a:pt x="569437" y="2130575"/>
                  <a:pt x="582984" y="2123802"/>
                </a:cubicBezTo>
                <a:cubicBezTo>
                  <a:pt x="605408" y="2093904"/>
                  <a:pt x="615642" y="2076267"/>
                  <a:pt x="643944" y="2052682"/>
                </a:cubicBezTo>
                <a:cubicBezTo>
                  <a:pt x="653325" y="2044865"/>
                  <a:pt x="665790" y="2040996"/>
                  <a:pt x="674424" y="2032362"/>
                </a:cubicBezTo>
                <a:cubicBezTo>
                  <a:pt x="686398" y="2020388"/>
                  <a:pt x="693884" y="2004579"/>
                  <a:pt x="704904" y="1991722"/>
                </a:cubicBezTo>
                <a:cubicBezTo>
                  <a:pt x="714255" y="1980813"/>
                  <a:pt x="726285" y="1972363"/>
                  <a:pt x="735384" y="1961242"/>
                </a:cubicBezTo>
                <a:cubicBezTo>
                  <a:pt x="756830" y="1935031"/>
                  <a:pt x="775695" y="1906806"/>
                  <a:pt x="796344" y="1879962"/>
                </a:cubicBezTo>
                <a:cubicBezTo>
                  <a:pt x="809566" y="1862774"/>
                  <a:pt x="836984" y="1829162"/>
                  <a:pt x="836984" y="1829162"/>
                </a:cubicBezTo>
                <a:cubicBezTo>
                  <a:pt x="866840" y="1739594"/>
                  <a:pt x="820179" y="1858785"/>
                  <a:pt x="877624" y="1778362"/>
                </a:cubicBezTo>
                <a:cubicBezTo>
                  <a:pt x="888224" y="1763521"/>
                  <a:pt x="889087" y="1743505"/>
                  <a:pt x="897944" y="1727562"/>
                </a:cubicBezTo>
                <a:cubicBezTo>
                  <a:pt x="906168" y="1712760"/>
                  <a:pt x="919031" y="1701011"/>
                  <a:pt x="928424" y="1686922"/>
                </a:cubicBezTo>
                <a:cubicBezTo>
                  <a:pt x="1005074" y="1571948"/>
                  <a:pt x="914534" y="1704541"/>
                  <a:pt x="979224" y="1575162"/>
                </a:cubicBezTo>
                <a:cubicBezTo>
                  <a:pt x="1007117" y="1519376"/>
                  <a:pt x="990457" y="1546639"/>
                  <a:pt x="1030024" y="1493882"/>
                </a:cubicBezTo>
                <a:cubicBezTo>
                  <a:pt x="1033411" y="1483722"/>
                  <a:pt x="1037587" y="1473792"/>
                  <a:pt x="1040184" y="1463402"/>
                </a:cubicBezTo>
                <a:cubicBezTo>
                  <a:pt x="1044372" y="1446649"/>
                  <a:pt x="1043931" y="1428636"/>
                  <a:pt x="1050344" y="1412602"/>
                </a:cubicBezTo>
                <a:cubicBezTo>
                  <a:pt x="1057678" y="1394267"/>
                  <a:pt x="1071993" y="1379465"/>
                  <a:pt x="1080824" y="1361802"/>
                </a:cubicBezTo>
                <a:cubicBezTo>
                  <a:pt x="1085613" y="1352223"/>
                  <a:pt x="1087224" y="1341350"/>
                  <a:pt x="1090984" y="1331322"/>
                </a:cubicBezTo>
                <a:cubicBezTo>
                  <a:pt x="1097388" y="1314245"/>
                  <a:pt x="1105537" y="1297824"/>
                  <a:pt x="1111304" y="1280522"/>
                </a:cubicBezTo>
                <a:cubicBezTo>
                  <a:pt x="1115720" y="1267275"/>
                  <a:pt x="1117358" y="1253228"/>
                  <a:pt x="1121464" y="1239882"/>
                </a:cubicBezTo>
                <a:cubicBezTo>
                  <a:pt x="1130913" y="1209174"/>
                  <a:pt x="1151944" y="1148442"/>
                  <a:pt x="1151944" y="1148442"/>
                </a:cubicBezTo>
                <a:cubicBezTo>
                  <a:pt x="1155331" y="1121349"/>
                  <a:pt x="1157615" y="1094095"/>
                  <a:pt x="1162104" y="1067162"/>
                </a:cubicBezTo>
                <a:cubicBezTo>
                  <a:pt x="1164400" y="1053388"/>
                  <a:pt x="1169766" y="1040260"/>
                  <a:pt x="1172264" y="1026522"/>
                </a:cubicBezTo>
                <a:cubicBezTo>
                  <a:pt x="1196533" y="893040"/>
                  <a:pt x="1169540" y="1006937"/>
                  <a:pt x="1192584" y="914762"/>
                </a:cubicBezTo>
                <a:cubicBezTo>
                  <a:pt x="1211457" y="669407"/>
                  <a:pt x="1209921" y="747527"/>
                  <a:pt x="1192584" y="366122"/>
                </a:cubicBezTo>
                <a:cubicBezTo>
                  <a:pt x="1192098" y="355423"/>
                  <a:pt x="1186856" y="345392"/>
                  <a:pt x="1182424" y="335642"/>
                </a:cubicBezTo>
                <a:cubicBezTo>
                  <a:pt x="1136063" y="233647"/>
                  <a:pt x="1152941" y="265519"/>
                  <a:pt x="1070664" y="183242"/>
                </a:cubicBezTo>
                <a:lnTo>
                  <a:pt x="1040184" y="152762"/>
                </a:lnTo>
                <a:cubicBezTo>
                  <a:pt x="1030024" y="142602"/>
                  <a:pt x="1017674" y="134237"/>
                  <a:pt x="1009704" y="122282"/>
                </a:cubicBezTo>
                <a:cubicBezTo>
                  <a:pt x="1002931" y="112122"/>
                  <a:pt x="998574" y="99843"/>
                  <a:pt x="989384" y="91802"/>
                </a:cubicBezTo>
                <a:cubicBezTo>
                  <a:pt x="903958" y="17054"/>
                  <a:pt x="958414" y="71237"/>
                  <a:pt x="897944" y="41002"/>
                </a:cubicBezTo>
                <a:cubicBezTo>
                  <a:pt x="887022" y="35541"/>
                  <a:pt x="878066" y="26740"/>
                  <a:pt x="867464" y="20682"/>
                </a:cubicBezTo>
                <a:cubicBezTo>
                  <a:pt x="854314" y="13168"/>
                  <a:pt x="840371" y="7135"/>
                  <a:pt x="826824" y="362"/>
                </a:cubicBezTo>
                <a:cubicBezTo>
                  <a:pt x="816730" y="956"/>
                  <a:pt x="676633" y="-5823"/>
                  <a:pt x="623624" y="20682"/>
                </a:cubicBezTo>
                <a:cubicBezTo>
                  <a:pt x="612702" y="26143"/>
                  <a:pt x="603304" y="34229"/>
                  <a:pt x="593144" y="41002"/>
                </a:cubicBezTo>
                <a:cubicBezTo>
                  <a:pt x="586371" y="51162"/>
                  <a:pt x="580641" y="62101"/>
                  <a:pt x="572824" y="71482"/>
                </a:cubicBezTo>
                <a:cubicBezTo>
                  <a:pt x="563626" y="82520"/>
                  <a:pt x="550314" y="90007"/>
                  <a:pt x="542344" y="101962"/>
                </a:cubicBezTo>
                <a:cubicBezTo>
                  <a:pt x="536403" y="110873"/>
                  <a:pt x="535571" y="122282"/>
                  <a:pt x="532184" y="132442"/>
                </a:cubicBezTo>
                <a:cubicBezTo>
                  <a:pt x="542344" y="139215"/>
                  <a:pt x="571298" y="144128"/>
                  <a:pt x="562664" y="152762"/>
                </a:cubicBezTo>
                <a:cubicBezTo>
                  <a:pt x="548097" y="167329"/>
                  <a:pt x="501704" y="162922"/>
                  <a:pt x="501704" y="16292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7984" y="6021288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Domain</a:t>
            </a:r>
            <a:endParaRPr lang="ko-KR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991612" y="6032321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Range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04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8023" y="1176028"/>
            <a:ext cx="81010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Example 11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: Given the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probability distribution function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 of the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RV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, find P(3 &lt;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&lt;5).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11560" y="3515290"/>
            <a:ext cx="20858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Solution 1</a:t>
            </a:r>
            <a:r>
              <a:rPr lang="en-US" altLang="ko-KR" sz="3200" dirty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: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802606"/>
              </p:ext>
            </p:extLst>
          </p:nvPr>
        </p:nvGraphicFramePr>
        <p:xfrm>
          <a:off x="1259632" y="2314780"/>
          <a:ext cx="375126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7" name="Equation" r:id="rId3" imgW="1295280" imgH="457200" progId="Equation.DSMT4">
                  <p:embed/>
                </p:oleObj>
              </mc:Choice>
              <mc:Fallback>
                <p:oleObj name="Equation" r:id="rId3" imgW="1295280" imgH="457200" progId="Equation.DSMT4">
                  <p:embed/>
                  <p:pic>
                    <p:nvPicPr>
                      <p:cNvPr id="23" name="개체 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2314780"/>
                        <a:ext cx="3751263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551966"/>
              </p:ext>
            </p:extLst>
          </p:nvPr>
        </p:nvGraphicFramePr>
        <p:xfrm>
          <a:off x="1118890" y="4118346"/>
          <a:ext cx="7208838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8" name="Equation" r:id="rId5" imgW="2489040" imgH="634680" progId="Equation.DSMT4">
                  <p:embed/>
                </p:oleObj>
              </mc:Choice>
              <mc:Fallback>
                <p:oleObj name="Equation" r:id="rId5" imgW="2489040" imgH="634680" progId="Equation.DSMT4">
                  <p:embed/>
                  <p:pic>
                    <p:nvPicPr>
                      <p:cNvPr id="8" name="개체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8890" y="4118346"/>
                        <a:ext cx="7208838" cy="183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dirty="0" smtClean="0"/>
              <a:t>2.4 </a:t>
            </a:r>
            <a:r>
              <a:rPr lang="en-US" altLang="ko-KR" dirty="0" smtClean="0"/>
              <a:t>PDF &amp; CDF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22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60" y="1292602"/>
            <a:ext cx="71638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Solution 2:</a:t>
            </a:r>
            <a:r>
              <a:rPr lang="en-US" altLang="ko-KR" sz="320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Obtaining the pdf of the RV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endParaRPr lang="ko-KR" altLang="en-US" sz="32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3284984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Thus,</a:t>
            </a:r>
            <a:endParaRPr lang="ko-KR" altLang="en-US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591054"/>
              </p:ext>
            </p:extLst>
          </p:nvPr>
        </p:nvGraphicFramePr>
        <p:xfrm>
          <a:off x="1237566" y="2012682"/>
          <a:ext cx="4376737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7" name="Equation" r:id="rId3" imgW="1511280" imgH="368280" progId="Equation.DSMT4">
                  <p:embed/>
                </p:oleObj>
              </mc:Choice>
              <mc:Fallback>
                <p:oleObj name="Equation" r:id="rId3" imgW="1511280" imgH="368280" progId="Equation.DSMT4">
                  <p:embed/>
                  <p:pic>
                    <p:nvPicPr>
                      <p:cNvPr id="8" name="개체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7566" y="2012682"/>
                        <a:ext cx="4376737" cy="106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310555"/>
              </p:ext>
            </p:extLst>
          </p:nvPr>
        </p:nvGraphicFramePr>
        <p:xfrm>
          <a:off x="1238208" y="4005064"/>
          <a:ext cx="5516563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8" name="Equation" r:id="rId5" imgW="1904760" imgH="672840" progId="Equation.DSMT4">
                  <p:embed/>
                </p:oleObj>
              </mc:Choice>
              <mc:Fallback>
                <p:oleObj name="Equation" r:id="rId5" imgW="1904760" imgH="672840" progId="Equation.DSMT4">
                  <p:embed/>
                  <p:pic>
                    <p:nvPicPr>
                      <p:cNvPr id="8" name="개체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8208" y="4005064"/>
                        <a:ext cx="5516563" cy="1944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293898"/>
              </p:ext>
            </p:extLst>
          </p:nvPr>
        </p:nvGraphicFramePr>
        <p:xfrm>
          <a:off x="5004048" y="2848475"/>
          <a:ext cx="375126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9" name="Equation" r:id="rId7" imgW="1295280" imgH="457200" progId="Equation.DSMT4">
                  <p:embed/>
                </p:oleObj>
              </mc:Choice>
              <mc:Fallback>
                <p:oleObj name="Equation" r:id="rId7" imgW="1295280" imgH="457200" progId="Equation.DSMT4">
                  <p:embed/>
                  <p:pic>
                    <p:nvPicPr>
                      <p:cNvPr id="8" name="개체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04048" y="2848475"/>
                        <a:ext cx="3751263" cy="1320800"/>
                      </a:xfrm>
                      <a:prstGeom prst="rect">
                        <a:avLst/>
                      </a:prstGeom>
                      <a:ln>
                        <a:solidFill>
                          <a:srgbClr val="FF33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dirty="0" smtClean="0"/>
              <a:t>2.4 </a:t>
            </a:r>
            <a:r>
              <a:rPr lang="en-US" altLang="ko-KR" dirty="0" smtClean="0"/>
              <a:t>PDF &amp; CDF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31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7493" y="1235407"/>
            <a:ext cx="828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(Definition)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 Uniform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distribution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 </a:t>
            </a: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The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pdf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of the uniform distribution is constant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over the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interval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a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b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). The pdf of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is given by</a:t>
            </a: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/>
          </p:nvPr>
        </p:nvGraphicFramePr>
        <p:xfrm>
          <a:off x="416505" y="2934945"/>
          <a:ext cx="4337050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2" name="Equation" r:id="rId3" imgW="1498320" imgH="596880" progId="Equation.DSMT4">
                  <p:embed/>
                </p:oleObj>
              </mc:Choice>
              <mc:Fallback>
                <p:oleObj name="Equation" r:id="rId3" imgW="1498320" imgH="596880" progId="Equation.DSMT4">
                  <p:embed/>
                  <p:pic>
                    <p:nvPicPr>
                      <p:cNvPr id="9" name="개체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6505" y="2934945"/>
                        <a:ext cx="4337050" cy="172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직선 화살표 연결선 5"/>
          <p:cNvCxnSpPr/>
          <p:nvPr/>
        </p:nvCxnSpPr>
        <p:spPr bwMode="auto">
          <a:xfrm flipV="1">
            <a:off x="4860032" y="5309917"/>
            <a:ext cx="3960440" cy="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 flipV="1">
            <a:off x="6372200" y="3797752"/>
            <a:ext cx="0" cy="17281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>
            <a:off x="5796136" y="4589840"/>
            <a:ext cx="0" cy="7200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/>
          <p:nvPr/>
        </p:nvCxnSpPr>
        <p:spPr bwMode="auto">
          <a:xfrm>
            <a:off x="7530490" y="4589840"/>
            <a:ext cx="0" cy="7200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V="1">
            <a:off x="5796136" y="4589837"/>
            <a:ext cx="1728192" cy="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 flipV="1">
            <a:off x="5061030" y="5309920"/>
            <a:ext cx="735106" cy="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/>
          <p:nvPr/>
        </p:nvCxnSpPr>
        <p:spPr bwMode="auto">
          <a:xfrm flipV="1">
            <a:off x="7524328" y="5309917"/>
            <a:ext cx="735106" cy="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직사각형 22"/>
          <p:cNvSpPr/>
          <p:nvPr/>
        </p:nvSpPr>
        <p:spPr>
          <a:xfrm>
            <a:off x="7388722" y="5309914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b</a:t>
            </a:r>
            <a:endParaRPr lang="ko-KR" altLang="en-US" sz="3200" dirty="0"/>
          </a:p>
        </p:txBody>
      </p:sp>
      <p:sp>
        <p:nvSpPr>
          <p:cNvPr id="24" name="직사각형 23"/>
          <p:cNvSpPr/>
          <p:nvPr/>
        </p:nvSpPr>
        <p:spPr>
          <a:xfrm>
            <a:off x="5508104" y="530120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a</a:t>
            </a:r>
            <a:endParaRPr lang="ko-KR" altLang="en-US" sz="3200" dirty="0"/>
          </a:p>
        </p:txBody>
      </p:sp>
      <p:sp>
        <p:nvSpPr>
          <p:cNvPr id="25" name="직사각형 24"/>
          <p:cNvSpPr/>
          <p:nvPr/>
        </p:nvSpPr>
        <p:spPr>
          <a:xfrm>
            <a:off x="8418875" y="5309914"/>
            <a:ext cx="367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endParaRPr lang="ko-KR" altLang="en-US" sz="3200" dirty="0"/>
          </a:p>
        </p:txBody>
      </p:sp>
      <p:sp>
        <p:nvSpPr>
          <p:cNvPr id="26" name="직사각형 25"/>
          <p:cNvSpPr/>
          <p:nvPr/>
        </p:nvSpPr>
        <p:spPr>
          <a:xfrm>
            <a:off x="5592674" y="3645024"/>
            <a:ext cx="753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f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</a:t>
            </a:r>
            <a:endParaRPr lang="ko-KR" altLang="en-US" sz="3200" dirty="0"/>
          </a:p>
        </p:txBody>
      </p:sp>
      <p:sp>
        <p:nvSpPr>
          <p:cNvPr id="27" name="직사각형 26"/>
          <p:cNvSpPr/>
          <p:nvPr/>
        </p:nvSpPr>
        <p:spPr>
          <a:xfrm>
            <a:off x="6340212" y="3954292"/>
            <a:ext cx="118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1/(</a:t>
            </a:r>
            <a:r>
              <a:rPr lang="en-US" altLang="ko-KR" sz="28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b</a:t>
            </a:r>
            <a:r>
              <a:rPr lang="en-US" altLang="ko-KR" sz="28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-</a:t>
            </a:r>
            <a:r>
              <a:rPr lang="en-US" altLang="ko-KR" sz="28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a</a:t>
            </a:r>
            <a:r>
              <a:rPr lang="en-US" altLang="ko-KR" sz="28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</a:t>
            </a:r>
            <a:endParaRPr lang="ko-KR" altLang="en-US" sz="2800" dirty="0"/>
          </a:p>
        </p:txBody>
      </p:sp>
      <p:sp>
        <p:nvSpPr>
          <p:cNvPr id="28" name="직사각형 27"/>
          <p:cNvSpPr/>
          <p:nvPr/>
        </p:nvSpPr>
        <p:spPr>
          <a:xfrm>
            <a:off x="5982350" y="5323902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0</a:t>
            </a:r>
            <a:endParaRPr lang="ko-KR" altLang="en-US" sz="3200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smtClean="0"/>
              <a:t>2.5 Useful PDFs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5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7493" y="1235407"/>
            <a:ext cx="828092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u="sng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Its cdf</a:t>
            </a:r>
          </a:p>
          <a:p>
            <a:pPr algn="just">
              <a:defRPr/>
            </a:pPr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1. when </a:t>
            </a:r>
            <a:r>
              <a:rPr lang="en-US" altLang="ko-KR" sz="3200" b="0" i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ko-KR" sz="3200" b="0" i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 panose="05050102010706020507" pitchFamily="18" charset="2"/>
              </a:rPr>
              <a:t> &lt; </a:t>
            </a:r>
            <a:r>
              <a:rPr lang="en-US" altLang="ko-KR" sz="3200" b="0" i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b</a:t>
            </a:r>
          </a:p>
          <a:p>
            <a:pPr algn="just">
              <a:defRPr/>
            </a:pPr>
            <a:endParaRPr lang="en-US" altLang="ko-KR" sz="3200" b="0" i="1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endParaRPr lang="en-US" altLang="ko-KR" sz="3200" b="0" i="1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endParaRPr lang="en-US" altLang="ko-KR" sz="3200" b="0" i="1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endParaRPr lang="en-US" altLang="ko-KR" sz="3200" b="0" i="1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endParaRPr lang="en-US" altLang="ko-KR" sz="3200" b="0" i="1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2. </a:t>
            </a:r>
            <a:r>
              <a:rPr lang="en-US" altLang="ko-KR" sz="3200" b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when </a:t>
            </a:r>
            <a:r>
              <a:rPr lang="en-US" altLang="ko-KR" sz="3200" b="0" i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 panose="05050102010706020507" pitchFamily="18" charset="2"/>
              </a:rPr>
              <a:t>  </a:t>
            </a:r>
            <a:r>
              <a:rPr lang="en-US" altLang="ko-KR" sz="3200" b="0" i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/>
          </p:nvPr>
        </p:nvGraphicFramePr>
        <p:xfrm>
          <a:off x="905328" y="2333152"/>
          <a:ext cx="4999038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8" name="Equation" r:id="rId3" imgW="1726920" imgH="749160" progId="Equation.DSMT4">
                  <p:embed/>
                </p:oleObj>
              </mc:Choice>
              <mc:Fallback>
                <p:oleObj name="Equation" r:id="rId3" imgW="1726920" imgH="749160" progId="Equation.DSMT4">
                  <p:embed/>
                  <p:pic>
                    <p:nvPicPr>
                      <p:cNvPr id="9" name="개체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5328" y="2333152"/>
                        <a:ext cx="4999038" cy="216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직선 화살표 연결선 5"/>
          <p:cNvCxnSpPr/>
          <p:nvPr/>
        </p:nvCxnSpPr>
        <p:spPr bwMode="auto">
          <a:xfrm flipV="1">
            <a:off x="4860032" y="4949877"/>
            <a:ext cx="3960440" cy="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 flipV="1">
            <a:off x="6372200" y="3437712"/>
            <a:ext cx="0" cy="17281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연결선 13"/>
          <p:cNvCxnSpPr/>
          <p:nvPr/>
        </p:nvCxnSpPr>
        <p:spPr bwMode="auto">
          <a:xfrm flipV="1">
            <a:off x="7327080" y="4113117"/>
            <a:ext cx="94979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 flipV="1">
            <a:off x="5796136" y="4117472"/>
            <a:ext cx="1592586" cy="82369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 flipV="1">
            <a:off x="5061030" y="4949880"/>
            <a:ext cx="735106" cy="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직사각형 22"/>
          <p:cNvSpPr/>
          <p:nvPr/>
        </p:nvSpPr>
        <p:spPr>
          <a:xfrm>
            <a:off x="7388722" y="4949874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b</a:t>
            </a:r>
            <a:endParaRPr lang="ko-KR" altLang="en-US" sz="3200" dirty="0"/>
          </a:p>
        </p:txBody>
      </p:sp>
      <p:sp>
        <p:nvSpPr>
          <p:cNvPr id="24" name="직사각형 23"/>
          <p:cNvSpPr/>
          <p:nvPr/>
        </p:nvSpPr>
        <p:spPr>
          <a:xfrm>
            <a:off x="5508104" y="494116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a</a:t>
            </a:r>
            <a:endParaRPr lang="ko-KR" altLang="en-US" sz="3200" dirty="0"/>
          </a:p>
        </p:txBody>
      </p:sp>
      <p:sp>
        <p:nvSpPr>
          <p:cNvPr id="25" name="직사각형 24"/>
          <p:cNvSpPr/>
          <p:nvPr/>
        </p:nvSpPr>
        <p:spPr>
          <a:xfrm>
            <a:off x="8418875" y="4949874"/>
            <a:ext cx="367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endParaRPr lang="ko-KR" altLang="en-US" sz="3200" dirty="0"/>
          </a:p>
        </p:txBody>
      </p:sp>
      <p:sp>
        <p:nvSpPr>
          <p:cNvPr id="26" name="직사각형 25"/>
          <p:cNvSpPr/>
          <p:nvPr/>
        </p:nvSpPr>
        <p:spPr>
          <a:xfrm>
            <a:off x="5493308" y="3423384"/>
            <a:ext cx="8899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i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F</a:t>
            </a:r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3200" b="0" i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</a:t>
            </a:r>
            <a:endParaRPr lang="ko-KR" altLang="en-US" sz="3200" dirty="0"/>
          </a:p>
        </p:txBody>
      </p:sp>
      <p:sp>
        <p:nvSpPr>
          <p:cNvPr id="27" name="직사각형 26"/>
          <p:cNvSpPr/>
          <p:nvPr/>
        </p:nvSpPr>
        <p:spPr>
          <a:xfrm>
            <a:off x="6030187" y="384869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1</a:t>
            </a:r>
            <a:endParaRPr lang="ko-KR" altLang="en-US" sz="2800" dirty="0"/>
          </a:p>
        </p:txBody>
      </p:sp>
      <p:sp>
        <p:nvSpPr>
          <p:cNvPr id="28" name="직사각형 27"/>
          <p:cNvSpPr/>
          <p:nvPr/>
        </p:nvSpPr>
        <p:spPr>
          <a:xfrm>
            <a:off x="5982350" y="4963862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0</a:t>
            </a:r>
            <a:endParaRPr lang="ko-KR" altLang="en-US" sz="3200" dirty="0"/>
          </a:p>
        </p:txBody>
      </p:sp>
      <p:graphicFrame>
        <p:nvGraphicFramePr>
          <p:cNvPr id="29" name="개체 28"/>
          <p:cNvGraphicFramePr>
            <a:graphicFrameLocks noChangeAspect="1"/>
          </p:cNvGraphicFramePr>
          <p:nvPr>
            <p:extLst/>
          </p:nvPr>
        </p:nvGraphicFramePr>
        <p:xfrm>
          <a:off x="779092" y="5396015"/>
          <a:ext cx="5513388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9" name="Equation" r:id="rId5" imgW="1904760" imgH="368280" progId="Equation.DSMT4">
                  <p:embed/>
                </p:oleObj>
              </mc:Choice>
              <mc:Fallback>
                <p:oleObj name="Equation" r:id="rId5" imgW="1904760" imgH="368280" progId="Equation.DSMT4">
                  <p:embed/>
                  <p:pic>
                    <p:nvPicPr>
                      <p:cNvPr id="29" name="개체 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9092" y="5396015"/>
                        <a:ext cx="5513388" cy="106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직선 연결선 10"/>
          <p:cNvCxnSpPr/>
          <p:nvPr/>
        </p:nvCxnSpPr>
        <p:spPr bwMode="auto">
          <a:xfrm flipH="1">
            <a:off x="6383295" y="4113117"/>
            <a:ext cx="100542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smtClean="0"/>
              <a:t>2.5 Useful PDFs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80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0466" y="1268760"/>
            <a:ext cx="81559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3200" dirty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(Definition)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Exponential distribution</a:t>
            </a:r>
          </a:p>
          <a:p>
            <a:pPr algn="just"/>
            <a:r>
              <a:rPr lang="en-US" altLang="ko-KR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RV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that equals the distance between </a:t>
            </a:r>
            <a:r>
              <a:rPr lang="en-US" altLang="ko-KR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successive Poisson process with mean </a:t>
            </a:r>
            <a:r>
              <a:rPr lang="en-US" altLang="ko-KR" sz="3200" b="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ko-KR" sz="32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&gt;0 is an exponential distribution with parameter </a:t>
            </a:r>
            <a:r>
              <a:rPr lang="en-US" altLang="ko-KR" sz="3200" b="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ko-KR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ko-KR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pdf of </a:t>
            </a:r>
            <a:r>
              <a:rPr lang="en-US" altLang="ko-KR" sz="32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</a:p>
          <a:p>
            <a:pPr algn="just"/>
            <a:endParaRPr lang="en-US" altLang="ko-KR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/>
          </p:nvPr>
        </p:nvGraphicFramePr>
        <p:xfrm>
          <a:off x="1182859" y="3861048"/>
          <a:ext cx="40814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0" name="Equation" r:id="rId3" imgW="1409400" imgH="228600" progId="Equation.DSMT4">
                  <p:embed/>
                </p:oleObj>
              </mc:Choice>
              <mc:Fallback>
                <p:oleObj name="Equation" r:id="rId3" imgW="1409400" imgH="228600" progId="Equation.DSMT4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2859" y="3861048"/>
                        <a:ext cx="4081463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smtClean="0"/>
              <a:t>2.5 Useful PDFs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08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20466" y="1268760"/>
            <a:ext cx="72198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Exponential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probability</a:t>
            </a:r>
            <a:r>
              <a:rPr lang="en-US" altLang="ko-KR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function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129610"/>
            <a:ext cx="5616624" cy="4212468"/>
          </a:xfrm>
          <a:prstGeom prst="rect">
            <a:avLst/>
          </a:prstGeom>
        </p:spPr>
      </p:pic>
      <p:graphicFrame>
        <p:nvGraphicFramePr>
          <p:cNvPr id="12" name="개체 11"/>
          <p:cNvGraphicFramePr>
            <a:graphicFrameLocks noChangeAspect="1"/>
          </p:cNvGraphicFramePr>
          <p:nvPr>
            <p:extLst/>
          </p:nvPr>
        </p:nvGraphicFramePr>
        <p:xfrm>
          <a:off x="2855304" y="3429000"/>
          <a:ext cx="40814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5" name="Equation" r:id="rId4" imgW="1409400" imgH="228600" progId="Equation.DSMT4">
                  <p:embed/>
                </p:oleObj>
              </mc:Choice>
              <mc:Fallback>
                <p:oleObj name="Equation" r:id="rId4" imgW="1409400" imgH="228600" progId="Equation.DSMT4">
                  <p:embed/>
                  <p:pic>
                    <p:nvPicPr>
                      <p:cNvPr id="12" name="개체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55304" y="3429000"/>
                        <a:ext cx="4081463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372200" y="6165304"/>
            <a:ext cx="343364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8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endParaRPr lang="ko-KR" altLang="en-US" sz="28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64464" y="2420888"/>
            <a:ext cx="683200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8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f</a:t>
            </a:r>
            <a:r>
              <a:rPr lang="en-US" altLang="ko-KR" sz="28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28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r>
              <a:rPr lang="en-US" altLang="ko-KR" sz="28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</a:t>
            </a:r>
            <a:endParaRPr lang="ko-KR" altLang="en-US" sz="28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smtClean="0"/>
              <a:t>2.5 Useful PDFs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0116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1340768"/>
            <a:ext cx="36140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ko-KR" sz="32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its cdf is </a:t>
            </a:r>
            <a:endParaRPr lang="ko-KR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354452"/>
              </p:ext>
            </p:extLst>
          </p:nvPr>
        </p:nvGraphicFramePr>
        <p:xfrm>
          <a:off x="1043608" y="1946751"/>
          <a:ext cx="4889500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9" name="Equation" r:id="rId3" imgW="1688760" imgH="533160" progId="Equation.DSMT4">
                  <p:embed/>
                </p:oleObj>
              </mc:Choice>
              <mc:Fallback>
                <p:oleObj name="Equation" r:id="rId3" imgW="1688760" imgH="533160" progId="Equation.DSMT4">
                  <p:embed/>
                  <p:pic>
                    <p:nvPicPr>
                      <p:cNvPr id="9" name="개체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1946751"/>
                        <a:ext cx="4889500" cy="1541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352" y="3530506"/>
            <a:ext cx="4762500" cy="3086100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smtClean="0"/>
              <a:t>2.5 Useful PDFs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45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0466" y="1268760"/>
            <a:ext cx="81559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3200" dirty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(Definition)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Gaussian(normal) distribution</a:t>
            </a:r>
          </a:p>
          <a:p>
            <a:pPr algn="just"/>
            <a:r>
              <a:rPr lang="en-US" altLang="ko-KR" sz="32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X</a:t>
            </a:r>
            <a:r>
              <a:rPr lang="en-US" altLang="ko-KR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en-US" altLang="ko-KR" sz="32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ko-KR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32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ko-KR" sz="3200" b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/>
            <a:endParaRPr lang="ko-KR" alt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478611"/>
              </p:ext>
            </p:extLst>
          </p:nvPr>
        </p:nvGraphicFramePr>
        <p:xfrm>
          <a:off x="2555776" y="2708920"/>
          <a:ext cx="3529013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1" name="Equation" r:id="rId3" imgW="1218960" imgH="457200" progId="Equation.DSMT4">
                  <p:embed/>
                </p:oleObj>
              </mc:Choice>
              <mc:Fallback>
                <p:oleObj name="Equation" r:id="rId3" imgW="1218960" imgH="457200" progId="Equation.DSMT4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776" y="2708920"/>
                        <a:ext cx="3529013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smtClean="0"/>
              <a:t>2.5 Useful PDFs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51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/>
          <p:cNvCxnSpPr/>
          <p:nvPr/>
        </p:nvCxnSpPr>
        <p:spPr bwMode="auto">
          <a:xfrm>
            <a:off x="5555805" y="3545930"/>
            <a:ext cx="33843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직선 화살표 연결선 7"/>
          <p:cNvCxnSpPr/>
          <p:nvPr/>
        </p:nvCxnSpPr>
        <p:spPr bwMode="auto">
          <a:xfrm flipH="1" flipV="1">
            <a:off x="5740975" y="1943861"/>
            <a:ext cx="1" cy="18608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직사각형 8"/>
          <p:cNvSpPr/>
          <p:nvPr/>
        </p:nvSpPr>
        <p:spPr>
          <a:xfrm>
            <a:off x="5309607" y="1340768"/>
            <a:ext cx="683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f</a:t>
            </a:r>
            <a:r>
              <a:rPr lang="en-US" altLang="ko-KR" sz="28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28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r>
              <a:rPr lang="en-US" altLang="ko-KR" sz="28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</a:t>
            </a:r>
            <a:endParaRPr lang="ko-KR" alt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511563" y="3543320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endParaRPr lang="ko-KR" altLang="en-US" sz="28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5321" y="3524094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m</a:t>
            </a:r>
            <a:endParaRPr lang="ko-KR" altLang="en-US" sz="28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직선 연결선 11"/>
          <p:cNvCxnSpPr/>
          <p:nvPr/>
        </p:nvCxnSpPr>
        <p:spPr bwMode="auto">
          <a:xfrm>
            <a:off x="5627813" y="2159885"/>
            <a:ext cx="11316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5" name="개체 14"/>
          <p:cNvGraphicFramePr>
            <a:graphicFrameLocks noChangeAspect="1"/>
          </p:cNvGraphicFramePr>
          <p:nvPr>
            <p:extLst/>
          </p:nvPr>
        </p:nvGraphicFramePr>
        <p:xfrm>
          <a:off x="5796136" y="1708589"/>
          <a:ext cx="935938" cy="841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6" name="Equation" r:id="rId3" imgW="444240" imgH="393480" progId="Equation.DSMT4">
                  <p:embed/>
                </p:oleObj>
              </mc:Choice>
              <mc:Fallback>
                <p:oleObj name="Equation" r:id="rId3" imgW="444240" imgH="393480" progId="Equation.DSMT4">
                  <p:embed/>
                  <p:pic>
                    <p:nvPicPr>
                      <p:cNvPr id="15" name="개체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708589"/>
                        <a:ext cx="935938" cy="841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51473"/>
            <a:ext cx="3189904" cy="225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7527911" y="3560186"/>
            <a:ext cx="955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m</a:t>
            </a:r>
            <a:r>
              <a:rPr lang="en-US" altLang="ko-KR" sz="24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+3</a:t>
            </a:r>
            <a:r>
              <a:rPr lang="ko-KR" altLang="en-US" sz="24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</a:t>
            </a:r>
            <a:endParaRPr lang="ko-KR" altLang="en-US" sz="24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68144" y="3560186"/>
            <a:ext cx="883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m</a:t>
            </a:r>
            <a:r>
              <a:rPr lang="en-US" altLang="ko-KR" sz="24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-3</a:t>
            </a:r>
            <a:r>
              <a:rPr lang="ko-KR" altLang="en-US" sz="24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</a:t>
            </a:r>
            <a:endParaRPr lang="ko-KR" altLang="en-US" sz="24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직선 연결선 18"/>
          <p:cNvCxnSpPr/>
          <p:nvPr/>
        </p:nvCxnSpPr>
        <p:spPr bwMode="auto">
          <a:xfrm>
            <a:off x="7031048" y="3543320"/>
            <a:ext cx="0" cy="14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20"/>
          <p:cNvCxnSpPr/>
          <p:nvPr/>
        </p:nvCxnSpPr>
        <p:spPr bwMode="auto">
          <a:xfrm>
            <a:off x="7812360" y="3545930"/>
            <a:ext cx="0" cy="14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/>
          <p:nvPr/>
        </p:nvCxnSpPr>
        <p:spPr bwMode="auto">
          <a:xfrm>
            <a:off x="6340292" y="3524094"/>
            <a:ext cx="0" cy="14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>
            <a:off x="5708205" y="6220758"/>
            <a:ext cx="33843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 flipH="1" flipV="1">
            <a:off x="5893375" y="4618689"/>
            <a:ext cx="1" cy="18608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직사각형 25"/>
          <p:cNvSpPr/>
          <p:nvPr/>
        </p:nvSpPr>
        <p:spPr>
          <a:xfrm>
            <a:off x="5462007" y="4066540"/>
            <a:ext cx="683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f</a:t>
            </a:r>
            <a:r>
              <a:rPr lang="en-US" altLang="ko-KR" sz="28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28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r>
              <a:rPr lang="en-US" altLang="ko-KR" sz="28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</a:t>
            </a:r>
            <a:endParaRPr lang="ko-KR" alt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663963" y="6218148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</a:t>
            </a:r>
            <a:endParaRPr lang="ko-KR" altLang="en-US" sz="28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87721" y="6198922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m</a:t>
            </a:r>
            <a:endParaRPr lang="ko-KR" altLang="en-US" sz="28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79175" y="4502873"/>
            <a:ext cx="699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</a:t>
            </a:r>
            <a:r>
              <a:rPr lang="en-US" altLang="ko-KR" sz="24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=1</a:t>
            </a:r>
            <a:endParaRPr lang="ko-KR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직선 연결선 33"/>
          <p:cNvCxnSpPr/>
          <p:nvPr/>
        </p:nvCxnSpPr>
        <p:spPr bwMode="auto">
          <a:xfrm>
            <a:off x="7183448" y="6218148"/>
            <a:ext cx="0" cy="14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직사각형 36"/>
          <p:cNvSpPr/>
          <p:nvPr/>
        </p:nvSpPr>
        <p:spPr>
          <a:xfrm>
            <a:off x="7616877" y="5193337"/>
            <a:ext cx="699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</a:t>
            </a:r>
            <a:r>
              <a:rPr lang="en-US" altLang="ko-KR" sz="24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=2</a:t>
            </a:r>
            <a:endParaRPr lang="ko-KR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3685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512" y="4384645"/>
            <a:ext cx="2924936" cy="207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8140922" y="5549137"/>
            <a:ext cx="699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</a:t>
            </a:r>
            <a:r>
              <a:rPr lang="en-US" altLang="ko-KR" sz="24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=3</a:t>
            </a:r>
            <a:endParaRPr lang="ko-KR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9110" y="1196752"/>
            <a:ext cx="516235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8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Properties of normal   distribution</a:t>
            </a:r>
            <a:endParaRPr lang="en-US" altLang="ko-KR" sz="28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It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is symmetrical about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=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m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and has the maximum value at this point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.</a:t>
            </a:r>
          </a:p>
          <a:p>
            <a:pPr marL="639763" indent="-457200" algn="just">
              <a:buFont typeface="Arial" panose="020B0604020202020204" pitchFamily="34" charset="0"/>
              <a:buChar char="•"/>
              <a:defRPr/>
            </a:pP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At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m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3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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, it approaches the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-axis.</a:t>
            </a:r>
          </a:p>
          <a:p>
            <a:pPr marL="639763" indent="-457200" algn="just">
              <a:buFont typeface="Arial" panose="020B0604020202020204" pitchFamily="34" charset="0"/>
              <a:buChar char="•"/>
              <a:defRPr/>
            </a:pP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The expected value and variance of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are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m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</a:t>
            </a:r>
            <a:r>
              <a:rPr lang="en-US" altLang="ko-KR" sz="3200" b="0" baseline="3000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, respectively.</a:t>
            </a:r>
          </a:p>
          <a:p>
            <a:pPr marL="639763" indent="-457200" algn="just">
              <a:buFont typeface="Arial" panose="020B0604020202020204" pitchFamily="34" charset="0"/>
              <a:buChar char="•"/>
              <a:defRPr/>
            </a:pP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The degree of scattering varies depending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on.</a:t>
            </a: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29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smtClean="0"/>
              <a:t>2.5 Useful PDFs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29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Image result for 연속확률분포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3212976"/>
            <a:ext cx="6840760" cy="299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827584" y="2924944"/>
            <a:ext cx="2232248" cy="10801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1943708" y="2348880"/>
            <a:ext cx="1191683" cy="21556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8" name="개체 7"/>
          <p:cNvGraphicFramePr>
            <a:graphicFrameLocks noChangeAspect="1"/>
          </p:cNvGraphicFramePr>
          <p:nvPr>
            <p:extLst/>
          </p:nvPr>
        </p:nvGraphicFramePr>
        <p:xfrm>
          <a:off x="1021635" y="1615452"/>
          <a:ext cx="422751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0" name="Equation" r:id="rId5" imgW="1460160" imgH="330120" progId="Equation.DSMT4">
                  <p:embed/>
                </p:oleObj>
              </mc:Choice>
              <mc:Fallback>
                <p:oleObj name="Equation" r:id="rId5" imgW="1460160" imgH="330120" progId="Equation.DSMT4">
                  <p:embed/>
                  <p:pic>
                    <p:nvPicPr>
                      <p:cNvPr id="8" name="개체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1635" y="1615452"/>
                        <a:ext cx="4227513" cy="954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smtClean="0"/>
              <a:t>2.5 Useful PDFs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94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91450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2.1 Random Variable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338856" y="1381960"/>
                <a:ext cx="7746207" cy="3553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defRPr/>
                </a:pPr>
                <a:r>
                  <a:rPr lang="en-US" altLang="ko-KR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This is not a function</a:t>
                </a:r>
                <a:endParaRPr lang="en-US" altLang="ko-KR" b="0" i="1" dirty="0" smtClean="0">
                  <a:latin typeface="Cambria Math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=1, </m:t>
                      </m:r>
                      <m:r>
                        <a:rPr lang="en-US" altLang="ko-KR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ko-KR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0" dirty="0" smtClean="0">
                  <a:latin typeface="Cambria Math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endParaRPr lang="en-US" altLang="ko-KR" b="0" i="0" dirty="0" smtClean="0">
                  <a:latin typeface="Cambria Math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r>
                  <a:rPr lang="en-US" altLang="ko-KR" b="0" dirty="0">
                    <a:latin typeface="Cambria Math"/>
                    <a:ea typeface="HY견고딕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b="0" dirty="0" smtClean="0">
                    <a:latin typeface="Cambria Math"/>
                    <a:ea typeface="HY견고딕" pitchFamily="18" charset="-127"/>
                    <a:cs typeface="Times New Roman" panose="02020603050405020304" pitchFamily="18" charset="0"/>
                  </a:rPr>
                  <a:t>    </a:t>
                </a:r>
                <a:endParaRPr lang="en-US" altLang="ko-KR" b="0" i="0" dirty="0" smtClean="0">
                  <a:latin typeface="Cambria Math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r>
                  <a:rPr lang="en-US" altLang="ko-KR" b="0" dirty="0" smtClean="0">
                    <a:ea typeface="HY견고딕" pitchFamily="18" charset="-127"/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altLang="ko-KR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defRPr/>
                </a:pPr>
                <a:r>
                  <a:rPr lang="en-US" altLang="ko-KR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   </a:t>
                </a:r>
                <a:endParaRPr lang="en-US" altLang="ko-KR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56" y="1381960"/>
                <a:ext cx="7746207" cy="3553217"/>
              </a:xfrm>
              <a:prstGeom prst="rect">
                <a:avLst/>
              </a:prstGeom>
              <a:blipFill rotWithShape="1">
                <a:blip r:embed="rId2"/>
                <a:stretch>
                  <a:fillRect l="-2441" t="-25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2" descr="수학하 이론 12탄] 삼각함수의 그래프 분석 01 [QR] - winner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자유형 11"/>
          <p:cNvSpPr/>
          <p:nvPr/>
        </p:nvSpPr>
        <p:spPr bwMode="auto">
          <a:xfrm>
            <a:off x="4618936" y="3514998"/>
            <a:ext cx="1206168" cy="2235562"/>
          </a:xfrm>
          <a:custGeom>
            <a:avLst/>
            <a:gdLst>
              <a:gd name="connsiteX0" fmla="*/ 562664 w 1206168"/>
              <a:gd name="connsiteY0" fmla="*/ 122282 h 2235562"/>
              <a:gd name="connsiteX1" fmla="*/ 511864 w 1206168"/>
              <a:gd name="connsiteY1" fmla="*/ 213722 h 2235562"/>
              <a:gd name="connsiteX2" fmla="*/ 501704 w 1206168"/>
              <a:gd name="connsiteY2" fmla="*/ 244202 h 2235562"/>
              <a:gd name="connsiteX3" fmla="*/ 461064 w 1206168"/>
              <a:gd name="connsiteY3" fmla="*/ 325482 h 2235562"/>
              <a:gd name="connsiteX4" fmla="*/ 430584 w 1206168"/>
              <a:gd name="connsiteY4" fmla="*/ 386442 h 2235562"/>
              <a:gd name="connsiteX5" fmla="*/ 410264 w 1206168"/>
              <a:gd name="connsiteY5" fmla="*/ 416922 h 2235562"/>
              <a:gd name="connsiteX6" fmla="*/ 400104 w 1206168"/>
              <a:gd name="connsiteY6" fmla="*/ 447402 h 2235562"/>
              <a:gd name="connsiteX7" fmla="*/ 379784 w 1206168"/>
              <a:gd name="connsiteY7" fmla="*/ 477882 h 2235562"/>
              <a:gd name="connsiteX8" fmla="*/ 339144 w 1206168"/>
              <a:gd name="connsiteY8" fmla="*/ 549002 h 2235562"/>
              <a:gd name="connsiteX9" fmla="*/ 318824 w 1206168"/>
              <a:gd name="connsiteY9" fmla="*/ 620122 h 2235562"/>
              <a:gd name="connsiteX10" fmla="*/ 288344 w 1206168"/>
              <a:gd name="connsiteY10" fmla="*/ 660762 h 2235562"/>
              <a:gd name="connsiteX11" fmla="*/ 257864 w 1206168"/>
              <a:gd name="connsiteY11" fmla="*/ 742042 h 2235562"/>
              <a:gd name="connsiteX12" fmla="*/ 237544 w 1206168"/>
              <a:gd name="connsiteY12" fmla="*/ 782682 h 2235562"/>
              <a:gd name="connsiteX13" fmla="*/ 186744 w 1206168"/>
              <a:gd name="connsiteY13" fmla="*/ 884282 h 2235562"/>
              <a:gd name="connsiteX14" fmla="*/ 176584 w 1206168"/>
              <a:gd name="connsiteY14" fmla="*/ 924922 h 2235562"/>
              <a:gd name="connsiteX15" fmla="*/ 166424 w 1206168"/>
              <a:gd name="connsiteY15" fmla="*/ 955402 h 2235562"/>
              <a:gd name="connsiteX16" fmla="*/ 156264 w 1206168"/>
              <a:gd name="connsiteY16" fmla="*/ 1006202 h 2235562"/>
              <a:gd name="connsiteX17" fmla="*/ 135944 w 1206168"/>
              <a:gd name="connsiteY17" fmla="*/ 1067162 h 2235562"/>
              <a:gd name="connsiteX18" fmla="*/ 125784 w 1206168"/>
              <a:gd name="connsiteY18" fmla="*/ 1097642 h 2235562"/>
              <a:gd name="connsiteX19" fmla="*/ 115624 w 1206168"/>
              <a:gd name="connsiteY19" fmla="*/ 1128122 h 2235562"/>
              <a:gd name="connsiteX20" fmla="*/ 95304 w 1206168"/>
              <a:gd name="connsiteY20" fmla="*/ 1178922 h 2235562"/>
              <a:gd name="connsiteX21" fmla="*/ 64824 w 1206168"/>
              <a:gd name="connsiteY21" fmla="*/ 1270362 h 2235562"/>
              <a:gd name="connsiteX22" fmla="*/ 54664 w 1206168"/>
              <a:gd name="connsiteY22" fmla="*/ 1351642 h 2235562"/>
              <a:gd name="connsiteX23" fmla="*/ 44504 w 1206168"/>
              <a:gd name="connsiteY23" fmla="*/ 1392282 h 2235562"/>
              <a:gd name="connsiteX24" fmla="*/ 14024 w 1206168"/>
              <a:gd name="connsiteY24" fmla="*/ 1534522 h 2235562"/>
              <a:gd name="connsiteX25" fmla="*/ 14024 w 1206168"/>
              <a:gd name="connsiteY25" fmla="*/ 2032362 h 2235562"/>
              <a:gd name="connsiteX26" fmla="*/ 24184 w 1206168"/>
              <a:gd name="connsiteY26" fmla="*/ 2062842 h 2235562"/>
              <a:gd name="connsiteX27" fmla="*/ 44504 w 1206168"/>
              <a:gd name="connsiteY27" fmla="*/ 2133962 h 2235562"/>
              <a:gd name="connsiteX28" fmla="*/ 115624 w 1206168"/>
              <a:gd name="connsiteY28" fmla="*/ 2184762 h 2235562"/>
              <a:gd name="connsiteX29" fmla="*/ 227384 w 1206168"/>
              <a:gd name="connsiteY29" fmla="*/ 2215242 h 2235562"/>
              <a:gd name="connsiteX30" fmla="*/ 288344 w 1206168"/>
              <a:gd name="connsiteY30" fmla="*/ 2235562 h 2235562"/>
              <a:gd name="connsiteX31" fmla="*/ 450904 w 1206168"/>
              <a:gd name="connsiteY31" fmla="*/ 2225402 h 2235562"/>
              <a:gd name="connsiteX32" fmla="*/ 522024 w 1206168"/>
              <a:gd name="connsiteY32" fmla="*/ 2174602 h 2235562"/>
              <a:gd name="connsiteX33" fmla="*/ 542344 w 1206168"/>
              <a:gd name="connsiteY33" fmla="*/ 2144122 h 2235562"/>
              <a:gd name="connsiteX34" fmla="*/ 582984 w 1206168"/>
              <a:gd name="connsiteY34" fmla="*/ 2123802 h 2235562"/>
              <a:gd name="connsiteX35" fmla="*/ 643944 w 1206168"/>
              <a:gd name="connsiteY35" fmla="*/ 2052682 h 2235562"/>
              <a:gd name="connsiteX36" fmla="*/ 674424 w 1206168"/>
              <a:gd name="connsiteY36" fmla="*/ 2032362 h 2235562"/>
              <a:gd name="connsiteX37" fmla="*/ 704904 w 1206168"/>
              <a:gd name="connsiteY37" fmla="*/ 1991722 h 2235562"/>
              <a:gd name="connsiteX38" fmla="*/ 735384 w 1206168"/>
              <a:gd name="connsiteY38" fmla="*/ 1961242 h 2235562"/>
              <a:gd name="connsiteX39" fmla="*/ 796344 w 1206168"/>
              <a:gd name="connsiteY39" fmla="*/ 1879962 h 2235562"/>
              <a:gd name="connsiteX40" fmla="*/ 836984 w 1206168"/>
              <a:gd name="connsiteY40" fmla="*/ 1829162 h 2235562"/>
              <a:gd name="connsiteX41" fmla="*/ 877624 w 1206168"/>
              <a:gd name="connsiteY41" fmla="*/ 1778362 h 2235562"/>
              <a:gd name="connsiteX42" fmla="*/ 897944 w 1206168"/>
              <a:gd name="connsiteY42" fmla="*/ 1727562 h 2235562"/>
              <a:gd name="connsiteX43" fmla="*/ 928424 w 1206168"/>
              <a:gd name="connsiteY43" fmla="*/ 1686922 h 2235562"/>
              <a:gd name="connsiteX44" fmla="*/ 979224 w 1206168"/>
              <a:gd name="connsiteY44" fmla="*/ 1575162 h 2235562"/>
              <a:gd name="connsiteX45" fmla="*/ 1030024 w 1206168"/>
              <a:gd name="connsiteY45" fmla="*/ 1493882 h 2235562"/>
              <a:gd name="connsiteX46" fmla="*/ 1040184 w 1206168"/>
              <a:gd name="connsiteY46" fmla="*/ 1463402 h 2235562"/>
              <a:gd name="connsiteX47" fmla="*/ 1050344 w 1206168"/>
              <a:gd name="connsiteY47" fmla="*/ 1412602 h 2235562"/>
              <a:gd name="connsiteX48" fmla="*/ 1080824 w 1206168"/>
              <a:gd name="connsiteY48" fmla="*/ 1361802 h 2235562"/>
              <a:gd name="connsiteX49" fmla="*/ 1090984 w 1206168"/>
              <a:gd name="connsiteY49" fmla="*/ 1331322 h 2235562"/>
              <a:gd name="connsiteX50" fmla="*/ 1111304 w 1206168"/>
              <a:gd name="connsiteY50" fmla="*/ 1280522 h 2235562"/>
              <a:gd name="connsiteX51" fmla="*/ 1121464 w 1206168"/>
              <a:gd name="connsiteY51" fmla="*/ 1239882 h 2235562"/>
              <a:gd name="connsiteX52" fmla="*/ 1151944 w 1206168"/>
              <a:gd name="connsiteY52" fmla="*/ 1148442 h 2235562"/>
              <a:gd name="connsiteX53" fmla="*/ 1162104 w 1206168"/>
              <a:gd name="connsiteY53" fmla="*/ 1067162 h 2235562"/>
              <a:gd name="connsiteX54" fmla="*/ 1172264 w 1206168"/>
              <a:gd name="connsiteY54" fmla="*/ 1026522 h 2235562"/>
              <a:gd name="connsiteX55" fmla="*/ 1192584 w 1206168"/>
              <a:gd name="connsiteY55" fmla="*/ 914762 h 2235562"/>
              <a:gd name="connsiteX56" fmla="*/ 1192584 w 1206168"/>
              <a:gd name="connsiteY56" fmla="*/ 366122 h 2235562"/>
              <a:gd name="connsiteX57" fmla="*/ 1182424 w 1206168"/>
              <a:gd name="connsiteY57" fmla="*/ 335642 h 2235562"/>
              <a:gd name="connsiteX58" fmla="*/ 1070664 w 1206168"/>
              <a:gd name="connsiteY58" fmla="*/ 183242 h 2235562"/>
              <a:gd name="connsiteX59" fmla="*/ 1040184 w 1206168"/>
              <a:gd name="connsiteY59" fmla="*/ 152762 h 2235562"/>
              <a:gd name="connsiteX60" fmla="*/ 1009704 w 1206168"/>
              <a:gd name="connsiteY60" fmla="*/ 122282 h 2235562"/>
              <a:gd name="connsiteX61" fmla="*/ 989384 w 1206168"/>
              <a:gd name="connsiteY61" fmla="*/ 91802 h 2235562"/>
              <a:gd name="connsiteX62" fmla="*/ 897944 w 1206168"/>
              <a:gd name="connsiteY62" fmla="*/ 41002 h 2235562"/>
              <a:gd name="connsiteX63" fmla="*/ 867464 w 1206168"/>
              <a:gd name="connsiteY63" fmla="*/ 20682 h 2235562"/>
              <a:gd name="connsiteX64" fmla="*/ 826824 w 1206168"/>
              <a:gd name="connsiteY64" fmla="*/ 362 h 2235562"/>
              <a:gd name="connsiteX65" fmla="*/ 623624 w 1206168"/>
              <a:gd name="connsiteY65" fmla="*/ 20682 h 2235562"/>
              <a:gd name="connsiteX66" fmla="*/ 593144 w 1206168"/>
              <a:gd name="connsiteY66" fmla="*/ 41002 h 2235562"/>
              <a:gd name="connsiteX67" fmla="*/ 572824 w 1206168"/>
              <a:gd name="connsiteY67" fmla="*/ 71482 h 2235562"/>
              <a:gd name="connsiteX68" fmla="*/ 542344 w 1206168"/>
              <a:gd name="connsiteY68" fmla="*/ 101962 h 2235562"/>
              <a:gd name="connsiteX69" fmla="*/ 532184 w 1206168"/>
              <a:gd name="connsiteY69" fmla="*/ 132442 h 2235562"/>
              <a:gd name="connsiteX70" fmla="*/ 562664 w 1206168"/>
              <a:gd name="connsiteY70" fmla="*/ 152762 h 2235562"/>
              <a:gd name="connsiteX71" fmla="*/ 501704 w 1206168"/>
              <a:gd name="connsiteY71" fmla="*/ 162922 h 223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206168" h="2235562">
                <a:moveTo>
                  <a:pt x="562664" y="122282"/>
                </a:moveTo>
                <a:cubicBezTo>
                  <a:pt x="515129" y="264888"/>
                  <a:pt x="572698" y="122471"/>
                  <a:pt x="511864" y="213722"/>
                </a:cubicBezTo>
                <a:cubicBezTo>
                  <a:pt x="505923" y="222633"/>
                  <a:pt x="506136" y="234452"/>
                  <a:pt x="501704" y="244202"/>
                </a:cubicBezTo>
                <a:cubicBezTo>
                  <a:pt x="489169" y="271778"/>
                  <a:pt x="477867" y="300278"/>
                  <a:pt x="461064" y="325482"/>
                </a:cubicBezTo>
                <a:cubicBezTo>
                  <a:pt x="402830" y="412833"/>
                  <a:pt x="472648" y="302314"/>
                  <a:pt x="430584" y="386442"/>
                </a:cubicBezTo>
                <a:cubicBezTo>
                  <a:pt x="425123" y="397364"/>
                  <a:pt x="415725" y="406000"/>
                  <a:pt x="410264" y="416922"/>
                </a:cubicBezTo>
                <a:cubicBezTo>
                  <a:pt x="405475" y="426501"/>
                  <a:pt x="404893" y="437823"/>
                  <a:pt x="400104" y="447402"/>
                </a:cubicBezTo>
                <a:cubicBezTo>
                  <a:pt x="394643" y="458324"/>
                  <a:pt x="385842" y="467280"/>
                  <a:pt x="379784" y="477882"/>
                </a:cubicBezTo>
                <a:cubicBezTo>
                  <a:pt x="328222" y="568115"/>
                  <a:pt x="388650" y="474742"/>
                  <a:pt x="339144" y="549002"/>
                </a:cubicBezTo>
                <a:cubicBezTo>
                  <a:pt x="336945" y="557800"/>
                  <a:pt x="325302" y="608785"/>
                  <a:pt x="318824" y="620122"/>
                </a:cubicBezTo>
                <a:cubicBezTo>
                  <a:pt x="310423" y="634824"/>
                  <a:pt x="298504" y="647215"/>
                  <a:pt x="288344" y="660762"/>
                </a:cubicBezTo>
                <a:cubicBezTo>
                  <a:pt x="277173" y="694276"/>
                  <a:pt x="274062" y="705596"/>
                  <a:pt x="257864" y="742042"/>
                </a:cubicBezTo>
                <a:cubicBezTo>
                  <a:pt x="251713" y="755882"/>
                  <a:pt x="243169" y="768620"/>
                  <a:pt x="237544" y="782682"/>
                </a:cubicBezTo>
                <a:cubicBezTo>
                  <a:pt x="200866" y="874378"/>
                  <a:pt x="238775" y="814908"/>
                  <a:pt x="186744" y="884282"/>
                </a:cubicBezTo>
                <a:cubicBezTo>
                  <a:pt x="183357" y="897829"/>
                  <a:pt x="180420" y="911496"/>
                  <a:pt x="176584" y="924922"/>
                </a:cubicBezTo>
                <a:cubicBezTo>
                  <a:pt x="173642" y="935220"/>
                  <a:pt x="169021" y="945012"/>
                  <a:pt x="166424" y="955402"/>
                </a:cubicBezTo>
                <a:cubicBezTo>
                  <a:pt x="162236" y="972155"/>
                  <a:pt x="160808" y="989542"/>
                  <a:pt x="156264" y="1006202"/>
                </a:cubicBezTo>
                <a:cubicBezTo>
                  <a:pt x="150628" y="1026866"/>
                  <a:pt x="142717" y="1046842"/>
                  <a:pt x="135944" y="1067162"/>
                </a:cubicBezTo>
                <a:lnTo>
                  <a:pt x="125784" y="1097642"/>
                </a:lnTo>
                <a:cubicBezTo>
                  <a:pt x="122397" y="1107802"/>
                  <a:pt x="119601" y="1118178"/>
                  <a:pt x="115624" y="1128122"/>
                </a:cubicBezTo>
                <a:cubicBezTo>
                  <a:pt x="108851" y="1145055"/>
                  <a:pt x="101438" y="1161747"/>
                  <a:pt x="95304" y="1178922"/>
                </a:cubicBezTo>
                <a:cubicBezTo>
                  <a:pt x="84498" y="1209179"/>
                  <a:pt x="64824" y="1270362"/>
                  <a:pt x="64824" y="1270362"/>
                </a:cubicBezTo>
                <a:cubicBezTo>
                  <a:pt x="61437" y="1297455"/>
                  <a:pt x="59153" y="1324709"/>
                  <a:pt x="54664" y="1351642"/>
                </a:cubicBezTo>
                <a:cubicBezTo>
                  <a:pt x="52368" y="1365416"/>
                  <a:pt x="47430" y="1378628"/>
                  <a:pt x="44504" y="1392282"/>
                </a:cubicBezTo>
                <a:cubicBezTo>
                  <a:pt x="9916" y="1553691"/>
                  <a:pt x="37222" y="1441731"/>
                  <a:pt x="14024" y="1534522"/>
                </a:cubicBezTo>
                <a:cubicBezTo>
                  <a:pt x="-5992" y="1754703"/>
                  <a:pt x="-3311" y="1676991"/>
                  <a:pt x="14024" y="2032362"/>
                </a:cubicBezTo>
                <a:cubicBezTo>
                  <a:pt x="14546" y="2043059"/>
                  <a:pt x="21242" y="2052544"/>
                  <a:pt x="24184" y="2062842"/>
                </a:cubicBezTo>
                <a:cubicBezTo>
                  <a:pt x="25878" y="2068769"/>
                  <a:pt x="38414" y="2124827"/>
                  <a:pt x="44504" y="2133962"/>
                </a:cubicBezTo>
                <a:cubicBezTo>
                  <a:pt x="62358" y="2160743"/>
                  <a:pt x="86731" y="2173205"/>
                  <a:pt x="115624" y="2184762"/>
                </a:cubicBezTo>
                <a:cubicBezTo>
                  <a:pt x="203346" y="2219851"/>
                  <a:pt x="147213" y="2193377"/>
                  <a:pt x="227384" y="2215242"/>
                </a:cubicBezTo>
                <a:cubicBezTo>
                  <a:pt x="248048" y="2220878"/>
                  <a:pt x="288344" y="2235562"/>
                  <a:pt x="288344" y="2235562"/>
                </a:cubicBezTo>
                <a:cubicBezTo>
                  <a:pt x="342531" y="2232175"/>
                  <a:pt x="397212" y="2233456"/>
                  <a:pt x="450904" y="2225402"/>
                </a:cubicBezTo>
                <a:cubicBezTo>
                  <a:pt x="478295" y="2221293"/>
                  <a:pt x="505596" y="2194316"/>
                  <a:pt x="522024" y="2174602"/>
                </a:cubicBezTo>
                <a:cubicBezTo>
                  <a:pt x="529841" y="2165221"/>
                  <a:pt x="532963" y="2151939"/>
                  <a:pt x="542344" y="2144122"/>
                </a:cubicBezTo>
                <a:cubicBezTo>
                  <a:pt x="553979" y="2134426"/>
                  <a:pt x="569437" y="2130575"/>
                  <a:pt x="582984" y="2123802"/>
                </a:cubicBezTo>
                <a:cubicBezTo>
                  <a:pt x="605408" y="2093904"/>
                  <a:pt x="615642" y="2076267"/>
                  <a:pt x="643944" y="2052682"/>
                </a:cubicBezTo>
                <a:cubicBezTo>
                  <a:pt x="653325" y="2044865"/>
                  <a:pt x="665790" y="2040996"/>
                  <a:pt x="674424" y="2032362"/>
                </a:cubicBezTo>
                <a:cubicBezTo>
                  <a:pt x="686398" y="2020388"/>
                  <a:pt x="693884" y="2004579"/>
                  <a:pt x="704904" y="1991722"/>
                </a:cubicBezTo>
                <a:cubicBezTo>
                  <a:pt x="714255" y="1980813"/>
                  <a:pt x="726285" y="1972363"/>
                  <a:pt x="735384" y="1961242"/>
                </a:cubicBezTo>
                <a:cubicBezTo>
                  <a:pt x="756830" y="1935031"/>
                  <a:pt x="775695" y="1906806"/>
                  <a:pt x="796344" y="1879962"/>
                </a:cubicBezTo>
                <a:cubicBezTo>
                  <a:pt x="809566" y="1862774"/>
                  <a:pt x="836984" y="1829162"/>
                  <a:pt x="836984" y="1829162"/>
                </a:cubicBezTo>
                <a:cubicBezTo>
                  <a:pt x="866840" y="1739594"/>
                  <a:pt x="820179" y="1858785"/>
                  <a:pt x="877624" y="1778362"/>
                </a:cubicBezTo>
                <a:cubicBezTo>
                  <a:pt x="888224" y="1763521"/>
                  <a:pt x="889087" y="1743505"/>
                  <a:pt x="897944" y="1727562"/>
                </a:cubicBezTo>
                <a:cubicBezTo>
                  <a:pt x="906168" y="1712760"/>
                  <a:pt x="919031" y="1701011"/>
                  <a:pt x="928424" y="1686922"/>
                </a:cubicBezTo>
                <a:cubicBezTo>
                  <a:pt x="1005074" y="1571948"/>
                  <a:pt x="914534" y="1704541"/>
                  <a:pt x="979224" y="1575162"/>
                </a:cubicBezTo>
                <a:cubicBezTo>
                  <a:pt x="1007117" y="1519376"/>
                  <a:pt x="990457" y="1546639"/>
                  <a:pt x="1030024" y="1493882"/>
                </a:cubicBezTo>
                <a:cubicBezTo>
                  <a:pt x="1033411" y="1483722"/>
                  <a:pt x="1037587" y="1473792"/>
                  <a:pt x="1040184" y="1463402"/>
                </a:cubicBezTo>
                <a:cubicBezTo>
                  <a:pt x="1044372" y="1446649"/>
                  <a:pt x="1043931" y="1428636"/>
                  <a:pt x="1050344" y="1412602"/>
                </a:cubicBezTo>
                <a:cubicBezTo>
                  <a:pt x="1057678" y="1394267"/>
                  <a:pt x="1071993" y="1379465"/>
                  <a:pt x="1080824" y="1361802"/>
                </a:cubicBezTo>
                <a:cubicBezTo>
                  <a:pt x="1085613" y="1352223"/>
                  <a:pt x="1087224" y="1341350"/>
                  <a:pt x="1090984" y="1331322"/>
                </a:cubicBezTo>
                <a:cubicBezTo>
                  <a:pt x="1097388" y="1314245"/>
                  <a:pt x="1105537" y="1297824"/>
                  <a:pt x="1111304" y="1280522"/>
                </a:cubicBezTo>
                <a:cubicBezTo>
                  <a:pt x="1115720" y="1267275"/>
                  <a:pt x="1117358" y="1253228"/>
                  <a:pt x="1121464" y="1239882"/>
                </a:cubicBezTo>
                <a:cubicBezTo>
                  <a:pt x="1130913" y="1209174"/>
                  <a:pt x="1151944" y="1148442"/>
                  <a:pt x="1151944" y="1148442"/>
                </a:cubicBezTo>
                <a:cubicBezTo>
                  <a:pt x="1155331" y="1121349"/>
                  <a:pt x="1157615" y="1094095"/>
                  <a:pt x="1162104" y="1067162"/>
                </a:cubicBezTo>
                <a:cubicBezTo>
                  <a:pt x="1164400" y="1053388"/>
                  <a:pt x="1169766" y="1040260"/>
                  <a:pt x="1172264" y="1026522"/>
                </a:cubicBezTo>
                <a:cubicBezTo>
                  <a:pt x="1196533" y="893040"/>
                  <a:pt x="1169540" y="1006937"/>
                  <a:pt x="1192584" y="914762"/>
                </a:cubicBezTo>
                <a:cubicBezTo>
                  <a:pt x="1211457" y="669407"/>
                  <a:pt x="1209921" y="747527"/>
                  <a:pt x="1192584" y="366122"/>
                </a:cubicBezTo>
                <a:cubicBezTo>
                  <a:pt x="1192098" y="355423"/>
                  <a:pt x="1186856" y="345392"/>
                  <a:pt x="1182424" y="335642"/>
                </a:cubicBezTo>
                <a:cubicBezTo>
                  <a:pt x="1136063" y="233647"/>
                  <a:pt x="1152941" y="265519"/>
                  <a:pt x="1070664" y="183242"/>
                </a:cubicBezTo>
                <a:lnTo>
                  <a:pt x="1040184" y="152762"/>
                </a:lnTo>
                <a:cubicBezTo>
                  <a:pt x="1030024" y="142602"/>
                  <a:pt x="1017674" y="134237"/>
                  <a:pt x="1009704" y="122282"/>
                </a:cubicBezTo>
                <a:cubicBezTo>
                  <a:pt x="1002931" y="112122"/>
                  <a:pt x="998574" y="99843"/>
                  <a:pt x="989384" y="91802"/>
                </a:cubicBezTo>
                <a:cubicBezTo>
                  <a:pt x="903958" y="17054"/>
                  <a:pt x="958414" y="71237"/>
                  <a:pt x="897944" y="41002"/>
                </a:cubicBezTo>
                <a:cubicBezTo>
                  <a:pt x="887022" y="35541"/>
                  <a:pt x="878066" y="26740"/>
                  <a:pt x="867464" y="20682"/>
                </a:cubicBezTo>
                <a:cubicBezTo>
                  <a:pt x="854314" y="13168"/>
                  <a:pt x="840371" y="7135"/>
                  <a:pt x="826824" y="362"/>
                </a:cubicBezTo>
                <a:cubicBezTo>
                  <a:pt x="816730" y="956"/>
                  <a:pt x="676633" y="-5823"/>
                  <a:pt x="623624" y="20682"/>
                </a:cubicBezTo>
                <a:cubicBezTo>
                  <a:pt x="612702" y="26143"/>
                  <a:pt x="603304" y="34229"/>
                  <a:pt x="593144" y="41002"/>
                </a:cubicBezTo>
                <a:cubicBezTo>
                  <a:pt x="586371" y="51162"/>
                  <a:pt x="580641" y="62101"/>
                  <a:pt x="572824" y="71482"/>
                </a:cubicBezTo>
                <a:cubicBezTo>
                  <a:pt x="563626" y="82520"/>
                  <a:pt x="550314" y="90007"/>
                  <a:pt x="542344" y="101962"/>
                </a:cubicBezTo>
                <a:cubicBezTo>
                  <a:pt x="536403" y="110873"/>
                  <a:pt x="535571" y="122282"/>
                  <a:pt x="532184" y="132442"/>
                </a:cubicBezTo>
                <a:cubicBezTo>
                  <a:pt x="542344" y="139215"/>
                  <a:pt x="571298" y="144128"/>
                  <a:pt x="562664" y="152762"/>
                </a:cubicBezTo>
                <a:cubicBezTo>
                  <a:pt x="548097" y="167329"/>
                  <a:pt x="501704" y="162922"/>
                  <a:pt x="501704" y="16292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5" name="자유형 14"/>
          <p:cNvSpPr/>
          <p:nvPr/>
        </p:nvSpPr>
        <p:spPr bwMode="auto">
          <a:xfrm>
            <a:off x="7020272" y="3524796"/>
            <a:ext cx="1206168" cy="2235562"/>
          </a:xfrm>
          <a:custGeom>
            <a:avLst/>
            <a:gdLst>
              <a:gd name="connsiteX0" fmla="*/ 562664 w 1206168"/>
              <a:gd name="connsiteY0" fmla="*/ 122282 h 2235562"/>
              <a:gd name="connsiteX1" fmla="*/ 511864 w 1206168"/>
              <a:gd name="connsiteY1" fmla="*/ 213722 h 2235562"/>
              <a:gd name="connsiteX2" fmla="*/ 501704 w 1206168"/>
              <a:gd name="connsiteY2" fmla="*/ 244202 h 2235562"/>
              <a:gd name="connsiteX3" fmla="*/ 461064 w 1206168"/>
              <a:gd name="connsiteY3" fmla="*/ 325482 h 2235562"/>
              <a:gd name="connsiteX4" fmla="*/ 430584 w 1206168"/>
              <a:gd name="connsiteY4" fmla="*/ 386442 h 2235562"/>
              <a:gd name="connsiteX5" fmla="*/ 410264 w 1206168"/>
              <a:gd name="connsiteY5" fmla="*/ 416922 h 2235562"/>
              <a:gd name="connsiteX6" fmla="*/ 400104 w 1206168"/>
              <a:gd name="connsiteY6" fmla="*/ 447402 h 2235562"/>
              <a:gd name="connsiteX7" fmla="*/ 379784 w 1206168"/>
              <a:gd name="connsiteY7" fmla="*/ 477882 h 2235562"/>
              <a:gd name="connsiteX8" fmla="*/ 339144 w 1206168"/>
              <a:gd name="connsiteY8" fmla="*/ 549002 h 2235562"/>
              <a:gd name="connsiteX9" fmla="*/ 318824 w 1206168"/>
              <a:gd name="connsiteY9" fmla="*/ 620122 h 2235562"/>
              <a:gd name="connsiteX10" fmla="*/ 288344 w 1206168"/>
              <a:gd name="connsiteY10" fmla="*/ 660762 h 2235562"/>
              <a:gd name="connsiteX11" fmla="*/ 257864 w 1206168"/>
              <a:gd name="connsiteY11" fmla="*/ 742042 h 2235562"/>
              <a:gd name="connsiteX12" fmla="*/ 237544 w 1206168"/>
              <a:gd name="connsiteY12" fmla="*/ 782682 h 2235562"/>
              <a:gd name="connsiteX13" fmla="*/ 186744 w 1206168"/>
              <a:gd name="connsiteY13" fmla="*/ 884282 h 2235562"/>
              <a:gd name="connsiteX14" fmla="*/ 176584 w 1206168"/>
              <a:gd name="connsiteY14" fmla="*/ 924922 h 2235562"/>
              <a:gd name="connsiteX15" fmla="*/ 166424 w 1206168"/>
              <a:gd name="connsiteY15" fmla="*/ 955402 h 2235562"/>
              <a:gd name="connsiteX16" fmla="*/ 156264 w 1206168"/>
              <a:gd name="connsiteY16" fmla="*/ 1006202 h 2235562"/>
              <a:gd name="connsiteX17" fmla="*/ 135944 w 1206168"/>
              <a:gd name="connsiteY17" fmla="*/ 1067162 h 2235562"/>
              <a:gd name="connsiteX18" fmla="*/ 125784 w 1206168"/>
              <a:gd name="connsiteY18" fmla="*/ 1097642 h 2235562"/>
              <a:gd name="connsiteX19" fmla="*/ 115624 w 1206168"/>
              <a:gd name="connsiteY19" fmla="*/ 1128122 h 2235562"/>
              <a:gd name="connsiteX20" fmla="*/ 95304 w 1206168"/>
              <a:gd name="connsiteY20" fmla="*/ 1178922 h 2235562"/>
              <a:gd name="connsiteX21" fmla="*/ 64824 w 1206168"/>
              <a:gd name="connsiteY21" fmla="*/ 1270362 h 2235562"/>
              <a:gd name="connsiteX22" fmla="*/ 54664 w 1206168"/>
              <a:gd name="connsiteY22" fmla="*/ 1351642 h 2235562"/>
              <a:gd name="connsiteX23" fmla="*/ 44504 w 1206168"/>
              <a:gd name="connsiteY23" fmla="*/ 1392282 h 2235562"/>
              <a:gd name="connsiteX24" fmla="*/ 14024 w 1206168"/>
              <a:gd name="connsiteY24" fmla="*/ 1534522 h 2235562"/>
              <a:gd name="connsiteX25" fmla="*/ 14024 w 1206168"/>
              <a:gd name="connsiteY25" fmla="*/ 2032362 h 2235562"/>
              <a:gd name="connsiteX26" fmla="*/ 24184 w 1206168"/>
              <a:gd name="connsiteY26" fmla="*/ 2062842 h 2235562"/>
              <a:gd name="connsiteX27" fmla="*/ 44504 w 1206168"/>
              <a:gd name="connsiteY27" fmla="*/ 2133962 h 2235562"/>
              <a:gd name="connsiteX28" fmla="*/ 115624 w 1206168"/>
              <a:gd name="connsiteY28" fmla="*/ 2184762 h 2235562"/>
              <a:gd name="connsiteX29" fmla="*/ 227384 w 1206168"/>
              <a:gd name="connsiteY29" fmla="*/ 2215242 h 2235562"/>
              <a:gd name="connsiteX30" fmla="*/ 288344 w 1206168"/>
              <a:gd name="connsiteY30" fmla="*/ 2235562 h 2235562"/>
              <a:gd name="connsiteX31" fmla="*/ 450904 w 1206168"/>
              <a:gd name="connsiteY31" fmla="*/ 2225402 h 2235562"/>
              <a:gd name="connsiteX32" fmla="*/ 522024 w 1206168"/>
              <a:gd name="connsiteY32" fmla="*/ 2174602 h 2235562"/>
              <a:gd name="connsiteX33" fmla="*/ 542344 w 1206168"/>
              <a:gd name="connsiteY33" fmla="*/ 2144122 h 2235562"/>
              <a:gd name="connsiteX34" fmla="*/ 582984 w 1206168"/>
              <a:gd name="connsiteY34" fmla="*/ 2123802 h 2235562"/>
              <a:gd name="connsiteX35" fmla="*/ 643944 w 1206168"/>
              <a:gd name="connsiteY35" fmla="*/ 2052682 h 2235562"/>
              <a:gd name="connsiteX36" fmla="*/ 674424 w 1206168"/>
              <a:gd name="connsiteY36" fmla="*/ 2032362 h 2235562"/>
              <a:gd name="connsiteX37" fmla="*/ 704904 w 1206168"/>
              <a:gd name="connsiteY37" fmla="*/ 1991722 h 2235562"/>
              <a:gd name="connsiteX38" fmla="*/ 735384 w 1206168"/>
              <a:gd name="connsiteY38" fmla="*/ 1961242 h 2235562"/>
              <a:gd name="connsiteX39" fmla="*/ 796344 w 1206168"/>
              <a:gd name="connsiteY39" fmla="*/ 1879962 h 2235562"/>
              <a:gd name="connsiteX40" fmla="*/ 836984 w 1206168"/>
              <a:gd name="connsiteY40" fmla="*/ 1829162 h 2235562"/>
              <a:gd name="connsiteX41" fmla="*/ 877624 w 1206168"/>
              <a:gd name="connsiteY41" fmla="*/ 1778362 h 2235562"/>
              <a:gd name="connsiteX42" fmla="*/ 897944 w 1206168"/>
              <a:gd name="connsiteY42" fmla="*/ 1727562 h 2235562"/>
              <a:gd name="connsiteX43" fmla="*/ 928424 w 1206168"/>
              <a:gd name="connsiteY43" fmla="*/ 1686922 h 2235562"/>
              <a:gd name="connsiteX44" fmla="*/ 979224 w 1206168"/>
              <a:gd name="connsiteY44" fmla="*/ 1575162 h 2235562"/>
              <a:gd name="connsiteX45" fmla="*/ 1030024 w 1206168"/>
              <a:gd name="connsiteY45" fmla="*/ 1493882 h 2235562"/>
              <a:gd name="connsiteX46" fmla="*/ 1040184 w 1206168"/>
              <a:gd name="connsiteY46" fmla="*/ 1463402 h 2235562"/>
              <a:gd name="connsiteX47" fmla="*/ 1050344 w 1206168"/>
              <a:gd name="connsiteY47" fmla="*/ 1412602 h 2235562"/>
              <a:gd name="connsiteX48" fmla="*/ 1080824 w 1206168"/>
              <a:gd name="connsiteY48" fmla="*/ 1361802 h 2235562"/>
              <a:gd name="connsiteX49" fmla="*/ 1090984 w 1206168"/>
              <a:gd name="connsiteY49" fmla="*/ 1331322 h 2235562"/>
              <a:gd name="connsiteX50" fmla="*/ 1111304 w 1206168"/>
              <a:gd name="connsiteY50" fmla="*/ 1280522 h 2235562"/>
              <a:gd name="connsiteX51" fmla="*/ 1121464 w 1206168"/>
              <a:gd name="connsiteY51" fmla="*/ 1239882 h 2235562"/>
              <a:gd name="connsiteX52" fmla="*/ 1151944 w 1206168"/>
              <a:gd name="connsiteY52" fmla="*/ 1148442 h 2235562"/>
              <a:gd name="connsiteX53" fmla="*/ 1162104 w 1206168"/>
              <a:gd name="connsiteY53" fmla="*/ 1067162 h 2235562"/>
              <a:gd name="connsiteX54" fmla="*/ 1172264 w 1206168"/>
              <a:gd name="connsiteY54" fmla="*/ 1026522 h 2235562"/>
              <a:gd name="connsiteX55" fmla="*/ 1192584 w 1206168"/>
              <a:gd name="connsiteY55" fmla="*/ 914762 h 2235562"/>
              <a:gd name="connsiteX56" fmla="*/ 1192584 w 1206168"/>
              <a:gd name="connsiteY56" fmla="*/ 366122 h 2235562"/>
              <a:gd name="connsiteX57" fmla="*/ 1182424 w 1206168"/>
              <a:gd name="connsiteY57" fmla="*/ 335642 h 2235562"/>
              <a:gd name="connsiteX58" fmla="*/ 1070664 w 1206168"/>
              <a:gd name="connsiteY58" fmla="*/ 183242 h 2235562"/>
              <a:gd name="connsiteX59" fmla="*/ 1040184 w 1206168"/>
              <a:gd name="connsiteY59" fmla="*/ 152762 h 2235562"/>
              <a:gd name="connsiteX60" fmla="*/ 1009704 w 1206168"/>
              <a:gd name="connsiteY60" fmla="*/ 122282 h 2235562"/>
              <a:gd name="connsiteX61" fmla="*/ 989384 w 1206168"/>
              <a:gd name="connsiteY61" fmla="*/ 91802 h 2235562"/>
              <a:gd name="connsiteX62" fmla="*/ 897944 w 1206168"/>
              <a:gd name="connsiteY62" fmla="*/ 41002 h 2235562"/>
              <a:gd name="connsiteX63" fmla="*/ 867464 w 1206168"/>
              <a:gd name="connsiteY63" fmla="*/ 20682 h 2235562"/>
              <a:gd name="connsiteX64" fmla="*/ 826824 w 1206168"/>
              <a:gd name="connsiteY64" fmla="*/ 362 h 2235562"/>
              <a:gd name="connsiteX65" fmla="*/ 623624 w 1206168"/>
              <a:gd name="connsiteY65" fmla="*/ 20682 h 2235562"/>
              <a:gd name="connsiteX66" fmla="*/ 593144 w 1206168"/>
              <a:gd name="connsiteY66" fmla="*/ 41002 h 2235562"/>
              <a:gd name="connsiteX67" fmla="*/ 572824 w 1206168"/>
              <a:gd name="connsiteY67" fmla="*/ 71482 h 2235562"/>
              <a:gd name="connsiteX68" fmla="*/ 542344 w 1206168"/>
              <a:gd name="connsiteY68" fmla="*/ 101962 h 2235562"/>
              <a:gd name="connsiteX69" fmla="*/ 532184 w 1206168"/>
              <a:gd name="connsiteY69" fmla="*/ 132442 h 2235562"/>
              <a:gd name="connsiteX70" fmla="*/ 562664 w 1206168"/>
              <a:gd name="connsiteY70" fmla="*/ 152762 h 2235562"/>
              <a:gd name="connsiteX71" fmla="*/ 501704 w 1206168"/>
              <a:gd name="connsiteY71" fmla="*/ 162922 h 223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206168" h="2235562">
                <a:moveTo>
                  <a:pt x="562664" y="122282"/>
                </a:moveTo>
                <a:cubicBezTo>
                  <a:pt x="515129" y="264888"/>
                  <a:pt x="572698" y="122471"/>
                  <a:pt x="511864" y="213722"/>
                </a:cubicBezTo>
                <a:cubicBezTo>
                  <a:pt x="505923" y="222633"/>
                  <a:pt x="506136" y="234452"/>
                  <a:pt x="501704" y="244202"/>
                </a:cubicBezTo>
                <a:cubicBezTo>
                  <a:pt x="489169" y="271778"/>
                  <a:pt x="477867" y="300278"/>
                  <a:pt x="461064" y="325482"/>
                </a:cubicBezTo>
                <a:cubicBezTo>
                  <a:pt x="402830" y="412833"/>
                  <a:pt x="472648" y="302314"/>
                  <a:pt x="430584" y="386442"/>
                </a:cubicBezTo>
                <a:cubicBezTo>
                  <a:pt x="425123" y="397364"/>
                  <a:pt x="415725" y="406000"/>
                  <a:pt x="410264" y="416922"/>
                </a:cubicBezTo>
                <a:cubicBezTo>
                  <a:pt x="405475" y="426501"/>
                  <a:pt x="404893" y="437823"/>
                  <a:pt x="400104" y="447402"/>
                </a:cubicBezTo>
                <a:cubicBezTo>
                  <a:pt x="394643" y="458324"/>
                  <a:pt x="385842" y="467280"/>
                  <a:pt x="379784" y="477882"/>
                </a:cubicBezTo>
                <a:cubicBezTo>
                  <a:pt x="328222" y="568115"/>
                  <a:pt x="388650" y="474742"/>
                  <a:pt x="339144" y="549002"/>
                </a:cubicBezTo>
                <a:cubicBezTo>
                  <a:pt x="336945" y="557800"/>
                  <a:pt x="325302" y="608785"/>
                  <a:pt x="318824" y="620122"/>
                </a:cubicBezTo>
                <a:cubicBezTo>
                  <a:pt x="310423" y="634824"/>
                  <a:pt x="298504" y="647215"/>
                  <a:pt x="288344" y="660762"/>
                </a:cubicBezTo>
                <a:cubicBezTo>
                  <a:pt x="277173" y="694276"/>
                  <a:pt x="274062" y="705596"/>
                  <a:pt x="257864" y="742042"/>
                </a:cubicBezTo>
                <a:cubicBezTo>
                  <a:pt x="251713" y="755882"/>
                  <a:pt x="243169" y="768620"/>
                  <a:pt x="237544" y="782682"/>
                </a:cubicBezTo>
                <a:cubicBezTo>
                  <a:pt x="200866" y="874378"/>
                  <a:pt x="238775" y="814908"/>
                  <a:pt x="186744" y="884282"/>
                </a:cubicBezTo>
                <a:cubicBezTo>
                  <a:pt x="183357" y="897829"/>
                  <a:pt x="180420" y="911496"/>
                  <a:pt x="176584" y="924922"/>
                </a:cubicBezTo>
                <a:cubicBezTo>
                  <a:pt x="173642" y="935220"/>
                  <a:pt x="169021" y="945012"/>
                  <a:pt x="166424" y="955402"/>
                </a:cubicBezTo>
                <a:cubicBezTo>
                  <a:pt x="162236" y="972155"/>
                  <a:pt x="160808" y="989542"/>
                  <a:pt x="156264" y="1006202"/>
                </a:cubicBezTo>
                <a:cubicBezTo>
                  <a:pt x="150628" y="1026866"/>
                  <a:pt x="142717" y="1046842"/>
                  <a:pt x="135944" y="1067162"/>
                </a:cubicBezTo>
                <a:lnTo>
                  <a:pt x="125784" y="1097642"/>
                </a:lnTo>
                <a:cubicBezTo>
                  <a:pt x="122397" y="1107802"/>
                  <a:pt x="119601" y="1118178"/>
                  <a:pt x="115624" y="1128122"/>
                </a:cubicBezTo>
                <a:cubicBezTo>
                  <a:pt x="108851" y="1145055"/>
                  <a:pt x="101438" y="1161747"/>
                  <a:pt x="95304" y="1178922"/>
                </a:cubicBezTo>
                <a:cubicBezTo>
                  <a:pt x="84498" y="1209179"/>
                  <a:pt x="64824" y="1270362"/>
                  <a:pt x="64824" y="1270362"/>
                </a:cubicBezTo>
                <a:cubicBezTo>
                  <a:pt x="61437" y="1297455"/>
                  <a:pt x="59153" y="1324709"/>
                  <a:pt x="54664" y="1351642"/>
                </a:cubicBezTo>
                <a:cubicBezTo>
                  <a:pt x="52368" y="1365416"/>
                  <a:pt x="47430" y="1378628"/>
                  <a:pt x="44504" y="1392282"/>
                </a:cubicBezTo>
                <a:cubicBezTo>
                  <a:pt x="9916" y="1553691"/>
                  <a:pt x="37222" y="1441731"/>
                  <a:pt x="14024" y="1534522"/>
                </a:cubicBezTo>
                <a:cubicBezTo>
                  <a:pt x="-5992" y="1754703"/>
                  <a:pt x="-3311" y="1676991"/>
                  <a:pt x="14024" y="2032362"/>
                </a:cubicBezTo>
                <a:cubicBezTo>
                  <a:pt x="14546" y="2043059"/>
                  <a:pt x="21242" y="2052544"/>
                  <a:pt x="24184" y="2062842"/>
                </a:cubicBezTo>
                <a:cubicBezTo>
                  <a:pt x="25878" y="2068769"/>
                  <a:pt x="38414" y="2124827"/>
                  <a:pt x="44504" y="2133962"/>
                </a:cubicBezTo>
                <a:cubicBezTo>
                  <a:pt x="62358" y="2160743"/>
                  <a:pt x="86731" y="2173205"/>
                  <a:pt x="115624" y="2184762"/>
                </a:cubicBezTo>
                <a:cubicBezTo>
                  <a:pt x="203346" y="2219851"/>
                  <a:pt x="147213" y="2193377"/>
                  <a:pt x="227384" y="2215242"/>
                </a:cubicBezTo>
                <a:cubicBezTo>
                  <a:pt x="248048" y="2220878"/>
                  <a:pt x="288344" y="2235562"/>
                  <a:pt x="288344" y="2235562"/>
                </a:cubicBezTo>
                <a:cubicBezTo>
                  <a:pt x="342531" y="2232175"/>
                  <a:pt x="397212" y="2233456"/>
                  <a:pt x="450904" y="2225402"/>
                </a:cubicBezTo>
                <a:cubicBezTo>
                  <a:pt x="478295" y="2221293"/>
                  <a:pt x="505596" y="2194316"/>
                  <a:pt x="522024" y="2174602"/>
                </a:cubicBezTo>
                <a:cubicBezTo>
                  <a:pt x="529841" y="2165221"/>
                  <a:pt x="532963" y="2151939"/>
                  <a:pt x="542344" y="2144122"/>
                </a:cubicBezTo>
                <a:cubicBezTo>
                  <a:pt x="553979" y="2134426"/>
                  <a:pt x="569437" y="2130575"/>
                  <a:pt x="582984" y="2123802"/>
                </a:cubicBezTo>
                <a:cubicBezTo>
                  <a:pt x="605408" y="2093904"/>
                  <a:pt x="615642" y="2076267"/>
                  <a:pt x="643944" y="2052682"/>
                </a:cubicBezTo>
                <a:cubicBezTo>
                  <a:pt x="653325" y="2044865"/>
                  <a:pt x="665790" y="2040996"/>
                  <a:pt x="674424" y="2032362"/>
                </a:cubicBezTo>
                <a:cubicBezTo>
                  <a:pt x="686398" y="2020388"/>
                  <a:pt x="693884" y="2004579"/>
                  <a:pt x="704904" y="1991722"/>
                </a:cubicBezTo>
                <a:cubicBezTo>
                  <a:pt x="714255" y="1980813"/>
                  <a:pt x="726285" y="1972363"/>
                  <a:pt x="735384" y="1961242"/>
                </a:cubicBezTo>
                <a:cubicBezTo>
                  <a:pt x="756830" y="1935031"/>
                  <a:pt x="775695" y="1906806"/>
                  <a:pt x="796344" y="1879962"/>
                </a:cubicBezTo>
                <a:cubicBezTo>
                  <a:pt x="809566" y="1862774"/>
                  <a:pt x="836984" y="1829162"/>
                  <a:pt x="836984" y="1829162"/>
                </a:cubicBezTo>
                <a:cubicBezTo>
                  <a:pt x="866840" y="1739594"/>
                  <a:pt x="820179" y="1858785"/>
                  <a:pt x="877624" y="1778362"/>
                </a:cubicBezTo>
                <a:cubicBezTo>
                  <a:pt x="888224" y="1763521"/>
                  <a:pt x="889087" y="1743505"/>
                  <a:pt x="897944" y="1727562"/>
                </a:cubicBezTo>
                <a:cubicBezTo>
                  <a:pt x="906168" y="1712760"/>
                  <a:pt x="919031" y="1701011"/>
                  <a:pt x="928424" y="1686922"/>
                </a:cubicBezTo>
                <a:cubicBezTo>
                  <a:pt x="1005074" y="1571948"/>
                  <a:pt x="914534" y="1704541"/>
                  <a:pt x="979224" y="1575162"/>
                </a:cubicBezTo>
                <a:cubicBezTo>
                  <a:pt x="1007117" y="1519376"/>
                  <a:pt x="990457" y="1546639"/>
                  <a:pt x="1030024" y="1493882"/>
                </a:cubicBezTo>
                <a:cubicBezTo>
                  <a:pt x="1033411" y="1483722"/>
                  <a:pt x="1037587" y="1473792"/>
                  <a:pt x="1040184" y="1463402"/>
                </a:cubicBezTo>
                <a:cubicBezTo>
                  <a:pt x="1044372" y="1446649"/>
                  <a:pt x="1043931" y="1428636"/>
                  <a:pt x="1050344" y="1412602"/>
                </a:cubicBezTo>
                <a:cubicBezTo>
                  <a:pt x="1057678" y="1394267"/>
                  <a:pt x="1071993" y="1379465"/>
                  <a:pt x="1080824" y="1361802"/>
                </a:cubicBezTo>
                <a:cubicBezTo>
                  <a:pt x="1085613" y="1352223"/>
                  <a:pt x="1087224" y="1341350"/>
                  <a:pt x="1090984" y="1331322"/>
                </a:cubicBezTo>
                <a:cubicBezTo>
                  <a:pt x="1097388" y="1314245"/>
                  <a:pt x="1105537" y="1297824"/>
                  <a:pt x="1111304" y="1280522"/>
                </a:cubicBezTo>
                <a:cubicBezTo>
                  <a:pt x="1115720" y="1267275"/>
                  <a:pt x="1117358" y="1253228"/>
                  <a:pt x="1121464" y="1239882"/>
                </a:cubicBezTo>
                <a:cubicBezTo>
                  <a:pt x="1130913" y="1209174"/>
                  <a:pt x="1151944" y="1148442"/>
                  <a:pt x="1151944" y="1148442"/>
                </a:cubicBezTo>
                <a:cubicBezTo>
                  <a:pt x="1155331" y="1121349"/>
                  <a:pt x="1157615" y="1094095"/>
                  <a:pt x="1162104" y="1067162"/>
                </a:cubicBezTo>
                <a:cubicBezTo>
                  <a:pt x="1164400" y="1053388"/>
                  <a:pt x="1169766" y="1040260"/>
                  <a:pt x="1172264" y="1026522"/>
                </a:cubicBezTo>
                <a:cubicBezTo>
                  <a:pt x="1196533" y="893040"/>
                  <a:pt x="1169540" y="1006937"/>
                  <a:pt x="1192584" y="914762"/>
                </a:cubicBezTo>
                <a:cubicBezTo>
                  <a:pt x="1211457" y="669407"/>
                  <a:pt x="1209921" y="747527"/>
                  <a:pt x="1192584" y="366122"/>
                </a:cubicBezTo>
                <a:cubicBezTo>
                  <a:pt x="1192098" y="355423"/>
                  <a:pt x="1186856" y="345392"/>
                  <a:pt x="1182424" y="335642"/>
                </a:cubicBezTo>
                <a:cubicBezTo>
                  <a:pt x="1136063" y="233647"/>
                  <a:pt x="1152941" y="265519"/>
                  <a:pt x="1070664" y="183242"/>
                </a:cubicBezTo>
                <a:lnTo>
                  <a:pt x="1040184" y="152762"/>
                </a:lnTo>
                <a:cubicBezTo>
                  <a:pt x="1030024" y="142602"/>
                  <a:pt x="1017674" y="134237"/>
                  <a:pt x="1009704" y="122282"/>
                </a:cubicBezTo>
                <a:cubicBezTo>
                  <a:pt x="1002931" y="112122"/>
                  <a:pt x="998574" y="99843"/>
                  <a:pt x="989384" y="91802"/>
                </a:cubicBezTo>
                <a:cubicBezTo>
                  <a:pt x="903958" y="17054"/>
                  <a:pt x="958414" y="71237"/>
                  <a:pt x="897944" y="41002"/>
                </a:cubicBezTo>
                <a:cubicBezTo>
                  <a:pt x="887022" y="35541"/>
                  <a:pt x="878066" y="26740"/>
                  <a:pt x="867464" y="20682"/>
                </a:cubicBezTo>
                <a:cubicBezTo>
                  <a:pt x="854314" y="13168"/>
                  <a:pt x="840371" y="7135"/>
                  <a:pt x="826824" y="362"/>
                </a:cubicBezTo>
                <a:cubicBezTo>
                  <a:pt x="816730" y="956"/>
                  <a:pt x="676633" y="-5823"/>
                  <a:pt x="623624" y="20682"/>
                </a:cubicBezTo>
                <a:cubicBezTo>
                  <a:pt x="612702" y="26143"/>
                  <a:pt x="603304" y="34229"/>
                  <a:pt x="593144" y="41002"/>
                </a:cubicBezTo>
                <a:cubicBezTo>
                  <a:pt x="586371" y="51162"/>
                  <a:pt x="580641" y="62101"/>
                  <a:pt x="572824" y="71482"/>
                </a:cubicBezTo>
                <a:cubicBezTo>
                  <a:pt x="563626" y="82520"/>
                  <a:pt x="550314" y="90007"/>
                  <a:pt x="542344" y="101962"/>
                </a:cubicBezTo>
                <a:cubicBezTo>
                  <a:pt x="536403" y="110873"/>
                  <a:pt x="535571" y="122282"/>
                  <a:pt x="532184" y="132442"/>
                </a:cubicBezTo>
                <a:cubicBezTo>
                  <a:pt x="542344" y="139215"/>
                  <a:pt x="571298" y="144128"/>
                  <a:pt x="562664" y="152762"/>
                </a:cubicBezTo>
                <a:cubicBezTo>
                  <a:pt x="548097" y="167329"/>
                  <a:pt x="501704" y="162922"/>
                  <a:pt x="501704" y="16292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7984" y="6021288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Domain</a:t>
            </a:r>
            <a:endParaRPr lang="ko-KR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991612" y="6032321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Range</a:t>
            </a:r>
            <a:endParaRPr lang="ko-KR" altLang="en-US" sz="2400" dirty="0"/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3041600"/>
            <a:ext cx="216024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 bwMode="auto">
          <a:xfrm>
            <a:off x="473075" y="4121720"/>
            <a:ext cx="30908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/>
          <p:cNvCxnSpPr/>
          <p:nvPr/>
        </p:nvCxnSpPr>
        <p:spPr bwMode="auto">
          <a:xfrm>
            <a:off x="1979713" y="2708920"/>
            <a:ext cx="0" cy="30416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083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135153"/>
            <a:ext cx="5040560" cy="3512015"/>
          </a:xfrm>
          <a:prstGeom prst="rect">
            <a:avLst/>
          </a:prstGeom>
        </p:spPr>
      </p:pic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060468"/>
              </p:ext>
            </p:extLst>
          </p:nvPr>
        </p:nvGraphicFramePr>
        <p:xfrm>
          <a:off x="1043608" y="1907247"/>
          <a:ext cx="6875463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4" name="Equation" r:id="rId4" imgW="2374560" imgH="419040" progId="Equation.DSMT4">
                  <p:embed/>
                </p:oleObj>
              </mc:Choice>
              <mc:Fallback>
                <p:oleObj name="Equation" r:id="rId4" imgW="2374560" imgH="419040" progId="Equation.DSMT4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608" y="1907247"/>
                        <a:ext cx="6875463" cy="1211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직사각형 4"/>
          <p:cNvSpPr/>
          <p:nvPr/>
        </p:nvSpPr>
        <p:spPr>
          <a:xfrm>
            <a:off x="611560" y="1305828"/>
            <a:ext cx="48965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0">
                <a:latin typeface="Times New Roman" panose="02020603050405020304" pitchFamily="18" charset="0"/>
                <a:cs typeface="Times New Roman" panose="02020603050405020304" pitchFamily="18" charset="0"/>
              </a:rPr>
              <a:t>CDF of the standard </a:t>
            </a:r>
            <a:r>
              <a:rPr lang="en-US" altLang="ko-KR" sz="32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endParaRPr lang="ko-KR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34159" y="3356992"/>
            <a:ext cx="713657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2400" b="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2400" b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2400" b="0" i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24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400">
              <a:solidFill>
                <a:srgbClr val="0000FF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smtClean="0"/>
              <a:t>2.5 Useful PDFs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68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268760"/>
            <a:ext cx="8223498" cy="4977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b="0" u="sng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For RVs </a:t>
            </a:r>
            <a:r>
              <a:rPr lang="en-US" altLang="ko-KR" sz="3200" b="0" i="1" u="sng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u="sng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altLang="ko-KR" sz="3200" b="0" i="1" u="sng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Y,</a:t>
            </a: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The joint cumulative distribution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function(</a:t>
            </a:r>
            <a:r>
              <a:rPr lang="en-US" altLang="ko-KR" sz="3200" b="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jcdf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of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and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Y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is defined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as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   F</a:t>
            </a:r>
            <a:r>
              <a:rPr lang="en-US" altLang="ko-KR" sz="3200" b="0" i="1" baseline="-2500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i="1" baseline="-2500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i</a:t>
            </a:r>
            <a:r>
              <a:rPr lang="en-US" altLang="ko-KR" sz="3200" b="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,</a:t>
            </a:r>
            <a:r>
              <a:rPr lang="en-US" altLang="ko-KR" sz="3200" b="0" i="1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y</a:t>
            </a:r>
            <a:r>
              <a:rPr lang="en-US" altLang="ko-KR" sz="3200" b="0" i="1" baseline="-2500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i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=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P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i="1" baseline="-2500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i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,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Y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ko-KR" sz="3200" b="0" i="1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y</a:t>
            </a:r>
            <a:r>
              <a:rPr lang="en-US" altLang="ko-KR" sz="3200" b="0" i="1" baseline="-2500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i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]</a:t>
            </a:r>
            <a:endParaRPr lang="en-US" altLang="ko-KR" sz="3200" b="0" i="1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The </a:t>
            </a:r>
            <a:r>
              <a:rPr lang="en-US" altLang="ko-KR" sz="3200" b="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jcdf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is </a:t>
            </a:r>
            <a:r>
              <a:rPr lang="en-US" altLang="ko-KR" sz="3200" b="0" dirty="0" err="1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nondecreasing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and has the following properties:</a:t>
            </a:r>
          </a:p>
          <a:p>
            <a:pPr algn="just">
              <a:lnSpc>
                <a:spcPct val="114000"/>
              </a:lnSpc>
              <a:defRPr/>
            </a:pP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  (1)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ko-KR" sz="3200" b="0" i="1" baseline="-2500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baseline="-2500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,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y</a:t>
            </a:r>
            <a:r>
              <a:rPr lang="en-US" altLang="ko-KR" sz="3200" b="0" baseline="-2500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 panose="05050102010706020507" pitchFamily="18" charset="2"/>
              </a:rPr>
              <a:t> 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ko-KR" sz="3200" b="0" i="1" baseline="-2500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baseline="-2500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,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y</a:t>
            </a:r>
            <a:r>
              <a:rPr lang="en-US" altLang="ko-KR" sz="3200" b="0" baseline="-2500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 if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baseline="-2500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x</a:t>
            </a:r>
            <a:r>
              <a:rPr lang="en-US" altLang="ko-KR" sz="3200" b="0" baseline="-2500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y</a:t>
            </a:r>
            <a:r>
              <a:rPr lang="en-US" altLang="ko-KR" sz="3200" b="0" baseline="-2500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y</a:t>
            </a:r>
            <a:r>
              <a:rPr lang="en-US" altLang="ko-KR" sz="3200" b="0" baseline="-2500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2</a:t>
            </a:r>
          </a:p>
          <a:p>
            <a:pPr algn="just">
              <a:lnSpc>
                <a:spcPct val="114000"/>
              </a:lnSpc>
              <a:defRPr/>
            </a:pP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 (2)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ko-KR" sz="3200" b="0" i="1" baseline="-2500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(-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,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y</a:t>
            </a:r>
            <a:r>
              <a:rPr lang="en-US" altLang="ko-KR" sz="3200" b="0" baseline="-2500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)=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ko-KR" sz="3200" b="0" i="1" baseline="-2500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baseline="-2500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,-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)= 0</a:t>
            </a:r>
          </a:p>
          <a:p>
            <a:pPr algn="just">
              <a:lnSpc>
                <a:spcPct val="114000"/>
              </a:lnSpc>
              <a:defRPr/>
            </a:pP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 (3)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ko-KR" sz="3200" b="0" i="1" baseline="-2500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,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)= 1</a:t>
            </a: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smtClean="0">
                <a:latin typeface="HY헤드라인M" pitchFamily="18" charset="-127"/>
                <a:ea typeface="HY헤드라인M" pitchFamily="18" charset="-127"/>
              </a:rPr>
              <a:t>2.6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Joint </a:t>
            </a:r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cdf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13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268760"/>
            <a:ext cx="82234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If we let one of the variables approach infinity while keeping the other fixed, we obtain the marginal cumulative distribution functions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  F</a:t>
            </a:r>
            <a:r>
              <a:rPr lang="en-US" altLang="ko-KR" sz="3200" b="0" i="1" baseline="-2500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=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ko-KR" sz="3200" b="0" i="1" baseline="-2500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,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=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P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,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Y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] =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P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]</a:t>
            </a:r>
            <a:endParaRPr lang="en-US" altLang="ko-KR" sz="3200" b="0" i="1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and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 F</a:t>
            </a:r>
            <a:r>
              <a:rPr lang="en-US" altLang="ko-KR" sz="3200" b="0" i="1" baseline="-2500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Y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=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ko-KR" sz="3200" b="0" i="1" baseline="-2500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 panose="05050102010706020507" pitchFamily="18" charset="2"/>
              </a:rPr>
              <a:t>,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=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P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X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 panose="05050102010706020507" pitchFamily="18" charset="2"/>
              </a:rPr>
              <a:t> 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,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Y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]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=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P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Y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smtClean="0">
                <a:latin typeface="HY헤드라인M" pitchFamily="18" charset="-127"/>
                <a:ea typeface="HY헤드라인M" pitchFamily="18" charset="-127"/>
              </a:rPr>
              <a:t>2.6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Joint </a:t>
            </a:r>
            <a:r>
              <a:rPr lang="en-US" altLang="ko-KR" dirty="0" err="1" smtClean="0">
                <a:latin typeface="HY헤드라인M" pitchFamily="18" charset="-127"/>
                <a:ea typeface="HY헤드라인M" pitchFamily="18" charset="-127"/>
              </a:rPr>
              <a:t>cdf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0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268760"/>
            <a:ext cx="822349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b="0" u="sng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For continuous RVs </a:t>
            </a:r>
            <a:r>
              <a:rPr lang="en-US" altLang="ko-KR" sz="3200" b="0" i="1" u="sng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u="sng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altLang="ko-KR" sz="3200" b="0" i="1" u="sng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Y</a:t>
            </a:r>
            <a:r>
              <a:rPr lang="en-US" altLang="ko-KR" sz="3200" b="0" u="sng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The </a:t>
            </a:r>
            <a:r>
              <a:rPr lang="en-US" altLang="ko-KR" sz="3200" b="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jpdf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i="1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ko-KR" sz="3200" b="0" i="1" baseline="-2500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,</a:t>
            </a:r>
            <a:r>
              <a:rPr lang="en-US" altLang="ko-KR" sz="3200" b="0" i="1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of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and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is</a:t>
            </a:r>
            <a:r>
              <a:rPr lang="en-US" altLang="ko-KR" sz="3200" b="0" u="sng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(1) </a:t>
            </a:r>
            <a:r>
              <a:rPr lang="en-US" altLang="ko-KR" sz="3200" b="0" i="1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ko-KR" sz="3200" b="0" i="1" baseline="-2500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,</a:t>
            </a:r>
            <a:r>
              <a:rPr lang="en-US" altLang="ko-KR" sz="3200" b="0" i="1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 0 for </a:t>
            </a:r>
            <a:r>
              <a:rPr lang="en-US" altLang="ko-KR" sz="3200" b="0" i="1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,</a:t>
            </a:r>
            <a:r>
              <a:rPr lang="en-US" altLang="ko-KR" sz="3200" b="0" i="1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y</a:t>
            </a:r>
            <a:endParaRPr lang="en-US" altLang="ko-KR" sz="3200" b="0" i="1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endParaRPr lang="en-US" altLang="ko-KR" sz="3200" b="0" i="1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(2)</a:t>
            </a:r>
          </a:p>
          <a:p>
            <a:pPr algn="just">
              <a:defRPr/>
            </a:pP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(3)</a:t>
            </a: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/>
          </p:nvPr>
        </p:nvGraphicFramePr>
        <p:xfrm>
          <a:off x="943646" y="4808790"/>
          <a:ext cx="801846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2" name="Equation" r:id="rId3" imgW="2768400" imgH="330120" progId="Equation.DSMT4">
                  <p:embed/>
                </p:oleObj>
              </mc:Choice>
              <mc:Fallback>
                <p:oleObj name="Equation" r:id="rId3" imgW="2768400" imgH="330120" progId="Equation.DSMT4">
                  <p:embed/>
                  <p:pic>
                    <p:nvPicPr>
                      <p:cNvPr id="9" name="개체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3646" y="4808790"/>
                        <a:ext cx="8018463" cy="954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/>
          </p:nvPr>
        </p:nvGraphicFramePr>
        <p:xfrm>
          <a:off x="971600" y="3742992"/>
          <a:ext cx="4008438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3" name="Equation" r:id="rId5" imgW="1384200" imgH="330120" progId="Equation.DSMT4">
                  <p:embed/>
                </p:oleObj>
              </mc:Choice>
              <mc:Fallback>
                <p:oleObj name="Equation" r:id="rId5" imgW="1384200" imgH="330120" progId="Equation.DSMT4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3742992"/>
                        <a:ext cx="4008438" cy="954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6801" y="2089795"/>
            <a:ext cx="3209925" cy="2486025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2.6 Joint pdf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42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268760"/>
            <a:ext cx="50405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b="0" u="sng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Marginal </a:t>
            </a:r>
            <a:r>
              <a:rPr lang="en-US" altLang="ko-KR" sz="3200" b="0" u="sng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probability density: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/>
          </p:nvPr>
        </p:nvGraphicFramePr>
        <p:xfrm>
          <a:off x="948110" y="1988840"/>
          <a:ext cx="3935412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5" name="Equation" r:id="rId3" imgW="1358640" imgH="672840" progId="Equation.DSMT4">
                  <p:embed/>
                </p:oleObj>
              </mc:Choice>
              <mc:Fallback>
                <p:oleObj name="Equation" r:id="rId3" imgW="1358640" imgH="672840" progId="Equation.DSMT4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8110" y="1988840"/>
                        <a:ext cx="3935412" cy="1944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418115" y="4001859"/>
            <a:ext cx="82089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b="0" u="sng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Independence: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</a:p>
          <a:p>
            <a:pPr algn="just">
              <a:defRPr/>
            </a:pP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RVs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Y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are independent if and only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if</a:t>
            </a:r>
          </a:p>
          <a:p>
            <a:pPr algn="just">
              <a:lnSpc>
                <a:spcPct val="200000"/>
              </a:lnSpc>
              <a:defRPr/>
            </a:pP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   </a:t>
            </a:r>
            <a:r>
              <a:rPr lang="en-US" altLang="ko-KR" sz="3200" b="0" i="1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ko-KR" sz="3200" b="0" i="1" baseline="-2500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,</a:t>
            </a:r>
            <a:r>
              <a:rPr lang="en-US" altLang="ko-KR" sz="3200" b="0" i="1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)=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i="1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ko-KR" sz="3200" b="0" i="1" baseline="-2500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i="1" baseline="-2500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i="1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ko-KR" sz="3200" b="0" i="1" baseline="-2500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y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2.7 Marginal pdf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92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1050" y="1268760"/>
            <a:ext cx="781297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Example</a:t>
            </a:r>
            <a:r>
              <a:rPr lang="ko-KR" altLang="en-US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12</a:t>
            </a:r>
            <a:r>
              <a:rPr lang="en-US" altLang="ko-KR" sz="3200" b="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: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The </a:t>
            </a:r>
            <a:r>
              <a:rPr lang="en-US" altLang="ko-KR" sz="3200" b="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jpdf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of two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RVs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Y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are</a:t>
            </a:r>
          </a:p>
          <a:p>
            <a:pPr algn="just">
              <a:defRPr/>
            </a:pPr>
            <a:endParaRPr lang="en-US" altLang="ko-KR" sz="3200" b="0" dirty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 algn="just">
              <a:defRPr/>
            </a:pP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(1) Find 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.</a:t>
            </a:r>
          </a:p>
          <a:p>
            <a:pPr algn="just">
              <a:defRPr/>
            </a:pP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(2) Find</a:t>
            </a:r>
            <a:r>
              <a:rPr lang="ko-KR" altLang="en-US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sz="3200" b="0" i="1" dirty="0" err="1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ko-KR" sz="3200" b="0" i="1" baseline="-25000" dirty="0" err="1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), </a:t>
            </a:r>
            <a:r>
              <a:rPr lang="en-US" altLang="ko-KR" sz="3200" b="0" i="1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ko-KR" sz="3200" b="0" i="1" baseline="-2500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y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). 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Are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and </a:t>
            </a:r>
            <a:r>
              <a:rPr lang="en-US" altLang="ko-KR" sz="3200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Y</a:t>
            </a:r>
            <a:r>
              <a:rPr lang="en-US" altLang="ko-KR" sz="3200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independent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?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81050" y="4437112"/>
            <a:ext cx="83358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Solution</a:t>
            </a:r>
            <a:r>
              <a:rPr lang="en-US" altLang="ko-KR" sz="3200" b="0" dirty="0" smtClean="0">
                <a:solidFill>
                  <a:srgbClr val="800000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: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(1) From the definition of </a:t>
            </a:r>
            <a:r>
              <a:rPr lang="en-US" altLang="ko-KR" sz="3200" b="0" dirty="0" err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jpdf</a:t>
            </a: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  <a:r>
              <a:rPr lang="ko-KR" altLang="en-US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 </a:t>
            </a: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/>
          </p:nvPr>
        </p:nvGraphicFramePr>
        <p:xfrm>
          <a:off x="899592" y="1856172"/>
          <a:ext cx="56261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8" name="Equation" r:id="rId3" imgW="1942920" imgH="457200" progId="Equation.DSMT4">
                  <p:embed/>
                </p:oleObj>
              </mc:Choice>
              <mc:Fallback>
                <p:oleObj name="Equation" r:id="rId3" imgW="1942920" imgH="457200" progId="Equation.DSMT4">
                  <p:embed/>
                  <p:pic>
                    <p:nvPicPr>
                      <p:cNvPr id="8" name="개체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1856172"/>
                        <a:ext cx="5626100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254126"/>
              </p:ext>
            </p:extLst>
          </p:nvPr>
        </p:nvGraphicFramePr>
        <p:xfrm>
          <a:off x="1115616" y="5174049"/>
          <a:ext cx="3970338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9" name="Equation" r:id="rId5" imgW="1371600" imgH="330120" progId="Equation.DSMT4">
                  <p:embed/>
                </p:oleObj>
              </mc:Choice>
              <mc:Fallback>
                <p:oleObj name="Equation" r:id="rId5" imgW="1371600" imgH="330120" progId="Equation.DSMT4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5616" y="5174049"/>
                        <a:ext cx="3970338" cy="954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2.7 Marginal pdf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5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40968"/>
            <a:ext cx="3888432" cy="3216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/>
          </p:nvPr>
        </p:nvGraphicFramePr>
        <p:xfrm>
          <a:off x="899592" y="1340768"/>
          <a:ext cx="7646988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3" name="Equation" r:id="rId4" imgW="2641320" imgH="660240" progId="Equation.DSMT4">
                  <p:embed/>
                </p:oleObj>
              </mc:Choice>
              <mc:Fallback>
                <p:oleObj name="Equation" r:id="rId4" imgW="2641320" imgH="660240" progId="Equation.DSMT4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9592" y="1340768"/>
                        <a:ext cx="7646988" cy="190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2.7 Marginal pdf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2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291697"/>
            <a:ext cx="662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(2)</a:t>
            </a:r>
            <a:endParaRPr lang="ko-KR" alt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/>
          </p:nvPr>
        </p:nvGraphicFramePr>
        <p:xfrm>
          <a:off x="889131" y="1196826"/>
          <a:ext cx="6213475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6" name="Equation" r:id="rId3" imgW="2145960" imgH="1320480" progId="Equation.DSMT4">
                  <p:embed/>
                </p:oleObj>
              </mc:Choice>
              <mc:Fallback>
                <p:oleObj name="Equation" r:id="rId3" imgW="2145960" imgH="1320480" progId="Equation.DSMT4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9131" y="1196826"/>
                        <a:ext cx="6213475" cy="381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23527" y="5082507"/>
            <a:ext cx="662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(3)</a:t>
            </a:r>
            <a:endParaRPr lang="ko-KR" alt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/>
          </p:nvPr>
        </p:nvGraphicFramePr>
        <p:xfrm>
          <a:off x="985888" y="5044694"/>
          <a:ext cx="53705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7" name="Equation" r:id="rId5" imgW="1854000" imgH="228600" progId="Equation.DSMT4">
                  <p:embed/>
                </p:oleObj>
              </mc:Choice>
              <mc:Fallback>
                <p:oleObj name="Equation" r:id="rId5" imgW="1854000" imgH="228600" progId="Equation.DSMT4">
                  <p:embed/>
                  <p:pic>
                    <p:nvPicPr>
                      <p:cNvPr id="12" name="개체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5888" y="5044694"/>
                        <a:ext cx="5370512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889131" y="5819052"/>
            <a:ext cx="38443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They are independent.</a:t>
            </a:r>
            <a:endParaRPr lang="ko-KR" altLang="en-US" sz="3200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2.7 Marginal pdf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126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53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99987"/>
            <a:ext cx="3600000" cy="251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54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568" y="3864896"/>
            <a:ext cx="3600000" cy="251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15" y="1844824"/>
            <a:ext cx="38893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오른쪽 화살표 8"/>
          <p:cNvSpPr/>
          <p:nvPr/>
        </p:nvSpPr>
        <p:spPr bwMode="auto">
          <a:xfrm rot="18887535">
            <a:off x="845348" y="4454135"/>
            <a:ext cx="648072" cy="55515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0" name="오른쪽 화살표 9"/>
          <p:cNvSpPr/>
          <p:nvPr/>
        </p:nvSpPr>
        <p:spPr bwMode="auto">
          <a:xfrm rot="13699670">
            <a:off x="3508268" y="4671777"/>
            <a:ext cx="648072" cy="55515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/>
          </p:nvPr>
        </p:nvGraphicFramePr>
        <p:xfrm>
          <a:off x="5796136" y="1340768"/>
          <a:ext cx="21685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27" name="Equation" r:id="rId6" imgW="749160" imgH="228600" progId="Equation.DSMT4">
                  <p:embed/>
                </p:oleObj>
              </mc:Choice>
              <mc:Fallback>
                <p:oleObj name="Equation" r:id="rId6" imgW="749160" imgH="228600" progId="Equation.DSMT4">
                  <p:embed/>
                  <p:pic>
                    <p:nvPicPr>
                      <p:cNvPr id="11" name="개체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96136" y="1340768"/>
                        <a:ext cx="2168525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/>
          </p:nvPr>
        </p:nvGraphicFramePr>
        <p:xfrm>
          <a:off x="5796136" y="3980101"/>
          <a:ext cx="21320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28" name="Equation" r:id="rId8" imgW="736560" imgH="228600" progId="Equation.DSMT4">
                  <p:embed/>
                </p:oleObj>
              </mc:Choice>
              <mc:Fallback>
                <p:oleObj name="Equation" r:id="rId8" imgW="736560" imgH="228600" progId="Equation.DSMT4">
                  <p:embed/>
                  <p:pic>
                    <p:nvPicPr>
                      <p:cNvPr id="12" name="개체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96136" y="3980101"/>
                        <a:ext cx="2132012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/>
          </p:nvPr>
        </p:nvGraphicFramePr>
        <p:xfrm>
          <a:off x="3609486" y="5268987"/>
          <a:ext cx="11033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29" name="Equation" r:id="rId10" imgW="380880" imgH="203040" progId="Equation.DSMT4">
                  <p:embed/>
                </p:oleObj>
              </mc:Choice>
              <mc:Fallback>
                <p:oleObj name="Equation" r:id="rId10" imgW="380880" imgH="203040" progId="Equation.DSMT4">
                  <p:embed/>
                  <p:pic>
                    <p:nvPicPr>
                      <p:cNvPr id="13" name="개체 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09486" y="5268987"/>
                        <a:ext cx="1103313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/>
          </p:nvPr>
        </p:nvGraphicFramePr>
        <p:xfrm>
          <a:off x="467544" y="5314181"/>
          <a:ext cx="10668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30" name="Equation" r:id="rId12" imgW="368280" imgH="203040" progId="Equation.DSMT4">
                  <p:embed/>
                </p:oleObj>
              </mc:Choice>
              <mc:Fallback>
                <p:oleObj name="Equation" r:id="rId12" imgW="368280" imgH="203040" progId="Equation.DSMT4">
                  <p:embed/>
                  <p:pic>
                    <p:nvPicPr>
                      <p:cNvPr id="14" name="개체 1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7544" y="5314181"/>
                        <a:ext cx="1066800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/>
          </p:nvPr>
        </p:nvGraphicFramePr>
        <p:xfrm>
          <a:off x="251520" y="1309911"/>
          <a:ext cx="48910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31" name="Equation" r:id="rId14" imgW="1688760" imgH="228600" progId="Equation.DSMT4">
                  <p:embed/>
                </p:oleObj>
              </mc:Choice>
              <mc:Fallback>
                <p:oleObj name="Equation" r:id="rId14" imgW="1688760" imgH="228600" progId="Equation.DSMT4">
                  <p:embed/>
                  <p:pic>
                    <p:nvPicPr>
                      <p:cNvPr id="15" name="개체 1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1520" y="1309911"/>
                        <a:ext cx="4891088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2.7 Marginal pdf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610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268760"/>
            <a:ext cx="23762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b="0" u="sng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Bayes Rule: 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 </a:t>
            </a: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551004"/>
              </p:ext>
            </p:extLst>
          </p:nvPr>
        </p:nvGraphicFramePr>
        <p:xfrm>
          <a:off x="324742" y="1925818"/>
          <a:ext cx="467042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04" name="Equation" r:id="rId3" imgW="1612800" imgH="457200" progId="Equation.DSMT4">
                  <p:embed/>
                </p:oleObj>
              </mc:Choice>
              <mc:Fallback>
                <p:oleObj name="Equation" r:id="rId3" imgW="1612800" imgH="457200" progId="Equation.DSMT4">
                  <p:embed/>
                  <p:pic>
                    <p:nvPicPr>
                      <p:cNvPr id="10" name="개체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742" y="1925818"/>
                        <a:ext cx="4670425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467544" y="3167102"/>
            <a:ext cx="3096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3200" b="0" u="sng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Conditional pdf:</a:t>
            </a:r>
            <a:endParaRPr lang="en-US" altLang="ko-KR" sz="3200" b="0" dirty="0" smtClean="0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  <a:sym typeface="Symbol"/>
            </a:endParaRP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96327"/>
              </p:ext>
            </p:extLst>
          </p:nvPr>
        </p:nvGraphicFramePr>
        <p:xfrm>
          <a:off x="765771" y="3693143"/>
          <a:ext cx="37147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05" name="Equation" r:id="rId5" imgW="1282680" imgH="406080" progId="Equation.DSMT4">
                  <p:embed/>
                </p:oleObj>
              </mc:Choice>
              <mc:Fallback>
                <p:oleObj name="Equation" r:id="rId5" imgW="1282680" imgH="406080" progId="Equation.DSMT4">
                  <p:embed/>
                  <p:pic>
                    <p:nvPicPr>
                      <p:cNvPr id="8" name="개체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5771" y="3693143"/>
                        <a:ext cx="3714750" cy="117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74923"/>
              </p:ext>
            </p:extLst>
          </p:nvPr>
        </p:nvGraphicFramePr>
        <p:xfrm>
          <a:off x="683568" y="5157192"/>
          <a:ext cx="37147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06" name="Equation" r:id="rId7" imgW="1282680" imgH="406080" progId="Equation.DSMT4">
                  <p:embed/>
                </p:oleObj>
              </mc:Choice>
              <mc:Fallback>
                <p:oleObj name="Equation" r:id="rId7" imgW="1282680" imgH="406080" progId="Equation.DSMT4">
                  <p:embed/>
                  <p:pic>
                    <p:nvPicPr>
                      <p:cNvPr id="9" name="개체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3568" y="5157192"/>
                        <a:ext cx="3714750" cy="117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5004048" y="3693143"/>
                <a:ext cx="3476731" cy="2638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defRPr/>
                </a:pPr>
                <a:r>
                  <a:rPr lang="en-US" altLang="ko-KR" b="0" i="1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P</a:t>
                </a:r>
                <a:r>
                  <a:rPr lang="en-US" altLang="ko-KR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(</a:t>
                </a:r>
                <a:r>
                  <a:rPr lang="en-US" altLang="ko-KR" b="0" i="1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A</a:t>
                </a:r>
                <a:r>
                  <a:rPr lang="en-US" altLang="ko-KR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|</a:t>
                </a:r>
                <a:r>
                  <a:rPr lang="en-US" altLang="ko-KR" b="0" i="1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B</a:t>
                </a:r>
                <a:r>
                  <a:rPr lang="en-US" altLang="ko-KR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b="0" i="1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b="0" i="1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</m:t>
                        </m:r>
                        <m:r>
                          <m:rPr>
                            <m:nor/>
                          </m:rPr>
                          <a:rPr lang="en-US" altLang="ko-KR" b="0" i="1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ko-KR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b="0" i="1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b="0" i="1" dirty="0" smtClean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ko-KR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r>
                  <a:rPr lang="en-US" altLang="ko-KR" b="0" i="1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P</a:t>
                </a:r>
                <a:r>
                  <a:rPr lang="en-US" altLang="ko-KR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(</a:t>
                </a:r>
                <a:r>
                  <a:rPr lang="en-US" altLang="ko-KR" b="0" i="1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B</a:t>
                </a:r>
                <a:r>
                  <a:rPr lang="en-US" altLang="ko-KR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|</a:t>
                </a:r>
                <a:r>
                  <a:rPr lang="en-US" altLang="ko-KR" b="0" i="1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A</a:t>
                </a:r>
                <a:r>
                  <a:rPr lang="en-US" altLang="ko-KR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)</a:t>
                </a:r>
                <a:r>
                  <a:rPr lang="en-US" altLang="ko-KR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b="0" i="1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b="0" i="1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</m:t>
                        </m:r>
                        <m:r>
                          <m:rPr>
                            <m:nor/>
                          </m:rPr>
                          <a:rPr lang="en-US" altLang="ko-KR" b="0" i="1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ko-KR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b="0" i="1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b="0" i="1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ko-KR" b="0" dirty="0">
                            <a:latin typeface="Times New Roman" panose="02020603050405020304" pitchFamily="18" charset="0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693143"/>
                <a:ext cx="3476731" cy="2638799"/>
              </a:xfrm>
              <a:prstGeom prst="rect">
                <a:avLst/>
              </a:prstGeom>
              <a:blipFill>
                <a:blip r:embed="rId9"/>
                <a:stretch>
                  <a:fillRect l="-5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5004048" y="1925818"/>
            <a:ext cx="3995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ko-KR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ko-KR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</a:t>
            </a:r>
            <a:r>
              <a:rPr lang="en-US" altLang="ko-KR" b="0" i="1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ko-KR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ko-KR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= </a:t>
            </a:r>
            <a:r>
              <a:rPr lang="en-US" altLang="ko-KR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ko-KR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ko-KR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ko-KR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ko-KR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ko-KR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|</a:t>
            </a:r>
            <a:r>
              <a:rPr lang="en-US" altLang="ko-KR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ko-KR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</a:t>
            </a:r>
            <a:endParaRPr lang="ko-KR" altLang="en-US" dirty="0"/>
          </a:p>
          <a:p>
            <a:r>
              <a:rPr lang="en-US" altLang="ko-KR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            = </a:t>
            </a:r>
            <a:r>
              <a:rPr lang="en-US" altLang="ko-KR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ko-KR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ko-KR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ko-KR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ko-KR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ko-KR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|</a:t>
            </a:r>
            <a:r>
              <a:rPr lang="en-US" altLang="ko-KR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ko-KR" b="0" dirty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)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 bwMode="auto">
          <a:xfrm>
            <a:off x="5004048" y="1561147"/>
            <a:ext cx="0" cy="477079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8136904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2.8 Conditional pdf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90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91450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2.1 Random Variable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467543" y="1369201"/>
                <a:ext cx="7746207" cy="2849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defRPr/>
                </a:pPr>
                <a:r>
                  <a:rPr lang="en-US" altLang="ko-KR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Function : X</a:t>
                </a:r>
              </a:p>
              <a:p>
                <a:pPr algn="just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ko-KR" b="0" i="0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: 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X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0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 −→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altLang="ko-KR" b="0" i="0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altLang="ko-KR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∀ </m:t>
                      </m:r>
                      <m:r>
                        <a:rPr lang="en-US" altLang="ko-KR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lang="en-US" altLang="ko-KR" b="0" i="0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,                          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altLang="ko-KR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b="0" i="0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i="0" dirty="0" smtClean="0">
                  <a:latin typeface="Cambria Math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r>
                  <a:rPr lang="en-US" altLang="ko-KR" b="0" dirty="0" smtClean="0">
                    <a:ea typeface="HY견고딕" pitchFamily="18" charset="-127"/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altLang="ko-KR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defRPr/>
                </a:pPr>
                <a:r>
                  <a:rPr lang="en-US" altLang="ko-KR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   </a:t>
                </a:r>
                <a:endParaRPr lang="en-US" altLang="ko-KR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1369201"/>
                <a:ext cx="7746207" cy="2849563"/>
              </a:xfrm>
              <a:prstGeom prst="rect">
                <a:avLst/>
              </a:prstGeom>
              <a:blipFill rotWithShape="1">
                <a:blip r:embed="rId3"/>
                <a:stretch>
                  <a:fillRect l="-2441" t="-3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/>
          <p:nvPr/>
        </p:nvPicPr>
        <p:blipFill rotWithShape="1">
          <a:blip r:embed="rId4"/>
          <a:srcRect l="55486" t="19586" r="17684" b="44997"/>
          <a:stretch/>
        </p:blipFill>
        <p:spPr bwMode="auto">
          <a:xfrm>
            <a:off x="251520" y="2708920"/>
            <a:ext cx="4741237" cy="38014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8451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51520" y="1340768"/>
                <a:ext cx="8367514" cy="52168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 &lt; = &gt;  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defRPr/>
                </a:pPr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15000"/>
                  </a:lnSpc>
                  <a:buFont typeface="Wingdings" panose="05000000000000000000" pitchFamily="2" charset="2"/>
                  <a:buChar char="l"/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Ex: two coins flipped</a:t>
                </a:r>
              </a:p>
              <a:p>
                <a:pPr algn="just">
                  <a:lnSpc>
                    <a:spcPct val="115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𝐻𝐻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𝐻𝑇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𝑇𝐻</m:t>
                        </m:r>
                      </m:e>
                    </m:d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the event at least one head</a:t>
                </a:r>
              </a:p>
              <a:p>
                <a:pPr algn="just">
                  <a:lnSpc>
                    <a:spcPct val="115000"/>
                  </a:lnSpc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</a:rPr>
                              <m:t>1  </m:t>
                            </m:r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</a:rPr>
                              <m:t>0   </m:t>
                            </m:r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</a:rPr>
                              <m:t>∉</m:t>
                            </m:r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defRPr/>
                </a:pPr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defRPr/>
                </a:pP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           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&lt; = &gt;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 :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lit/>
                          </m:r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sz="3200" b="0" i="1" dirty="0" smtClean="0">
                  <a:latin typeface="Cambria Math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&lt;0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&lt; = &gt;</m:t>
                      </m:r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: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40768"/>
                <a:ext cx="8367514" cy="5216813"/>
              </a:xfrm>
              <a:prstGeom prst="rect">
                <a:avLst/>
              </a:prstGeom>
              <a:blipFill rotWithShape="1">
                <a:blip r:embed="rId3"/>
                <a:stretch>
                  <a:fillRect l="-16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791450" cy="720080"/>
          </a:xfrm>
        </p:spPr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2.2 Prob.  in RVs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4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467544" y="1196752"/>
                <a:ext cx="8568952" cy="56569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defRPr/>
                </a:pPr>
                <a:r>
                  <a:rPr lang="en-US" altLang="ko-KR" sz="3200" dirty="0" smtClean="0">
                    <a:solidFill>
                      <a:srgbClr val="8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Definition</a:t>
                </a:r>
                <a:r>
                  <a:rPr lang="en-US" altLang="ko-KR" sz="3200" b="0" dirty="0" smtClean="0">
                    <a:solidFill>
                      <a:srgbClr val="8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: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Cumulative distribution </a:t>
                </a: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function </a:t>
                </a:r>
              </a:p>
              <a:p>
                <a:pPr>
                  <a:lnSpc>
                    <a:spcPct val="115000"/>
                  </a:lnSpc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= Probability Distribution Function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𝐹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(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𝑋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𝜔</m:t>
                        </m:r>
                      </m:e>
                    </m:d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    </a:t>
                </a:r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   </a:t>
                </a:r>
                <a:r>
                  <a:rPr lang="en-US" altLang="ko-KR" sz="3200" b="0" i="1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F</a:t>
                </a: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(</a:t>
                </a:r>
                <a:r>
                  <a:rPr lang="en-US" altLang="ko-KR" sz="3200" b="0" i="1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x</a:t>
                </a: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)= P(</a:t>
                </a:r>
                <a:r>
                  <a:rPr lang="en-US" altLang="ko-KR" sz="3200" b="0" i="1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X </a:t>
                </a: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 </a:t>
                </a:r>
                <a:r>
                  <a:rPr lang="en-US" altLang="ko-KR" sz="3200" b="0" i="1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x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)  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𝐹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e>
                    </m:d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≤1)</m:t>
                    </m:r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3200" b="0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 </a:t>
                </a:r>
                <a:r>
                  <a:rPr lang="en-US" altLang="ko-KR" sz="320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%% no definition ! </a:t>
                </a:r>
                <a14:m>
                  <m:oMath xmlns:m="http://schemas.openxmlformats.org/officeDocument/2006/math">
                    <m:r>
                      <a:rPr lang="en-US" altLang="ko-KR" sz="3200" b="1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𝑭</m:t>
                    </m:r>
                    <m:d>
                      <m:dPr>
                        <m:ctrlPr>
                          <a:rPr lang="en-US" altLang="ko-KR" sz="320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3200" b="1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𝒙</m:t>
                        </m:r>
                        <m:r>
                          <a:rPr lang="en-US" altLang="ko-KR" sz="3200" b="1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≤</m:t>
                        </m:r>
                        <m:r>
                          <a:rPr lang="en-US" altLang="ko-KR" sz="3200" b="1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𝟏</m:t>
                        </m:r>
                      </m:e>
                    </m:d>
                  </m:oMath>
                </a14:m>
                <a:endParaRPr lang="en-US" altLang="ko-KR" sz="320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0≤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𝐹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𝑥</m:t>
                        </m:r>
                      </m:e>
                    </m:d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≤1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,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𝐹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𝑥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=∞</m:t>
                        </m:r>
                      </m:e>
                    </m:d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=1, 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𝐹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𝑥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=−∞</m:t>
                        </m:r>
                      </m:e>
                    </m:d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=0</m:t>
                    </m:r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F(x) is a increasing function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𝐹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𝑋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=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𝑥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+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𝑃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(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𝑋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≤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𝑥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+</m:t>
                        </m:r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𝑎</m:t>
                        </m:r>
                      </m:e>
                    </m:d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)</m:t>
                    </m:r>
                  </m:oMath>
                </a14:m>
                <a:endParaRPr lang="en-US" altLang="ko-KR" sz="3200" b="0" i="1" dirty="0" smtClean="0">
                  <a:latin typeface="Cambria Math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3200" b="0" dirty="0" smtClean="0"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P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X</m:t>
                        </m:r>
                        <m:r>
                          <a:rPr lang="en-US" altLang="ko-KR" sz="3200" b="0" i="0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Symbol"/>
                          </a:rPr>
                          <m:t>x</m:t>
                        </m:r>
                      </m:e>
                    </m:d>
                    <m: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P</m:t>
                    </m:r>
                    <m: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x</m:t>
                    </m:r>
                    <m: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X</m:t>
                    </m:r>
                    <m:r>
                      <a:rPr lang="en-US" altLang="ko-KR" sz="3200" b="0" i="0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≤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𝑎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Symbol"/>
                      </a:rPr>
                      <m:t>)   </m:t>
                    </m:r>
                  </m:oMath>
                </a14:m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96752"/>
                <a:ext cx="8568952" cy="5656933"/>
              </a:xfrm>
              <a:prstGeom prst="rect">
                <a:avLst/>
              </a:prstGeom>
              <a:blipFill rotWithShape="1">
                <a:blip r:embed="rId2"/>
                <a:stretch>
                  <a:fillRect l="-1851" t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dirty="0" smtClean="0"/>
              <a:t>2.3 </a:t>
            </a:r>
            <a:r>
              <a:rPr lang="en-US" altLang="ko-KR" dirty="0" smtClean="0"/>
              <a:t>CDF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06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/>
          <p:cNvCxnSpPr>
            <a:endCxn id="10" idx="1"/>
          </p:cNvCxnSpPr>
          <p:nvPr/>
        </p:nvCxnSpPr>
        <p:spPr bwMode="auto">
          <a:xfrm>
            <a:off x="2674115" y="5182871"/>
            <a:ext cx="4030059" cy="29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직선 화살표 연결선 7"/>
          <p:cNvCxnSpPr/>
          <p:nvPr/>
        </p:nvCxnSpPr>
        <p:spPr bwMode="auto">
          <a:xfrm flipV="1">
            <a:off x="3378722" y="3742710"/>
            <a:ext cx="0" cy="19442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>
            <a:off x="2802658" y="5182870"/>
            <a:ext cx="5760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직사각형 9"/>
          <p:cNvSpPr/>
          <p:nvPr/>
        </p:nvSpPr>
        <p:spPr>
          <a:xfrm>
            <a:off x="6704174" y="4919643"/>
            <a:ext cx="367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i="1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endParaRPr lang="ko-KR" altLang="en-US" sz="3200" b="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83768" y="3501008"/>
            <a:ext cx="753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f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sz="3200" b="0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)</a:t>
            </a:r>
            <a:endParaRPr lang="ko-KR" alt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72842" y="519244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0</a:t>
            </a:r>
            <a:endParaRPr lang="ko-KR" altLang="en-US" sz="3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 bwMode="auto">
          <a:xfrm>
            <a:off x="5842467" y="5174222"/>
            <a:ext cx="5760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자유형 17"/>
          <p:cNvSpPr/>
          <p:nvPr/>
        </p:nvSpPr>
        <p:spPr bwMode="auto">
          <a:xfrm>
            <a:off x="3391139" y="4058253"/>
            <a:ext cx="2451328" cy="1136747"/>
          </a:xfrm>
          <a:custGeom>
            <a:avLst/>
            <a:gdLst>
              <a:gd name="connsiteX0" fmla="*/ 0 w 1676400"/>
              <a:gd name="connsiteY0" fmla="*/ 616387 h 626547"/>
              <a:gd name="connsiteX1" fmla="*/ 81280 w 1676400"/>
              <a:gd name="connsiteY1" fmla="*/ 281107 h 626547"/>
              <a:gd name="connsiteX2" fmla="*/ 203200 w 1676400"/>
              <a:gd name="connsiteY2" fmla="*/ 77907 h 626547"/>
              <a:gd name="connsiteX3" fmla="*/ 538480 w 1676400"/>
              <a:gd name="connsiteY3" fmla="*/ 6787 h 626547"/>
              <a:gd name="connsiteX4" fmla="*/ 1026160 w 1676400"/>
              <a:gd name="connsiteY4" fmla="*/ 230307 h 626547"/>
              <a:gd name="connsiteX5" fmla="*/ 1676400 w 1676400"/>
              <a:gd name="connsiteY5" fmla="*/ 626547 h 62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6400" h="626547">
                <a:moveTo>
                  <a:pt x="0" y="616387"/>
                </a:moveTo>
                <a:cubicBezTo>
                  <a:pt x="23706" y="493620"/>
                  <a:pt x="47413" y="370854"/>
                  <a:pt x="81280" y="281107"/>
                </a:cubicBezTo>
                <a:cubicBezTo>
                  <a:pt x="115147" y="191360"/>
                  <a:pt x="127000" y="123627"/>
                  <a:pt x="203200" y="77907"/>
                </a:cubicBezTo>
                <a:cubicBezTo>
                  <a:pt x="279400" y="32187"/>
                  <a:pt x="401320" y="-18613"/>
                  <a:pt x="538480" y="6787"/>
                </a:cubicBezTo>
                <a:cubicBezTo>
                  <a:pt x="675640" y="32187"/>
                  <a:pt x="836507" y="127014"/>
                  <a:pt x="1026160" y="230307"/>
                </a:cubicBezTo>
                <a:cubicBezTo>
                  <a:pt x="1215813" y="333600"/>
                  <a:pt x="1446106" y="480073"/>
                  <a:pt x="1676400" y="626547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자유형 19"/>
          <p:cNvSpPr/>
          <p:nvPr/>
        </p:nvSpPr>
        <p:spPr bwMode="auto">
          <a:xfrm>
            <a:off x="4051539" y="4071262"/>
            <a:ext cx="741680" cy="1127760"/>
          </a:xfrm>
          <a:custGeom>
            <a:avLst/>
            <a:gdLst>
              <a:gd name="connsiteX0" fmla="*/ 10160 w 741680"/>
              <a:gd name="connsiteY0" fmla="*/ 1117600 h 1127760"/>
              <a:gd name="connsiteX1" fmla="*/ 0 w 741680"/>
              <a:gd name="connsiteY1" fmla="*/ 0 h 1127760"/>
              <a:gd name="connsiteX2" fmla="*/ 203200 w 741680"/>
              <a:gd name="connsiteY2" fmla="*/ 20320 h 1127760"/>
              <a:gd name="connsiteX3" fmla="*/ 355600 w 741680"/>
              <a:gd name="connsiteY3" fmla="*/ 121920 h 1127760"/>
              <a:gd name="connsiteX4" fmla="*/ 568960 w 741680"/>
              <a:gd name="connsiteY4" fmla="*/ 233680 h 1127760"/>
              <a:gd name="connsiteX5" fmla="*/ 731520 w 741680"/>
              <a:gd name="connsiteY5" fmla="*/ 325120 h 1127760"/>
              <a:gd name="connsiteX6" fmla="*/ 741680 w 741680"/>
              <a:gd name="connsiteY6" fmla="*/ 1127760 h 1127760"/>
              <a:gd name="connsiteX7" fmla="*/ 10160 w 741680"/>
              <a:gd name="connsiteY7" fmla="*/ 1117600 h 112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1680" h="1127760">
                <a:moveTo>
                  <a:pt x="10160" y="1117600"/>
                </a:moveTo>
                <a:cubicBezTo>
                  <a:pt x="6773" y="745067"/>
                  <a:pt x="3387" y="372533"/>
                  <a:pt x="0" y="0"/>
                </a:cubicBezTo>
                <a:lnTo>
                  <a:pt x="203200" y="20320"/>
                </a:lnTo>
                <a:lnTo>
                  <a:pt x="355600" y="121920"/>
                </a:lnTo>
                <a:lnTo>
                  <a:pt x="568960" y="233680"/>
                </a:lnTo>
                <a:lnTo>
                  <a:pt x="731520" y="325120"/>
                </a:lnTo>
                <a:lnTo>
                  <a:pt x="741680" y="1127760"/>
                </a:lnTo>
                <a:lnTo>
                  <a:pt x="10160" y="11176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48599" y="5191860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i="1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a</a:t>
            </a:r>
            <a:endParaRPr lang="ko-KR" altLang="en-US" sz="3200" b="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86206" y="522048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0" i="1" dirty="0" smtClean="0"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  <a:sym typeface="Symbol"/>
              </a:rPr>
              <a:t>b</a:t>
            </a:r>
            <a:endParaRPr lang="ko-KR" altLang="en-US" sz="32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35844"/>
              </p:ext>
            </p:extLst>
          </p:nvPr>
        </p:nvGraphicFramePr>
        <p:xfrm>
          <a:off x="851861" y="1268760"/>
          <a:ext cx="6435725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4" name="Equation" r:id="rId3" imgW="2222280" imgH="533160" progId="Equation.DSMT4">
                  <p:embed/>
                </p:oleObj>
              </mc:Choice>
              <mc:Fallback>
                <p:oleObj name="Equation" r:id="rId3" imgW="22222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1861" y="1268760"/>
                        <a:ext cx="6435725" cy="1541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dirty="0" smtClean="0"/>
              <a:t>2.3 </a:t>
            </a:r>
            <a:r>
              <a:rPr lang="en-US" altLang="ko-KR" dirty="0" smtClean="0"/>
              <a:t>CDF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7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611560" y="1196752"/>
                <a:ext cx="7992888" cy="5337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defRPr/>
                </a:pPr>
                <a:r>
                  <a:rPr lang="en-US" altLang="ko-KR" sz="3200" dirty="0" smtClean="0">
                    <a:solidFill>
                      <a:srgbClr val="800000"/>
                    </a:solidFill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(Definition)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Symbol"/>
                  </a:rPr>
                  <a:t> Probability</a:t>
                </a:r>
                <a:r>
                  <a:rPr lang="en-US" altLang="ko-KR" sz="3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density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 (</a:t>
                </a:r>
                <a:r>
                  <a:rPr lang="en-US" altLang="ko-KR" sz="3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pdf)</a:t>
                </a:r>
                <a:endParaRPr lang="en-US" altLang="ko-KR" sz="3200" b="0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  <a:sym typeface="Symbol"/>
                </a:endParaRPr>
              </a:p>
              <a:p>
                <a:pPr algn="just">
                  <a:defRPr/>
                </a:pPr>
                <a:endParaRPr lang="en-US" altLang="ko-KR" sz="3200" b="0" i="1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prob. </a:t>
                </a:r>
                <a:r>
                  <a:rPr lang="en-US" altLang="ko-KR" sz="3200" b="0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density function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3200" b="0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endParaRPr lang="en-US" altLang="ko-KR" sz="3200" b="0" i="1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r>
                  <a:rPr lang="en-US" altLang="ko-KR" sz="3200" b="0" i="1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3200" b="0" i="1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If 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∃ 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ko-KR" sz="3200" b="0" i="1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/>
                          <a:ea typeface="HY견고딕" pitchFamily="18" charset="-127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/>
                                  <a:ea typeface="HY견고딕" pitchFamily="18" charset="-127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ko-KR" sz="3200" b="0" i="1" smtClean="0">
                              <a:latin typeface="Cambria Math"/>
                              <a:ea typeface="HY견고딕" pitchFamily="18" charset="-127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nary>
                    </m:oMath>
                  </m:oMathPara>
                </a14:m>
                <a:endParaRPr lang="en-US" altLang="ko-KR" sz="3200" b="0" i="1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r>
                  <a:rPr lang="en-US" altLang="ko-KR" sz="3200" b="0" i="1" dirty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3200" b="0" i="1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:  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𝑝𝑟𝑜𝑏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𝑑𝑒𝑛𝑠𝑖𝑡𝑦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</a:rPr>
                      <m:t>𝑓𝑢𝑛𝑐𝑡𝑖𝑜𝑛</m:t>
                    </m:r>
                  </m:oMath>
                </a14:m>
                <a:endParaRPr lang="en-US" altLang="ko-KR" sz="3200" b="0" i="1" dirty="0" smtClean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endParaRPr lang="en-US" altLang="ko-KR" sz="3200" b="0" i="1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  <a:p>
                <a:pPr algn="just">
                  <a:defRPr/>
                </a:pPr>
                <a:r>
                  <a:rPr lang="en-US" altLang="ko-KR" sz="3200" b="0" i="1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</a:rPr>
                  <a:t>  </a:t>
                </a:r>
                <a:r>
                  <a:rPr lang="en-US" altLang="ko-KR" sz="3200" b="0" i="1" dirty="0" smtClean="0">
                    <a:latin typeface="Times New Roman" panose="02020603050405020304" pitchFamily="18" charset="0"/>
                    <a:ea typeface="HY견고딕" pitchFamily="18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𝑑𝐹</m:t>
                        </m:r>
                        <m:d>
                          <m:dPr>
                            <m:ctrlP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latin typeface="Cambria Math"/>
                                <a:ea typeface="HY견고딕" pitchFamily="18" charset="-127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𝑑𝑥</m:t>
                        </m:r>
                      </m:den>
                    </m:f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3200" b="0" i="1" smtClean="0">
                        <a:latin typeface="Cambria Math"/>
                        <a:ea typeface="HY견고딕" pitchFamily="18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/>
                            <a:ea typeface="HY견고딕" pitchFamily="18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sz="3200" b="0" i="1" dirty="0">
                  <a:latin typeface="Times New Roman" panose="02020603050405020304" pitchFamily="18" charset="0"/>
                  <a:ea typeface="HY견고딕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96752"/>
                <a:ext cx="7992888" cy="5337423"/>
              </a:xfrm>
              <a:prstGeom prst="rect">
                <a:avLst/>
              </a:prstGeom>
              <a:blipFill rotWithShape="1">
                <a:blip r:embed="rId2"/>
                <a:stretch>
                  <a:fillRect l="-1907" t="-1598" b="-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352928" cy="720080"/>
          </a:xfrm>
        </p:spPr>
        <p:txBody>
          <a:bodyPr/>
          <a:lstStyle/>
          <a:p>
            <a:r>
              <a:rPr lang="en-US" altLang="ko-KR" dirty="0" smtClean="0"/>
              <a:t>2.4 </a:t>
            </a:r>
            <a:r>
              <a:rPr lang="en-US" altLang="ko-KR" dirty="0" smtClean="0"/>
              <a:t>P</a:t>
            </a:r>
            <a:r>
              <a:rPr lang="en-US" altLang="ko-KR" dirty="0">
                <a:cs typeface="Times New Roman" panose="02020603050405020304" pitchFamily="18" charset="0"/>
                <a:sym typeface="Symbol"/>
              </a:rPr>
              <a:t>robability</a:t>
            </a:r>
            <a:r>
              <a:rPr lang="en-US" altLang="ko-KR" dirty="0"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cs typeface="Times New Roman" panose="02020603050405020304" pitchFamily="18" charset="0"/>
              </a:rPr>
              <a:t>Density 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00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키오스크형 디자인">
  <a:themeElements>
    <a:clrScheme name="키오스크형 디자인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B727"/>
      </a:accent1>
      <a:accent2>
        <a:srgbClr val="4678BA"/>
      </a:accent2>
      <a:accent3>
        <a:srgbClr val="FFFFFF"/>
      </a:accent3>
      <a:accent4>
        <a:srgbClr val="000000"/>
      </a:accent4>
      <a:accent5>
        <a:srgbClr val="FFD8AC"/>
      </a:accent5>
      <a:accent6>
        <a:srgbClr val="3F6CA8"/>
      </a:accent6>
      <a:hlink>
        <a:srgbClr val="93CE4C"/>
      </a:hlink>
      <a:folHlink>
        <a:srgbClr val="FF9999"/>
      </a:folHlink>
    </a:clrScheme>
    <a:fontScheme name="키오스크형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키오스크형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BCEB1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3E3D5"/>
        </a:accent5>
        <a:accent6>
          <a:srgbClr val="2D5CB9"/>
        </a:accent6>
        <a:hlink>
          <a:srgbClr val="99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키오스크형 디자인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B727"/>
        </a:accent1>
        <a:accent2>
          <a:srgbClr val="4678BA"/>
        </a:accent2>
        <a:accent3>
          <a:srgbClr val="FFFFFF"/>
        </a:accent3>
        <a:accent4>
          <a:srgbClr val="000000"/>
        </a:accent4>
        <a:accent5>
          <a:srgbClr val="FFD8AC"/>
        </a:accent5>
        <a:accent6>
          <a:srgbClr val="3F6CA8"/>
        </a:accent6>
        <a:hlink>
          <a:srgbClr val="93CE4C"/>
        </a:hlink>
        <a:folHlink>
          <a:srgbClr val="FF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키오스크형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3DDD7"/>
        </a:accent1>
        <a:accent2>
          <a:srgbClr val="4454CE"/>
        </a:accent2>
        <a:accent3>
          <a:srgbClr val="FFFFFF"/>
        </a:accent3>
        <a:accent4>
          <a:srgbClr val="000000"/>
        </a:accent4>
        <a:accent5>
          <a:srgbClr val="B7EBE8"/>
        </a:accent5>
        <a:accent6>
          <a:srgbClr val="3D4BBA"/>
        </a:accent6>
        <a:hlink>
          <a:srgbClr val="9999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키오스크형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키오스크형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BDD77"/>
        </a:accent1>
        <a:accent2>
          <a:srgbClr val="BE3EA0"/>
        </a:accent2>
        <a:accent3>
          <a:srgbClr val="FFFFFF"/>
        </a:accent3>
        <a:accent4>
          <a:srgbClr val="000000"/>
        </a:accent4>
        <a:accent5>
          <a:srgbClr val="F3EBBD"/>
        </a:accent5>
        <a:accent6>
          <a:srgbClr val="AC3791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19910</TotalTime>
  <Words>1526</Words>
  <Application>Microsoft Office PowerPoint</Application>
  <PresentationFormat>화면 슬라이드 쇼(4:3)</PresentationFormat>
  <Paragraphs>302</Paragraphs>
  <Slides>49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1" baseType="lpstr">
      <vt:lpstr>키오스크형 디자인</vt:lpstr>
      <vt:lpstr>Equation</vt:lpstr>
      <vt:lpstr>PCE6205 Stochastic (Random Variable)</vt:lpstr>
      <vt:lpstr>2.1 Random Variable</vt:lpstr>
      <vt:lpstr>2.1 Random Variable</vt:lpstr>
      <vt:lpstr>2.1 Random Variable</vt:lpstr>
      <vt:lpstr>2.1 Random Variable</vt:lpstr>
      <vt:lpstr>2.2 Prob.  in RVs</vt:lpstr>
      <vt:lpstr>2.3 CDF</vt:lpstr>
      <vt:lpstr>2.3 CDF</vt:lpstr>
      <vt:lpstr>2.4 Probability Density Function</vt:lpstr>
      <vt:lpstr>2.4 Probability Density Function</vt:lpstr>
      <vt:lpstr>2.4 Probability Density Function</vt:lpstr>
      <vt:lpstr>2.5 Useful PDFs</vt:lpstr>
      <vt:lpstr>2.5 Useful PDFs</vt:lpstr>
      <vt:lpstr>2.5 Probability Density Function</vt:lpstr>
      <vt:lpstr>2.5 Probability Density Function</vt:lpstr>
      <vt:lpstr>2.5 Probability Density Function</vt:lpstr>
      <vt:lpstr>2.5 Probability Density Function</vt:lpstr>
      <vt:lpstr>2.5 Probability Density Function</vt:lpstr>
      <vt:lpstr>2.5 Probability Density Function</vt:lpstr>
      <vt:lpstr>2.5 Probability Density Function</vt:lpstr>
      <vt:lpstr>2.6 PDF &amp; CDF</vt:lpstr>
      <vt:lpstr>2.6 PDF &amp; CDF</vt:lpstr>
      <vt:lpstr>2.6 PCF &amp; CDF</vt:lpstr>
      <vt:lpstr>2.4 PDF &amp; CDF</vt:lpstr>
      <vt:lpstr>2.4 PDF &amp; CDF</vt:lpstr>
      <vt:lpstr>2.4 PDF &amp; CDF</vt:lpstr>
      <vt:lpstr>2.4 PDF &amp; CDF</vt:lpstr>
      <vt:lpstr>2.4 PDF &amp; CDF</vt:lpstr>
      <vt:lpstr>2.4 PDF &amp; CDF</vt:lpstr>
      <vt:lpstr>2.4 PDF &amp; CDF</vt:lpstr>
      <vt:lpstr>2.4 PDF &amp; CDF</vt:lpstr>
      <vt:lpstr>2.5 Useful PDFs</vt:lpstr>
      <vt:lpstr>2.5 Useful PDFs</vt:lpstr>
      <vt:lpstr>2.5 Useful PDFs</vt:lpstr>
      <vt:lpstr>2.5 Useful PDFs</vt:lpstr>
      <vt:lpstr>2.5 Useful PDFs</vt:lpstr>
      <vt:lpstr>2.5 Useful PDFs</vt:lpstr>
      <vt:lpstr>2.5 Useful PDFs</vt:lpstr>
      <vt:lpstr>2.5 Useful PDFs</vt:lpstr>
      <vt:lpstr>2.5 Useful PDFs</vt:lpstr>
      <vt:lpstr>2.6 Joint cdf</vt:lpstr>
      <vt:lpstr>2.6 Joint cdf</vt:lpstr>
      <vt:lpstr>2.6 Joint pdf</vt:lpstr>
      <vt:lpstr>2.7 Marginal pdf</vt:lpstr>
      <vt:lpstr>2.7 Marginal pdf</vt:lpstr>
      <vt:lpstr>2.7 Marginal pdf</vt:lpstr>
      <vt:lpstr>2.7 Marginal pdf</vt:lpstr>
      <vt:lpstr>2.7 Marginal pdf</vt:lpstr>
      <vt:lpstr>2.8 Conditional pdf</vt:lpstr>
    </vt:vector>
  </TitlesOfParts>
  <Company>KMU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ggjin</dc:creator>
  <cp:lastModifiedBy>김태욱</cp:lastModifiedBy>
  <cp:revision>3200</cp:revision>
  <cp:lastPrinted>2015-09-14T02:33:30Z</cp:lastPrinted>
  <dcterms:created xsi:type="dcterms:W3CDTF">2005-06-13T23:48:22Z</dcterms:created>
  <dcterms:modified xsi:type="dcterms:W3CDTF">2022-03-18T05:11:30Z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TC010610061042</vt:lpwstr>
  </property>
</Properties>
</file>