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26"/>
  </p:notesMasterIdLst>
  <p:sldIdLst>
    <p:sldId id="256" r:id="rId4"/>
    <p:sldId id="317" r:id="rId5"/>
    <p:sldId id="308" r:id="rId6"/>
    <p:sldId id="318" r:id="rId7"/>
    <p:sldId id="309" r:id="rId8"/>
    <p:sldId id="301" r:id="rId9"/>
    <p:sldId id="316" r:id="rId10"/>
    <p:sldId id="305" r:id="rId11"/>
    <p:sldId id="304" r:id="rId12"/>
    <p:sldId id="306" r:id="rId13"/>
    <p:sldId id="302" r:id="rId14"/>
    <p:sldId id="294" r:id="rId15"/>
    <p:sldId id="295" r:id="rId16"/>
    <p:sldId id="293" r:id="rId17"/>
    <p:sldId id="296" r:id="rId18"/>
    <p:sldId id="297" r:id="rId19"/>
    <p:sldId id="310" r:id="rId20"/>
    <p:sldId id="311" r:id="rId21"/>
    <p:sldId id="312" r:id="rId22"/>
    <p:sldId id="313" r:id="rId23"/>
    <p:sldId id="314" r:id="rId24"/>
    <p:sldId id="315" r:id="rId25"/>
  </p:sldIdLst>
  <p:sldSz cx="9144000" cy="6858000" type="screen4x3"/>
  <p:notesSz cx="6797675" cy="99250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710" autoAdjust="0"/>
  </p:normalViewPr>
  <p:slideViewPr>
    <p:cSldViewPr>
      <p:cViewPr>
        <p:scale>
          <a:sx n="90" d="100"/>
          <a:sy n="90" d="100"/>
        </p:scale>
        <p:origin x="-749" y="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8" y="-10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1334-5057-48F4-90B1-5C8CA5C7024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657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657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1A26-0F87-46A9-8FF8-F52E0A303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5870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1520" y="764704"/>
                <a:ext cx="8104637" cy="586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Estimator : Sum of random variables</a:t>
                </a:r>
              </a:p>
              <a:p>
                <a:r>
                  <a:rPr lang="en-US" altLang="ko-KR" dirty="0" smtClean="0"/>
                  <a:t> The measurement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- The </a:t>
                </a:r>
                <a:r>
                  <a:rPr lang="en-US" altLang="ko-KR" dirty="0" smtClean="0"/>
                  <a:t>Estimator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r>
                  <a:rPr lang="en-US" altLang="ko-KR" dirty="0" smtClean="0"/>
                  <a:t>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   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~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m:rPr>
                                <m:nor/>
                              </m:rPr>
                              <a:rPr lang="en-US" altLang="ko-KR" dirty="0"/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 err="1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ko-KR" dirty="0" err="1"/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 err="1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ko-KR" dirty="0" err="1"/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dirty="0" err="1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)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 </a:t>
                </a:r>
                <a:r>
                  <a:rPr lang="en-US" altLang="ko-KR" dirty="0" smtClean="0"/>
                  <a:t>2)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𝑏𝑖𝑎𝑠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𝑠𝑒𝑛𝑠𝑜𝑟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𝑖𝑠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𝑧𝑒𝑟𝑜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−→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b="0" i="1" dirty="0" smtClean="0">
                    <a:latin typeface="Cambria Math"/>
                    <a:sym typeface="Wingdings" panose="05000000000000000000" pitchFamily="2" charset="2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104637" cy="5863400"/>
              </a:xfrm>
              <a:prstGeom prst="rect">
                <a:avLst/>
              </a:prstGeom>
              <a:blipFill rotWithShape="1">
                <a:blip r:embed="rId2"/>
                <a:stretch>
                  <a:fillRect l="-451" t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07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1124744"/>
                <a:ext cx="8104637" cy="494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>
                    <a:latin typeface="Cambria Math"/>
                  </a:rPr>
                  <a:t>3)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0" smtClean="0">
                        <a:latin typeface="Cambria Math"/>
                      </a:rPr>
                      <m:t>=3/2,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Z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b="0" i="0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dx</m:t>
                        </m:r>
                      </m:e>
                    </m:nary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/>
                              </a:rPr>
                              <m:t>3/2−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=3/2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b="0" i="0" dirty="0" smtClean="0">
                  <a:latin typeface="Cambria Math"/>
                </a:endParaRPr>
              </a:p>
              <a:p>
                <a:endParaRPr lang="en-US" altLang="ko-KR" b="0" i="0" dirty="0" smtClean="0">
                  <a:latin typeface="Cambria Math"/>
                </a:endParaRPr>
              </a:p>
              <a:p>
                <a:r>
                  <a:rPr lang="en-US" altLang="ko-KR" dirty="0" smtClean="0"/>
                  <a:t>  Since </a:t>
                </a:r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   0&lt;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&lt;1 </m:t>
                    </m:r>
                  </m:oMath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3/2−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=1 ,  0&lt;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&lt;1 −→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Z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/>
                            </a:rPr>
                            <m:t>xf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/>
                                </a:rP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/>
                            </a:rPr>
                            <m:t>dx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dx</m:t>
                              </m:r>
                            </m:e>
                          </m:nary>
                          <m:r>
                            <a:rPr lang="en-US" altLang="ko-KR" b="0" i="0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ko-KR" b="0" i="0" smtClean="0">
                              <a:latin typeface="Cambria Math"/>
                            </a:rPr>
                            <m:t> 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</a:rPr>
                            <m:t>=3/4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8104637" cy="4947958"/>
              </a:xfrm>
              <a:prstGeom prst="rect">
                <a:avLst/>
              </a:prstGeom>
              <a:blipFill rotWithShape="1">
                <a:blip r:embed="rId2"/>
                <a:stretch>
                  <a:fillRect l="-602" t="-9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8088" y="75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04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8088" y="836712"/>
                <a:ext cx="8104637" cy="470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In conclusion 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  −→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=1   −→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 −→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**   Compare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**  If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88" y="836712"/>
                <a:ext cx="8104637" cy="4704429"/>
              </a:xfrm>
              <a:prstGeom prst="rect">
                <a:avLst/>
              </a:prstGeom>
              <a:blipFill rotWithShape="1">
                <a:blip r:embed="rId2"/>
                <a:stretch>
                  <a:fillRect l="-527" t="-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8088" y="75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0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9512" y="908720"/>
                <a:ext cx="7992888" cy="371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Minimum variance estimator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X</m:t>
                    </m:r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dirty="0" smtClean="0"/>
                  <a:t> which is a R.V.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There are two measurements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for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    ,   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0" smtClean="0">
                        <a:latin typeface="Cambria Math"/>
                      </a:rPr>
                      <m:t>,      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0" smtClean="0">
                        <a:latin typeface="Cambria Math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N</m:t>
                    </m:r>
                    <m:r>
                      <a:rPr lang="en-US" altLang="ko-KR" b="0" i="0" smtClean="0">
                        <a:latin typeface="Cambria Math"/>
                      </a:rPr>
                      <m:t>(0, 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Problem: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𝑏𝑌</m:t>
                    </m:r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altLang="ko-KR" b="0" dirty="0" smtClean="0"/>
                  <a:t>  find  the unbiased best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</a:t>
                </a:r>
              </a:p>
              <a:p>
                <a:r>
                  <a:rPr lang="en-US" altLang="ko-KR" b="0" i="1" dirty="0" smtClean="0">
                    <a:latin typeface="Cambria Math"/>
                  </a:rPr>
                  <a:t>       </a:t>
                </a:r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08720"/>
                <a:ext cx="7992888" cy="3711337"/>
              </a:xfrm>
              <a:prstGeom prst="rect">
                <a:avLst/>
              </a:prstGeom>
              <a:blipFill rotWithShape="1">
                <a:blip r:embed="rId2"/>
                <a:stretch>
                  <a:fillRect l="-457" t="-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504" y="188640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5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4901" y="764704"/>
                <a:ext cx="7704856" cy="577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Solution </a:t>
                </a:r>
              </a:p>
              <a:p>
                <a:r>
                  <a:rPr lang="en-US" altLang="ko-KR" dirty="0" smtClean="0"/>
                  <a:t>  Assume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𝑎𝑍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𝑏𝑌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</a:rPr>
                      <m:t>   ,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V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a:rPr lang="en-US" altLang="ko-KR" b="0" i="0" smtClean="0">
                        <a:latin typeface="Cambria Math"/>
                      </a:rPr>
                      <m:t>0</m:t>
                    </m:r>
                    <m:r>
                      <a:rPr lang="en-US" altLang="ko-KR" b="0" i="0" smtClean="0">
                        <a:latin typeface="Cambria Math"/>
                      </a:rPr>
                      <m:t>,  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Find the weighting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 to get the unbiased  best estimator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1) unbiased estimator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 −→   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2)  find (</a:t>
                </a:r>
                <a:r>
                  <a:rPr lang="en-US" altLang="ko-KR" dirty="0" err="1" smtClean="0"/>
                  <a:t>a,b</a:t>
                </a:r>
                <a:r>
                  <a:rPr lang="en-US" altLang="ko-KR" dirty="0" smtClean="0"/>
                  <a:t>)   such that min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      </a:t>
                </a:r>
              </a:p>
              <a:p>
                <a:r>
                  <a:rPr lang="en-US" altLang="ko-KR" b="0" dirty="0" smtClean="0"/>
                  <a:t>   </a:t>
                </a:r>
              </a:p>
              <a:p>
                <a:r>
                  <a:rPr lang="en-US" altLang="ko-KR" b="0" i="1" dirty="0" smtClean="0">
                    <a:latin typeface="Cambria Math"/>
                  </a:rPr>
                  <a:t>       </a:t>
                </a:r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1" y="764704"/>
                <a:ext cx="7704856" cy="5776325"/>
              </a:xfrm>
              <a:prstGeom prst="rect">
                <a:avLst/>
              </a:prstGeom>
              <a:blipFill rotWithShape="1">
                <a:blip r:embed="rId2"/>
                <a:stretch>
                  <a:fillRect l="-554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504" y="188640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9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4205" y="629980"/>
                <a:ext cx="8105824" cy="396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>
                    <a:latin typeface="Cambria Math"/>
                  </a:rPr>
                  <a:t>Solution(Heuristically</a:t>
                </a:r>
                <a:r>
                  <a:rPr lang="en-US" altLang="ko-KR" b="0" dirty="0" smtClean="0">
                    <a:latin typeface="Cambria Math"/>
                  </a:rPr>
                  <a:t>)</a:t>
                </a: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   1)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𝑎𝑍</m:t>
                    </m:r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r>
                      <a:rPr lang="en-US" altLang="ko-KR" b="0" i="1" smtClean="0">
                        <a:latin typeface="Cambria Math"/>
                      </a:rPr>
                      <m:t>𝑏𝑌</m:t>
                    </m:r>
                  </m:oMath>
                </a14:m>
                <a:r>
                  <a:rPr lang="en-US" altLang="ko-KR" b="0" dirty="0" smtClean="0">
                    <a:latin typeface="Cambria Math"/>
                  </a:rPr>
                  <a:t>  </a:t>
                </a:r>
                <a:r>
                  <a:rPr lang="en-US" altLang="ko-KR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𝑎</m:t>
                    </m:r>
                    <m:r>
                      <a:rPr lang="en-US" altLang="ko-KR" b="0" i="1" dirty="0" smtClean="0">
                        <a:latin typeface="Cambria Math"/>
                      </a:rPr>
                      <m:t>&gt;</m:t>
                    </m:r>
                    <m:r>
                      <a:rPr lang="en-US" altLang="ko-KR" b="0" i="1" dirty="0" smtClean="0">
                        <a:latin typeface="Cambria Math"/>
                      </a:rPr>
                      <m:t>𝑏</m:t>
                    </m:r>
                    <m:r>
                      <a:rPr lang="en-US" altLang="ko-KR" b="0" i="1" dirty="0" smtClean="0">
                        <a:latin typeface="Cambria Math"/>
                      </a:rPr>
                      <m:t>   </m:t>
                    </m:r>
                    <m:r>
                      <a:rPr lang="en-US" altLang="ko-KR" b="0" i="1" dirty="0" smtClean="0">
                        <a:latin typeface="Cambria Math"/>
                      </a:rPr>
                      <m:t>𝑖𝑓</m:t>
                    </m:r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dirty="0" smtClean="0">
                        <a:latin typeface="Cambria Math"/>
                      </a:rPr>
                      <m:t> &gt;  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𝑍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              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b="0" dirty="0" smtClean="0">
                    <a:latin typeface="Cambria Math"/>
                  </a:rPr>
                  <a:t> </a:t>
                </a:r>
              </a:p>
              <a:p>
                <a:r>
                  <a:rPr lang="en-US" altLang="ko-KR" b="0" dirty="0" smtClean="0">
                    <a:latin typeface="Cambria Math"/>
                  </a:rPr>
                  <a:t>  2)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endParaRPr lang="en-US" altLang="ko-KR" b="0" dirty="0" smtClean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    Then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𝑍</m:t>
                      </m:r>
                      <m:r>
                        <a:rPr lang="en-US" altLang="ko-KR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𝑍</m:t>
                      </m:r>
                      <m:r>
                        <a:rPr lang="en-US" altLang="ko-KR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</a:t>
                </a:r>
              </a:p>
              <a:p>
                <a:endParaRPr lang="en-US" altLang="ko-KR" i="1" dirty="0">
                  <a:latin typeface="Cambria Math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05" y="629980"/>
                <a:ext cx="8105824" cy="3969805"/>
              </a:xfrm>
              <a:prstGeom prst="rect">
                <a:avLst/>
              </a:prstGeom>
              <a:blipFill rotWithShape="1">
                <a:blip r:embed="rId2"/>
                <a:stretch>
                  <a:fillRect l="-602" t="-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36" y="116632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21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046" y="908720"/>
                <a:ext cx="8105824" cy="473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𝑍</m:t>
                      </m:r>
                      <m:r>
                        <a:rPr lang="en-US" altLang="ko-KR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𝑍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i="1">
                              <a:latin typeface="Cambria Math"/>
                            </a:rPr>
                            <m:t>𝑍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ko-KR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  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𝑍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𝑍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 −</m:t>
                      </m:r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Here, at later we may prove,</a:t>
                </a: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The </a:t>
                </a:r>
                <a:r>
                  <a:rPr lang="en-US" altLang="ko-KR" dirty="0" err="1" smtClean="0">
                    <a:latin typeface="Cambria Math"/>
                  </a:rPr>
                  <a:t>kalman</a:t>
                </a:r>
                <a:r>
                  <a:rPr lang="en-US" altLang="ko-KR" dirty="0" smtClean="0">
                    <a:latin typeface="Cambria Math"/>
                  </a:rPr>
                  <a:t> gain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</a:t>
                </a:r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</a:t>
                </a:r>
              </a:p>
              <a:p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" y="908720"/>
                <a:ext cx="8105824" cy="47353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87895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3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2" y="764704"/>
                <a:ext cx="8105824" cy="510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i="1" dirty="0" smtClean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sum</a:t>
                </a:r>
                <a:r>
                  <a:rPr lang="ko-KR" altLang="en-US" dirty="0" smtClean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of  random variables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Cambria Math"/>
                  </a:rPr>
                  <a:t>)</a:t>
                </a:r>
              </a:p>
              <a:p>
                <a:endParaRPr lang="en-US" altLang="ko-KR" dirty="0" smtClean="0">
                  <a:latin typeface="Cambria Math"/>
                </a:endParaRPr>
              </a:p>
              <a:p>
                <a:r>
                  <a:rPr lang="en-US" altLang="ko-KR" dirty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     </a:t>
                </a:r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1)  Batch process</a:t>
                </a:r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)=1/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2) Recursive Process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</a:t>
                </a: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+1 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 </a:t>
                </a: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endParaRPr lang="en-US" altLang="ko-KR" i="1" dirty="0">
                  <a:latin typeface="Cambria Math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105824" cy="5108706"/>
              </a:xfrm>
              <a:prstGeom prst="rect">
                <a:avLst/>
              </a:prstGeom>
              <a:blipFill rotWithShape="1">
                <a:blip r:embed="rId2"/>
                <a:stretch>
                  <a:fillRect l="-451" t="-716" b="-11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1408" y="104829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Batch/ Recursive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70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16632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Batch/ Recursive type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9512" y="692696"/>
                <a:ext cx="7920880" cy="3752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Least Square Estimator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Problem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−→   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   −→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𝑢𝑛𝑖𝑞𝑢𝑒𝑙𝑦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𝑑𝑒𝑡𝑒𝑟𝑚𝑖𝑛𝑒𝑑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−→   </m:t>
                    </m:r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𝑎𝑥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</a:rPr>
                      <m:t>   −→</m:t>
                    </m:r>
                    <m:r>
                      <a:rPr lang="en-US" altLang="ko-KR" b="0" i="1" smtClean="0">
                        <a:latin typeface="Cambria Math"/>
                      </a:rPr>
                      <m:t>𝑚𝑎𝑛𝑦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> exist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</a:t>
                </a:r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  </a:t>
                </a:r>
                <a:r>
                  <a:rPr lang="en-US" altLang="ko-KR" dirty="0" smtClean="0">
                    <a:latin typeface="Cambria Math"/>
                    <a:sym typeface="Wingdings" panose="05000000000000000000" pitchFamily="2" charset="2"/>
                  </a:rPr>
                  <a:t>find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i="1" dirty="0" smtClean="0">
                    <a:latin typeface="Cambria Math"/>
                  </a:rPr>
                  <a:t>  such that  </a:t>
                </a: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i="1" dirty="0">
                  <a:latin typeface="Cambria Math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</a:t>
                </a:r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 minimum square estimators  for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92696"/>
                <a:ext cx="7920880" cy="3752502"/>
              </a:xfrm>
              <a:prstGeom prst="rect">
                <a:avLst/>
              </a:prstGeom>
              <a:blipFill rotWithShape="1">
                <a:blip r:embed="rId2"/>
                <a:stretch>
                  <a:fillRect l="-462" t="-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58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99" y="96362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Batch/ Recursive type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764704"/>
                <a:ext cx="7920880" cy="472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Least Square Estimator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Example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The airplane is moving at a constant speed. Given the air position as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(time, </a:t>
                </a:r>
                <a:r>
                  <a:rPr lang="en-US" altLang="ko-KR" dirty="0" err="1" smtClean="0"/>
                  <a:t>pos</a:t>
                </a:r>
                <a:r>
                  <a:rPr lang="en-US" altLang="ko-KR" dirty="0" smtClean="0"/>
                  <a:t>) =(1, 1),(2,3), (3, 5)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estimate the </a:t>
                </a:r>
                <a:r>
                  <a:rPr lang="en-US" altLang="ko-KR" dirty="0" err="1" smtClean="0"/>
                  <a:t>aiplane</a:t>
                </a:r>
                <a:r>
                  <a:rPr lang="en-US" altLang="ko-KR" dirty="0" smtClean="0"/>
                  <a:t> speed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Matrix model as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𝑝𝑜𝑠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𝑖𝑛𝑖𝑡𝑖𝑎𝑙𝑃𝑜𝑠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𝑆𝑝𝑒𝑒𝑑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/>
                      </a:rPr>
                      <m:t>𝑡𝑖𝑚𝑒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𝑏𝑡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𝐷𝑋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7920880" cy="4724948"/>
              </a:xfrm>
              <a:prstGeom prst="rect">
                <a:avLst/>
              </a:prstGeom>
              <a:blipFill rotWithShape="1">
                <a:blip r:embed="rId2"/>
                <a:stretch>
                  <a:fillRect l="-462" t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74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13295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Least Square Estimator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764704"/>
                <a:ext cx="8280920" cy="506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Least Square Estimator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Criteria : minimum square error estimator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Given </a:t>
                </a:r>
                <a:r>
                  <a:rPr lang="en-US" altLang="ko-KR" b="1" dirty="0" smtClean="0"/>
                  <a:t>D, Y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𝐷𝑋</m:t>
                    </m:r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/>
                  <a:t>  such that the criteria is minimized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arg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- Gradient method : at the minimum, the slope of criteria should be zero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0=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280920" cy="5065554"/>
              </a:xfrm>
              <a:prstGeom prst="rect">
                <a:avLst/>
              </a:prstGeom>
              <a:blipFill rotWithShape="1">
                <a:blip r:embed="rId2"/>
                <a:stretch>
                  <a:fillRect l="-442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3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5870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1520" y="764704"/>
                <a:ext cx="8104637" cy="342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The conditional expectation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latin typeface="Cambria Math"/>
                    <a:sym typeface="Wingdings" panose="05000000000000000000" pitchFamily="2" charset="2"/>
                  </a:rPr>
                  <a:t>Week_6 Sum of Random Variables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 </a:t>
                </a:r>
                <a:r>
                  <a:rPr lang="en-US" altLang="ko-KR" dirty="0" smtClean="0">
                    <a:latin typeface="Cambria Math"/>
                    <a:sym typeface="Wingdings" panose="05000000000000000000" pitchFamily="2" charset="2"/>
                  </a:rPr>
                  <a:t>- Given the joint probability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Cambria Math"/>
                    <a:sym typeface="Wingdings" panose="05000000000000000000" pitchFamily="2" charset="2"/>
                  </a:rPr>
                  <a:t>  find the pdf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𝑧</m:t>
                    </m:r>
                  </m:oMath>
                </a14:m>
                <a:endParaRPr lang="en-US" altLang="ko-KR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>
                    <a:latin typeface="Cambria Math"/>
                    <a:sym typeface="Wingdings" panose="05000000000000000000" pitchFamily="2" charset="2"/>
                  </a:rPr>
                  <a:t> </a:t>
                </a:r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</a:t>
                </a:r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b="0" i="1" dirty="0" smtClean="0">
                    <a:latin typeface="Cambria Math"/>
                    <a:sym typeface="Wingdings" panose="05000000000000000000" pitchFamily="2" charset="2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104637" cy="3424079"/>
              </a:xfrm>
              <a:prstGeom prst="rect">
                <a:avLst/>
              </a:prstGeom>
              <a:blipFill rotWithShape="1">
                <a:blip r:embed="rId2"/>
                <a:stretch>
                  <a:fillRect l="-451" t="-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8088" y="75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05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1520" y="764704"/>
                <a:ext cx="8280920" cy="559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Vector differentiation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=−2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+2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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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280920" cy="5596468"/>
              </a:xfrm>
              <a:prstGeom prst="rect">
                <a:avLst/>
              </a:prstGeom>
              <a:blipFill rotWithShape="1">
                <a:blip r:embed="rId2"/>
                <a:stretch>
                  <a:fillRect l="-442" t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9512" y="113295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Least Square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964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764704"/>
                <a:ext cx="8280920" cy="4889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0</m:t>
                    </m:r>
                    <m:r>
                      <a:rPr lang="en-US" altLang="ko-KR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den>
                    </m:f>
                    <m:d>
                      <m:dPr>
                        <m:begChr m:val="{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  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+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ko-KR" b="0" i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D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Rearrange it to give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d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So that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</a:rPr>
                      <m:t>𝑖𝑓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𝑒𝑥𝑖𝑠𝑡𝑠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 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280920" cy="4889415"/>
              </a:xfrm>
              <a:prstGeom prst="rect">
                <a:avLst/>
              </a:prstGeom>
              <a:blipFill rotWithShape="1">
                <a:blip r:embed="rId2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9512" y="113295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Least Square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41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764704"/>
                <a:ext cx="6768752" cy="279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𝑌</m:t>
                    </m:r>
                    <m:r>
                      <a:rPr lang="en-US" altLang="ko-KR" i="1" smtClean="0">
                        <a:latin typeface="Cambria Math"/>
                      </a:rPr>
                      <m:t>=</m:t>
                    </m:r>
                    <m:r>
                      <a:rPr lang="en-US" altLang="ko-KR" i="1" smtClean="0">
                        <a:latin typeface="Cambria Math"/>
                      </a:rPr>
                      <m:t>𝐷𝑋</m:t>
                    </m:r>
                    <m:r>
                      <a:rPr lang="en-US" altLang="ko-KR" i="1" smtClean="0">
                        <a:latin typeface="Cambria Math"/>
                      </a:rPr>
                      <m:t>,  </m:t>
                    </m:r>
                    <m:r>
                      <a:rPr lang="en-US" altLang="ko-KR" i="1" smtClean="0">
                        <a:latin typeface="Cambria Math"/>
                      </a:rPr>
                      <m:t>𝑓𝑖𝑛𝑑</m:t>
                    </m:r>
                    <m:r>
                      <a:rPr lang="en-US" altLang="ko-KR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/>
                  <a:t>  such that the criteria is minimized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arg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𝑌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𝐷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Solution: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6768752" cy="2796215"/>
              </a:xfrm>
              <a:prstGeom prst="rect">
                <a:avLst/>
              </a:prstGeom>
              <a:blipFill rotWithShape="1">
                <a:blip r:embed="rId2"/>
                <a:stretch>
                  <a:fillRect l="-720" t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113295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Least Square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30373" y="921496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3225752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318347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202" y="117787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11108" y="961019"/>
                <a:ext cx="3915111" cy="58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    0&lt;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&lt;1, 0&lt;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08" y="961019"/>
                <a:ext cx="3915111" cy="5861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4067944" y="32257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30373" y="1790653"/>
            <a:ext cx="1625403" cy="143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8088" y="75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49174" y="3813156"/>
                <a:ext cx="3124958" cy="864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0           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&lt;0,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&gt;2 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      0&lt;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 1&lt;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74" y="3813156"/>
                <a:ext cx="3124958" cy="8641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92147" y="330048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0                1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683" y="1760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5656" y="1362539"/>
                <a:ext cx="94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62539"/>
                <a:ext cx="94295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/>
          <p:cNvCxnSpPr/>
          <p:nvPr/>
        </p:nvCxnSpPr>
        <p:spPr>
          <a:xfrm>
            <a:off x="976426" y="3824874"/>
            <a:ext cx="0" cy="284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97573" y="6129130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1987" y="6086856"/>
            <a:ext cx="529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  1                 2             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255" y="4081251"/>
                <a:ext cx="708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5" y="4081251"/>
                <a:ext cx="70833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 flipV="1">
            <a:off x="976426" y="4797152"/>
            <a:ext cx="1579350" cy="1331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55776" y="4797152"/>
            <a:ext cx="1620180" cy="1289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2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30373" y="921496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3225752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318347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202" y="117787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11108" y="961019"/>
                <a:ext cx="3915111" cy="58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𝑒𝑟𝑤𝑖𝑠𝑒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08" y="961019"/>
                <a:ext cx="3915111" cy="5861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4067944" y="32257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30373" y="1790653"/>
            <a:ext cx="1625403" cy="143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8088" y="75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147" y="330048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0                1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683" y="1760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5656" y="1362539"/>
                <a:ext cx="94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62539"/>
                <a:ext cx="94295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3202" y="4293097"/>
                <a:ext cx="5710966" cy="177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𝑑𝑦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  <m:r>
                            <a:rPr lang="en-US" altLang="ko-KR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,     </m:t>
                      </m:r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&lt;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&lt;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2" y="4293097"/>
                <a:ext cx="5710966" cy="1777538"/>
              </a:xfrm>
              <a:prstGeom prst="rect">
                <a:avLst/>
              </a:prstGeom>
              <a:blipFill rotWithShape="1">
                <a:blip r:embed="rId5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93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92141" y="18864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520" y="908720"/>
                <a:ext cx="5424755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𝑑𝑧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𝑑𝑧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2−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𝑑𝑧</m:t>
                                  </m:r>
                                </m:e>
                              </m:nary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5424755" cy="7151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5919" y="1844824"/>
                <a:ext cx="5694251" cy="61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4−1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8−1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" y="1844824"/>
                <a:ext cx="5694251" cy="6177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99592" y="2727015"/>
                <a:ext cx="186942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+3−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27015"/>
                <a:ext cx="1869423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79512" y="3789040"/>
                <a:ext cx="3432158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Hence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89040"/>
                <a:ext cx="3432158" cy="1037463"/>
              </a:xfrm>
              <a:prstGeom prst="rect">
                <a:avLst/>
              </a:prstGeom>
              <a:blipFill rotWithShape="1">
                <a:blip r:embed="rId5"/>
                <a:stretch>
                  <a:fillRect l="-1421" t="-2941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2" y="836712"/>
                <a:ext cx="1010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36712"/>
                <a:ext cx="101046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614" r="-120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1519" y="836712"/>
                <a:ext cx="8104637" cy="371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The MMSE : the conditional expectation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dirty="0" smtClean="0"/>
                  <a:t>the best Estimator is the conditional expectation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1)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arg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lim>
                    </m:limLow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𝑑𝑧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836712"/>
                <a:ext cx="8104637" cy="3715184"/>
              </a:xfrm>
              <a:prstGeom prst="rect">
                <a:avLst/>
              </a:prstGeom>
              <a:blipFill rotWithShape="1">
                <a:blip r:embed="rId2"/>
                <a:stretch>
                  <a:fillRect l="-451" t="-820" b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8088" y="75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4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30373" y="921496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3225752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318347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202" y="117787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3848" y="1178170"/>
                <a:ext cx="3915111" cy="58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𝑒𝑟𝑤𝑖𝑠𝑒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178170"/>
                <a:ext cx="3915111" cy="5861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4067944" y="32257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30373" y="1790653"/>
            <a:ext cx="1625403" cy="143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7573" y="26064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582049" y="3890868"/>
                <a:ext cx="3124958" cy="864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49" y="3890868"/>
                <a:ext cx="3124958" cy="8641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92147" y="330048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0                1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683" y="1760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5656" y="1362539"/>
                <a:ext cx="94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62539"/>
                <a:ext cx="94295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/>
          <p:cNvCxnSpPr/>
          <p:nvPr/>
        </p:nvCxnSpPr>
        <p:spPr>
          <a:xfrm>
            <a:off x="976426" y="3824874"/>
            <a:ext cx="0" cy="284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97573" y="6129130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1987" y="6086856"/>
            <a:ext cx="529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  1                 2             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255" y="4081251"/>
                <a:ext cx="708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5" y="4081251"/>
                <a:ext cx="70833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 flipV="1">
            <a:off x="976426" y="4797152"/>
            <a:ext cx="1579350" cy="1331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55776" y="4797152"/>
            <a:ext cx="1620180" cy="1289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6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1519" y="908720"/>
                <a:ext cx="8104637" cy="551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>
                    <a:latin typeface="Cambria Math"/>
                  </a:rPr>
                  <a:t>1)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0" smtClean="0">
                        <a:latin typeface="Cambria Math"/>
                      </a:rPr>
                      <m:t>=1,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Z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b="0" i="0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dx</m:t>
                        </m:r>
                      </m:e>
                    </m:nary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XZ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 ∵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independent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b="0" i="0" dirty="0" smtClean="0">
                  <a:latin typeface="Cambria Math"/>
                </a:endParaRPr>
              </a:p>
              <a:p>
                <a:endParaRPr lang="en-US" altLang="ko-KR" b="0" i="0" dirty="0" smtClean="0">
                  <a:latin typeface="Cambria Math"/>
                </a:endParaRPr>
              </a:p>
              <a:p>
                <a:r>
                  <a:rPr lang="en-US" altLang="ko-KR" dirty="0" smtClean="0"/>
                  <a:t> Since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=1,     0&lt;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&lt;1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  </m:t>
                    </m:r>
                    <m:r>
                      <a:rPr lang="en-US" altLang="ko-KR" b="0" i="1" smtClean="0">
                        <a:latin typeface="Cambria Math"/>
                      </a:rPr>
                      <m:t>𝑖𝑓</m:t>
                    </m:r>
                    <m:r>
                      <a:rPr lang="en-US" altLang="ko-KR" b="0" i="1" smtClean="0">
                        <a:latin typeface="Cambria Math"/>
                      </a:rPr>
                      <m:t>  0&lt;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&lt;1   −→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&lt;1  </m:t>
                    </m:r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Hence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0&lt;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&lt;1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en-US" altLang="ko-K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x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Z</m:t>
                            </m:r>
                            <m:r>
                              <a:rPr lang="en-US" altLang="ko-KR">
                                <a:latin typeface="Cambria Math"/>
                              </a:rPr>
                              <m:t>=1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=1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Z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0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/>
                          </a:rPr>
                          <m:t>xf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i="0">
                            <a:latin typeface="Cambria Math"/>
                          </a:rPr>
                          <m:t>dx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0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0" smtClean="0"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xdx</m:t>
                            </m:r>
                          </m:e>
                        </m:nary>
                        <m:r>
                          <a:rPr lang="en-US" altLang="ko-KR" b="0" i="0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ko-KR" altLang="en-US" i="0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0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0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b="0" i="0" smtClean="0">
                            <a:latin typeface="Cambria Math"/>
                          </a:rPr>
                          <m:t> 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908720"/>
                <a:ext cx="8104637" cy="5518883"/>
              </a:xfrm>
              <a:prstGeom prst="rect">
                <a:avLst/>
              </a:prstGeom>
              <a:blipFill rotWithShape="1">
                <a:blip r:embed="rId2"/>
                <a:stretch>
                  <a:fillRect l="-602" t="-8950" b="-132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8088" y="75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13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1124744"/>
                <a:ext cx="8104637" cy="4777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/>
                  </a:rPr>
                  <a:t>2</a:t>
                </a:r>
                <a:r>
                  <a:rPr lang="en-US" altLang="ko-KR" b="0" dirty="0" smtClean="0">
                    <a:latin typeface="Cambria Math"/>
                  </a:rPr>
                  <a:t>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a:rPr lang="en-US" altLang="ko-KR" b="0" i="0" smtClean="0">
                        <a:latin typeface="Cambria Math"/>
                      </a:rPr>
                      <m:t>1</m:t>
                    </m:r>
                    <m:r>
                      <a:rPr lang="en-US" altLang="ko-KR" b="0" i="0" smtClean="0">
                        <a:latin typeface="Cambria Math"/>
                      </a:rPr>
                      <m:t>/</m:t>
                    </m:r>
                    <m:r>
                      <a:rPr lang="en-US" altLang="ko-KR" b="0" i="0" smtClean="0">
                        <a:latin typeface="Cambria Math"/>
                      </a:rPr>
                      <m:t>2</m:t>
                    </m:r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Z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b="0" i="0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dx</m:t>
                        </m:r>
                      </m:e>
                    </m:nary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b="0" i="0" dirty="0" smtClean="0">
                  <a:latin typeface="Cambria Math"/>
                </a:endParaRPr>
              </a:p>
              <a:p>
                <a:endParaRPr lang="en-US" altLang="ko-KR" b="0" i="0" dirty="0" smtClean="0">
                  <a:latin typeface="Cambria Math"/>
                </a:endParaRPr>
              </a:p>
              <a:p>
                <a:r>
                  <a:rPr lang="en-US" altLang="ko-KR" dirty="0" smtClean="0"/>
                  <a:t>  Since </a:t>
                </a:r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 ,  </m:t>
                      </m:r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&lt;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&lt;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 −→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&gt;−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Z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/>
                            </a:rPr>
                            <m:t>xf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/>
                                </a:rP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/>
                            </a:rPr>
                            <m:t>dx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dx</m:t>
                              </m:r>
                            </m:e>
                          </m:nary>
                          <m:r>
                            <a:rPr lang="en-US" altLang="ko-KR" b="0" i="0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0" smtClean="0">
                              <a:latin typeface="Cambria Math"/>
                            </a:rPr>
                            <m:t> 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8104637" cy="4777911"/>
              </a:xfrm>
              <a:prstGeom prst="rect">
                <a:avLst/>
              </a:prstGeom>
              <a:blipFill rotWithShape="1">
                <a:blip r:embed="rId2"/>
                <a:stretch>
                  <a:fillRect l="-602" t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8088" y="75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Expectation                                                                         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81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2912</Words>
  <Application>Microsoft Office PowerPoint</Application>
  <PresentationFormat>화면 슬라이드 쇼(4:3)</PresentationFormat>
  <Paragraphs>310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85</cp:revision>
  <cp:lastPrinted>2022-05-01T04:22:09Z</cp:lastPrinted>
  <dcterms:created xsi:type="dcterms:W3CDTF">2022-04-07T05:00:11Z</dcterms:created>
  <dcterms:modified xsi:type="dcterms:W3CDTF">2022-05-07T23:55:13Z</dcterms:modified>
</cp:coreProperties>
</file>