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sldIdLst>
    <p:sldId id="256" r:id="rId4"/>
    <p:sldId id="282" r:id="rId5"/>
    <p:sldId id="290" r:id="rId6"/>
    <p:sldId id="283" r:id="rId7"/>
    <p:sldId id="288" r:id="rId8"/>
    <p:sldId id="284" r:id="rId9"/>
    <p:sldId id="289" r:id="rId10"/>
    <p:sldId id="294" r:id="rId11"/>
    <p:sldId id="295" r:id="rId12"/>
    <p:sldId id="293" r:id="rId13"/>
    <p:sldId id="296" r:id="rId14"/>
    <p:sldId id="297" r:id="rId15"/>
    <p:sldId id="298" r:id="rId16"/>
  </p:sldIdLst>
  <p:sldSz cx="9144000" cy="6858000" type="screen4x3"/>
  <p:notesSz cx="6797675" cy="99250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90" y="6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0" y="764704"/>
            <a:ext cx="9144000" cy="72008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4288" y="255628"/>
            <a:ext cx="149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 of R.V.’s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95536" y="1327448"/>
                <a:ext cx="8104637" cy="4959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Sum of random variables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𝑍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Find</a:t>
                </a:r>
                <a:r>
                  <a:rPr lang="ko-KR" altLang="en-US" dirty="0" smtClean="0">
                    <a:latin typeface="Cambria Math"/>
                  </a:rPr>
                  <a:t> </a:t>
                </a:r>
                <a:endParaRPr lang="en-US" altLang="ko-KR" b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1) General case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𝑑𝐹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   −→</m:t>
                    </m:r>
                    <m:r>
                      <a:rPr lang="en-US" altLang="ko-KR" b="0" i="1" smtClean="0">
                        <a:latin typeface="Cambria Math"/>
                      </a:rPr>
                      <m:t>𝑑𝑜𝑢𝑏𝑙𝑒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𝑖𝑛𝑡𝑒𝑔𝑟𝑎𝑙</m:t>
                    </m:r>
                    <m:r>
                      <a:rPr lang="en-US" altLang="ko-KR" b="0" i="1" smtClean="0">
                        <a:latin typeface="Cambria Math"/>
                      </a:rPr>
                      <m:t>  −→ </m:t>
                    </m:r>
                    <m:r>
                      <a:rPr lang="en-US" altLang="ko-KR" b="0" i="1" smtClean="0">
                        <a:latin typeface="Cambria Math"/>
                      </a:rPr>
                      <m:t>𝑑𝑖𝑓𝑓𝑒𝑟𝑒𝑛𝑡𝑖𝑎𝑡𝑖𝑜𝑛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2)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dirty="0" smtClean="0"/>
                  <a:t>) are independent : convolution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one </a:t>
                </a:r>
                <a:r>
                  <a:rPr lang="en-US" altLang="ko-KR" dirty="0">
                    <a:sym typeface="Wingdings" panose="05000000000000000000" pitchFamily="2" charset="2"/>
                  </a:rPr>
                  <a:t>i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ntegral</a:t>
                </a:r>
                <a:r>
                  <a:rPr lang="en-US" altLang="ko-KR" dirty="0" smtClean="0"/>
                  <a:t>  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Estimator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Known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altLang="ko-KR" dirty="0" smtClean="0"/>
                  <a:t>, the best estimator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1)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2)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r>
                      <a:rPr lang="en-US" altLang="ko-KR" i="1">
                        <a:latin typeface="Cambria Math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27448"/>
                <a:ext cx="8104637" cy="4959884"/>
              </a:xfrm>
              <a:prstGeom prst="rect">
                <a:avLst/>
              </a:prstGeom>
              <a:blipFill rotWithShape="1">
                <a:blip r:embed="rId2"/>
                <a:stretch>
                  <a:fillRect l="-677" t="-615" b="-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07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046" y="908720"/>
                <a:ext cx="8105824" cy="5908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0" dirty="0" smtClean="0">
                  <a:latin typeface="Cambria Math"/>
                </a:endParaRPr>
              </a:p>
              <a:p>
                <a:r>
                  <a:rPr lang="en-US" altLang="ko-KR" b="0" dirty="0" smtClean="0">
                    <a:latin typeface="Cambria Math"/>
                  </a:rPr>
                  <a:t>Solution(Heuristically)</a:t>
                </a:r>
              </a:p>
              <a:p>
                <a:endParaRPr lang="en-US" altLang="ko-KR" dirty="0">
                  <a:latin typeface="Cambria Math"/>
                </a:endParaRPr>
              </a:p>
              <a:p>
                <a:r>
                  <a:rPr lang="en-US" altLang="ko-KR" b="0" dirty="0" smtClean="0">
                    <a:latin typeface="Cambria Math"/>
                  </a:rPr>
                  <a:t>  1. If  the variance </a:t>
                </a:r>
                <a:r>
                  <a:rPr lang="en-US" altLang="ko-KR" dirty="0" smtClean="0">
                    <a:latin typeface="Cambria Math"/>
                  </a:rPr>
                  <a:t>of a R.V. is larger than that of the other R.V., the R.V is more </a:t>
                </a:r>
                <a:r>
                  <a:rPr lang="en-US" altLang="ko-KR" dirty="0">
                    <a:latin typeface="Cambria Math"/>
                  </a:rPr>
                  <a:t> </a:t>
                </a:r>
                <a:r>
                  <a:rPr lang="en-US" altLang="ko-KR" dirty="0" smtClean="0">
                    <a:latin typeface="Cambria Math"/>
                  </a:rPr>
                  <a:t> randomness than the other. </a:t>
                </a:r>
              </a:p>
              <a:p>
                <a:endParaRPr lang="en-US" altLang="ko-KR" b="0" dirty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  So the weighting of the larger variance R.V  is smaller than the weighting of the </a:t>
                </a:r>
              </a:p>
              <a:p>
                <a:r>
                  <a:rPr lang="en-US" altLang="ko-KR" b="0" dirty="0">
                    <a:latin typeface="Cambria Math"/>
                  </a:rPr>
                  <a:t> </a:t>
                </a:r>
                <a:r>
                  <a:rPr lang="en-US" altLang="ko-KR" b="0" dirty="0" smtClean="0">
                    <a:latin typeface="Cambria Math"/>
                  </a:rPr>
                  <a:t>smaller R.V. </a:t>
                </a:r>
              </a:p>
              <a:p>
                <a:endParaRPr lang="en-US" altLang="ko-KR" dirty="0">
                  <a:latin typeface="Cambria Math"/>
                </a:endParaRPr>
              </a:p>
              <a:p>
                <a:r>
                  <a:rPr lang="en-US" altLang="ko-KR" b="0" dirty="0" smtClean="0">
                    <a:latin typeface="Cambria Math"/>
                  </a:rPr>
                  <a:t>  1)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</a:rPr>
                      <m:t>𝑎𝑍</m:t>
                    </m:r>
                    <m:r>
                      <a:rPr lang="en-US" altLang="ko-KR" b="0" i="1" smtClean="0">
                        <a:latin typeface="Cambria Math"/>
                      </a:rPr>
                      <m:t> +</m:t>
                    </m:r>
                    <m:r>
                      <a:rPr lang="en-US" altLang="ko-KR" b="0" i="1" smtClean="0">
                        <a:latin typeface="Cambria Math"/>
                      </a:rPr>
                      <m:t>𝑏𝑌</m:t>
                    </m:r>
                  </m:oMath>
                </a14:m>
                <a:r>
                  <a:rPr lang="en-US" altLang="ko-KR" b="0" dirty="0" smtClean="0">
                    <a:latin typeface="Cambria Math"/>
                  </a:rPr>
                  <a:t>  </a:t>
                </a:r>
                <a:r>
                  <a:rPr lang="en-US" altLang="ko-KR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𝑎</m:t>
                    </m:r>
                    <m:r>
                      <a:rPr lang="en-US" altLang="ko-KR" b="0" i="1" dirty="0" smtClean="0">
                        <a:latin typeface="Cambria Math"/>
                      </a:rPr>
                      <m:t>&gt;</m:t>
                    </m:r>
                    <m:r>
                      <a:rPr lang="en-US" altLang="ko-KR" b="0" i="1" dirty="0" smtClean="0">
                        <a:latin typeface="Cambria Math"/>
                      </a:rPr>
                      <m:t>𝑏</m:t>
                    </m:r>
                    <m:r>
                      <a:rPr lang="en-US" altLang="ko-KR" b="0" i="1" dirty="0" smtClean="0">
                        <a:latin typeface="Cambria Math"/>
                      </a:rPr>
                      <m:t>   </m:t>
                    </m:r>
                    <m:r>
                      <a:rPr lang="en-US" altLang="ko-KR" b="0" i="1" dirty="0" smtClean="0">
                        <a:latin typeface="Cambria Math"/>
                      </a:rPr>
                      <m:t>𝑖𝑓</m:t>
                    </m:r>
                    <m:r>
                      <a:rPr lang="en-US" altLang="ko-KR" b="0" i="1" dirty="0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𝑌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dirty="0" smtClean="0">
                        <a:latin typeface="Cambria Math"/>
                      </a:rPr>
                      <m:t> &gt;  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𝑍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b="0" dirty="0" smtClean="0">
                  <a:latin typeface="Cambria Math"/>
                </a:endParaRPr>
              </a:p>
              <a:p>
                <a:endParaRPr lang="en-US" altLang="ko-KR" dirty="0">
                  <a:latin typeface="Cambria Math"/>
                </a:endParaRPr>
              </a:p>
              <a:p>
                <a:r>
                  <a:rPr lang="en-US" altLang="ko-KR" b="0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                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𝑍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 +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b="0" dirty="0" smtClean="0">
                    <a:latin typeface="Cambria Math"/>
                  </a:rPr>
                  <a:t> </a:t>
                </a:r>
              </a:p>
              <a:p>
                <a:r>
                  <a:rPr lang="en-US" altLang="ko-KR" b="0" dirty="0" smtClean="0">
                    <a:latin typeface="Cambria Math"/>
                  </a:rPr>
                  <a:t>  2)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ko-KR" b="0" dirty="0" smtClean="0">
                  <a:latin typeface="Cambria Math"/>
                </a:endParaRPr>
              </a:p>
              <a:p>
                <a:endParaRPr lang="en-US" altLang="ko-KR" b="0" dirty="0" smtClean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       Then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𝑍</m:t>
                      </m:r>
                      <m:r>
                        <a:rPr lang="en-US" altLang="ko-KR" i="1">
                          <a:latin typeface="Cambria Math"/>
                        </a:rPr>
                        <m:t> +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𝑌</m:t>
                      </m:r>
                      <m:r>
                        <a:rPr lang="en-US" altLang="ko-KR" b="0" i="1" smtClean="0">
                          <a:latin typeface="Cambria Math"/>
                        </a:rPr>
                        <m:t> 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𝑍</m:t>
                      </m:r>
                      <m:r>
                        <a:rPr lang="en-US" altLang="ko-KR" i="1">
                          <a:latin typeface="Cambria Math"/>
                        </a:rPr>
                        <m:t> +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  <m:r>
                        <a:rPr lang="en-US" altLang="ko-KR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altLang="ko-KR" dirty="0">
                  <a:latin typeface="Cambria Math"/>
                </a:endParaRPr>
              </a:p>
              <a:p>
                <a:r>
                  <a:rPr lang="en-US" altLang="ko-KR" b="0" dirty="0" smtClean="0">
                    <a:latin typeface="Cambria Math"/>
                  </a:rPr>
                  <a:t> </a:t>
                </a:r>
              </a:p>
              <a:p>
                <a:endParaRPr lang="en-US" altLang="ko-K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6" y="908720"/>
                <a:ext cx="8105824" cy="5908797"/>
              </a:xfrm>
              <a:prstGeom prst="rect">
                <a:avLst/>
              </a:prstGeom>
              <a:blipFill rotWithShape="1">
                <a:blip r:embed="rId2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60232" y="260648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MV Estimator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21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046" y="908720"/>
                <a:ext cx="8105824" cy="473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𝑍</m:t>
                      </m:r>
                      <m:r>
                        <a:rPr lang="en-US" altLang="ko-KR" i="1">
                          <a:latin typeface="Cambria Math"/>
                        </a:rPr>
                        <m:t> +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𝑌</m:t>
                      </m:r>
                      <m:r>
                        <a:rPr lang="en-US" altLang="ko-KR" b="0" i="1" smtClean="0">
                          <a:latin typeface="Cambria Math"/>
                        </a:rPr>
                        <m:t> 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𝑍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i="1">
                              <a:latin typeface="Cambria Math"/>
                            </a:rPr>
                            <m:t>𝑍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altLang="ko-KR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𝑍</m:t>
                      </m:r>
                      <m:r>
                        <a:rPr lang="en-US" altLang="ko-KR" b="0" i="1" smtClean="0">
                          <a:latin typeface="Cambria Math"/>
                        </a:rPr>
                        <m:t>  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𝑍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𝑍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𝑍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  <m:r>
                        <a:rPr lang="en-US" altLang="ko-KR" b="0" i="1" smtClean="0">
                          <a:latin typeface="Cambria Math"/>
                        </a:rPr>
                        <m:t> −</m:t>
                      </m:r>
                      <m:r>
                        <a:rPr lang="en-US" altLang="ko-KR" b="0" i="1" smtClean="0">
                          <a:latin typeface="Cambria Math"/>
                        </a:rPr>
                        <m:t>𝑍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   Here, at later we may prove,</a:t>
                </a:r>
              </a:p>
              <a:p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  The </a:t>
                </a:r>
                <a:r>
                  <a:rPr lang="en-US" altLang="ko-KR" dirty="0" err="1" smtClean="0">
                    <a:latin typeface="Cambria Math"/>
                  </a:rPr>
                  <a:t>kalman</a:t>
                </a:r>
                <a:r>
                  <a:rPr lang="en-US" altLang="ko-KR" dirty="0" smtClean="0">
                    <a:latin typeface="Cambria Math"/>
                  </a:rPr>
                  <a:t> gain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𝑍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𝑍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 </a:t>
                </a:r>
                <a:endParaRPr lang="en-US" altLang="ko-KR" dirty="0">
                  <a:latin typeface="Cambria Math"/>
                </a:endParaRPr>
              </a:p>
              <a:p>
                <a:r>
                  <a:rPr lang="en-US" altLang="ko-KR" b="0" dirty="0" smtClean="0">
                    <a:latin typeface="Cambria Math"/>
                  </a:rPr>
                  <a:t> </a:t>
                </a:r>
              </a:p>
              <a:p>
                <a:endParaRPr lang="en-US" altLang="ko-K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6" y="908720"/>
                <a:ext cx="8105824" cy="47353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60232" y="260648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MV Estimator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3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046" y="908720"/>
                <a:ext cx="8105824" cy="5385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0" dirty="0" smtClean="0">
                  <a:latin typeface="Cambria Math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dirty="0" smtClean="0">
                    <a:latin typeface="Cambria Math"/>
                  </a:rPr>
                  <a:t>sum</a:t>
                </a:r>
                <a:r>
                  <a:rPr lang="ko-KR" altLang="en-US" dirty="0" smtClean="0">
                    <a:latin typeface="Cambria Math"/>
                  </a:rPr>
                  <a:t> </a:t>
                </a:r>
                <a:r>
                  <a:rPr lang="en-US" altLang="ko-KR" dirty="0" smtClean="0">
                    <a:latin typeface="Cambria Math"/>
                  </a:rPr>
                  <a:t>of  random variables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+,…+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latin typeface="Cambria Math"/>
                  </a:rPr>
                  <a:t>)</a:t>
                </a:r>
              </a:p>
              <a:p>
                <a:endParaRPr lang="en-US" altLang="ko-KR" dirty="0" smtClean="0">
                  <a:latin typeface="Cambria Math"/>
                </a:endParaRPr>
              </a:p>
              <a:p>
                <a:r>
                  <a:rPr lang="en-US" altLang="ko-KR" dirty="0">
                    <a:latin typeface="Cambria Math"/>
                  </a:rPr>
                  <a:t> </a:t>
                </a:r>
                <a:r>
                  <a:rPr lang="en-US" altLang="ko-KR" dirty="0" smtClean="0">
                    <a:latin typeface="Cambria Math"/>
                  </a:rPr>
                  <a:t>     </a:t>
                </a:r>
                <a:endParaRPr lang="en-US" altLang="ko-KR" i="1" dirty="0" smtClean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1)  Batch process</a:t>
                </a:r>
              </a:p>
              <a:p>
                <a:endParaRPr lang="en-US" altLang="ko-KR" i="1" dirty="0" smtClean="0">
                  <a:latin typeface="Cambria Math"/>
                </a:endParaRP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+,…+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)=1/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2) Recursive Process</a:t>
                </a: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   </a:t>
                </a:r>
              </a:p>
              <a:p>
                <a:r>
                  <a:rPr lang="en-US" altLang="ko-KR" i="1" dirty="0" smtClean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+1 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+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b="0" i="1" dirty="0" smtClean="0">
                    <a:latin typeface="Cambria Math"/>
                  </a:rPr>
                  <a:t> </a:t>
                </a: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latin typeface="Cambria Math"/>
                  </a:rPr>
                  <a:t> </a:t>
                </a:r>
                <a:endParaRPr lang="en-US" altLang="ko-K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6" y="908720"/>
                <a:ext cx="8105824" cy="5385705"/>
              </a:xfrm>
              <a:prstGeom prst="rect">
                <a:avLst/>
              </a:prstGeom>
              <a:blipFill rotWithShape="1">
                <a:blip r:embed="rId2"/>
                <a:stretch>
                  <a:fillRect l="-451" b="-107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860333" y="260648"/>
            <a:ext cx="25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Batch/ Recursive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70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046" y="908720"/>
                <a:ext cx="8105824" cy="468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0" dirty="0" smtClean="0">
                  <a:latin typeface="Cambria Math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 smtClean="0"/>
                  <a:t> Merits </a:t>
                </a:r>
                <a:r>
                  <a:rPr lang="en-US" altLang="ko-KR" dirty="0"/>
                  <a:t>for recursive way</a:t>
                </a:r>
                <a:endParaRPr lang="ko-KR" altLang="ko-KR" dirty="0"/>
              </a:p>
              <a:p>
                <a:pPr lvl="0"/>
                <a:r>
                  <a:rPr lang="en-US" altLang="ko-KR" dirty="0" smtClean="0"/>
                  <a:t>   1)   The </a:t>
                </a:r>
                <a:r>
                  <a:rPr lang="en-US" altLang="ko-KR" dirty="0"/>
                  <a:t>memory size is lower than the batch type</a:t>
                </a:r>
                <a:endParaRPr lang="ko-KR" altLang="ko-KR" dirty="0"/>
              </a:p>
              <a:p>
                <a:pPr lvl="0"/>
                <a:r>
                  <a:rPr lang="en-US" altLang="ko-KR" dirty="0" smtClean="0"/>
                  <a:t>   2)   The </a:t>
                </a:r>
                <a:r>
                  <a:rPr lang="en-US" altLang="ko-KR" dirty="0"/>
                  <a:t>result can be acquired at every step, which is more informative</a:t>
                </a:r>
                <a:endParaRPr lang="ko-KR" altLang="ko-KR" dirty="0"/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 </a:t>
                </a: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+,…+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)=1/</m:t>
                      </m:r>
                      <m:r>
                        <a:rPr lang="en-US" altLang="ko-KR" i="1">
                          <a:latin typeface="Cambria Math"/>
                        </a:rPr>
                        <m:t>𝑛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i="1" dirty="0" smtClean="0">
                  <a:latin typeface="Cambria Math"/>
                </a:endParaRPr>
              </a:p>
              <a:p>
                <a:endParaRPr lang="en-US" altLang="ko-KR" i="1" dirty="0" smtClean="0">
                  <a:latin typeface="Cambria Math"/>
                </a:endParaRP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i="1" dirty="0" smtClean="0">
                    <a:latin typeface="Cambria Math"/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= 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i="1" dirty="0">
                    <a:latin typeface="Cambria Math"/>
                  </a:rPr>
                  <a:t> </a:t>
                </a:r>
              </a:p>
              <a:p>
                <a:endParaRPr lang="en-US" altLang="ko-KR" i="1" dirty="0">
                  <a:latin typeface="Cambria Math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i="1" dirty="0" smtClean="0">
                  <a:latin typeface="Cambria Math"/>
                </a:endParaRPr>
              </a:p>
              <a:p>
                <a:r>
                  <a:rPr lang="en-US" altLang="ko-KR" b="0" i="1" dirty="0" smtClean="0"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6" y="908720"/>
                <a:ext cx="8105824" cy="4687052"/>
              </a:xfrm>
              <a:prstGeom prst="rect">
                <a:avLst/>
              </a:prstGeom>
              <a:blipFill rotWithShape="1">
                <a:blip r:embed="rId2"/>
                <a:stretch>
                  <a:fillRect l="-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860333" y="260648"/>
            <a:ext cx="25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Batch/ Recursive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62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40352" y="260648"/>
            <a:ext cx="125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1196752"/>
                <a:ext cx="7128792" cy="4919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Weighting</a:t>
                </a:r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+,…+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     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-the equivalent weighting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-the exponential weighting : 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 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1+2+,…,+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 ,…,+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+1)/2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96752"/>
                <a:ext cx="7128792" cy="4919424"/>
              </a:xfrm>
              <a:prstGeom prst="rect">
                <a:avLst/>
              </a:prstGeom>
              <a:blipFill rotWithShape="1">
                <a:blip r:embed="rId2"/>
                <a:stretch>
                  <a:fillRect l="-599" t="-6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03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4008" y="260648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Weighting – Discrete system response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1196752"/>
                <a:ext cx="835292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Weighting  -discrete  linear system </a:t>
                </a:r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   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𝑎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b="0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i="1" dirty="0">
                    <a:latin typeface="Cambria Math"/>
                    <a:sym typeface="Wingdings" panose="05000000000000000000" pitchFamily="2" charset="2"/>
                  </a:rPr>
                  <a:t> </a:t>
                </a:r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 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𝑎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𝑎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𝑎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b="0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  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𝑎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𝑎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𝑎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b="0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endParaRPr lang="en-US" altLang="ko-KR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endParaRPr lang="en-US" altLang="ko-KR" i="1" dirty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latin typeface="Cambria Math"/>
                    <a:sym typeface="Wingdings" panose="05000000000000000000" pitchFamily="2" charset="2"/>
                  </a:rPr>
                  <a:t>  In general </a:t>
                </a:r>
                <a:endParaRPr lang="en-US" altLang="ko-KR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endParaRPr lang="en-US" altLang="ko-KR" i="1" dirty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+,…, +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𝑎𝑏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altLang="ko-KR" b="0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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+,…,+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i="1" dirty="0">
                  <a:latin typeface="Cambria Math"/>
                  <a:sym typeface="Wingdings" panose="05000000000000000000" pitchFamily="2" charset="2"/>
                </a:endParaRPr>
              </a:p>
              <a:p>
                <a:endParaRPr lang="en-US" altLang="ko-KR" b="0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Cambria Math"/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latin typeface="Cambria Math"/>
                    <a:sym typeface="Wingdings" panose="05000000000000000000" pitchFamily="2" charset="2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latin typeface="Cambria Math"/>
                    <a:sym typeface="Wingdings" panose="05000000000000000000" pitchFamily="2" charset="2"/>
                  </a:rPr>
                  <a:t> </a:t>
                </a:r>
              </a:p>
              <a:p>
                <a:endParaRPr lang="en-US" altLang="ko-KR" dirty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b="0" dirty="0" smtClean="0">
                    <a:latin typeface="Cambria Math"/>
                    <a:sym typeface="Wingdings" panose="05000000000000000000" pitchFamily="2" charset="2"/>
                  </a:rPr>
                  <a:t>  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+,…,+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 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exponential weighting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96752"/>
                <a:ext cx="8352928" cy="4801314"/>
              </a:xfrm>
              <a:prstGeom prst="rect">
                <a:avLst/>
              </a:prstGeom>
              <a:blipFill rotWithShape="1">
                <a:blip r:embed="rId2"/>
                <a:stretch>
                  <a:fillRect l="-657" t="-635" b="-11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4168" y="238695"/>
            <a:ext cx="281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Weighting-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gain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1196752"/>
                <a:ext cx="7632848" cy="5093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Kalman Gain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b="0" dirty="0" smtClean="0"/>
                  <a:t>, </a:t>
                </a:r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After measurement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altLang="ko-KR" b="0" dirty="0" smtClean="0"/>
                  <a:t>, the best estimator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b="0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b="0" dirty="0" smtClean="0"/>
                  <a:t>is the linear combination  as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𝐾𝑍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</a:t>
                </a:r>
              </a:p>
              <a:p>
                <a:r>
                  <a:rPr lang="en-US" altLang="ko-KR" dirty="0" smtClean="0"/>
                  <a:t>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weighting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𝐾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=1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To find the optimal gain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The optimal gain is called “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Kalman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Gain”</a:t>
                </a: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96752"/>
                <a:ext cx="7632848" cy="5093189"/>
              </a:xfrm>
              <a:prstGeom prst="rect">
                <a:avLst/>
              </a:prstGeom>
              <a:blipFill rotWithShape="1">
                <a:blip r:embed="rId2"/>
                <a:stretch>
                  <a:fillRect l="-719" t="-5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2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00192" y="289495"/>
            <a:ext cx="255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Weighting – argumen</a:t>
            </a:r>
            <a:r>
              <a:rPr lang="en-US" altLang="ko-KR" dirty="0"/>
              <a:t>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1196752"/>
                <a:ext cx="6192688" cy="5403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Minimum variance estimator   - argument </a:t>
                </a:r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/>
                  <a:t> 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The function has two arguments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-  notation: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+2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+1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𝐽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 =1  </m:t>
                    </m:r>
                    <m:r>
                      <a:rPr lang="en-US" altLang="ko-KR" b="0" i="1" smtClean="0">
                        <a:latin typeface="Cambria Math"/>
                      </a:rPr>
                      <m:t>𝑎𝑡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-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ko-KR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𝐽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ko-KR">
                            <a:latin typeface="Cambria Math"/>
                          </a:rPr>
                          <m:t> 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 − 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𝑎𝑟𝑔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fName>
                      <m:e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lim>
                            </m:limLow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𝐸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]</m:t>
                            </m:r>
                          </m:fName>
                          <m:e/>
                        </m:func>
                        <m:r>
                          <a:rPr lang="en-US" altLang="ko-KR" b="0" i="1" smtClean="0">
                            <a:latin typeface="Cambria Math"/>
                          </a:rPr>
                          <m:t>= 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96752"/>
                <a:ext cx="6192688" cy="5403595"/>
              </a:xfrm>
              <a:prstGeom prst="rect">
                <a:avLst/>
              </a:prstGeom>
              <a:blipFill rotWithShape="1">
                <a:blip r:embed="rId2"/>
                <a:stretch>
                  <a:fillRect l="-689" t="-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17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0232" y="260648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MV Estimator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528" y="1196752"/>
                <a:ext cx="7704856" cy="4982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Minimum variance estimator </a:t>
                </a:r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/>
                  <a:t>  </a:t>
                </a:r>
                <a:r>
                  <a:rPr lang="en-US" altLang="ko-KR" dirty="0" smtClean="0"/>
                  <a:t>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Z</m:t>
                    </m:r>
                    <m:r>
                      <a:rPr lang="en-US" altLang="ko-KR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altLang="ko-KR" dirty="0" smtClean="0"/>
                  <a:t> which is the sum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𝑎𝑛𝑑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ko-KR" dirty="0" smtClean="0"/>
                  <a:t>  , i.e., </a:t>
                </a:r>
              </a:p>
              <a:p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find  the minimum mean variance estimator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 smtClean="0"/>
                  <a:t> such that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[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]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ko-KR" dirty="0" smtClean="0"/>
                  <a:t> , 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error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Hence find the minimum variance of error.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Solution: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=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|</m:t>
                      </m:r>
                      <m:r>
                        <a:rPr lang="en-US" altLang="ko-KR" b="0" i="1" smtClean="0">
                          <a:latin typeface="Cambria Math"/>
                        </a:rPr>
                        <m:t>𝑍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 =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04856" cy="4982005"/>
              </a:xfrm>
              <a:prstGeom prst="rect">
                <a:avLst/>
              </a:prstGeom>
              <a:blipFill rotWithShape="1">
                <a:blip r:embed="rId2"/>
                <a:stretch>
                  <a:fillRect l="-475" t="-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29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4896" y="1208749"/>
                <a:ext cx="7704856" cy="5326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Minimum variance estimator  </a:t>
                </a:r>
              </a:p>
              <a:p>
                <a:r>
                  <a:rPr lang="en-US" altLang="ko-KR" dirty="0"/>
                  <a:t>  </a:t>
                </a:r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 =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To get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 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𝑍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𝑍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dirty="0" smtClean="0"/>
                  <a:t>, 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1)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dirty="0" smtClean="0"/>
                  <a:t> , 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dirty="0" smtClean="0"/>
                  <a:t> are independent,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b="0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       2) To get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dirty="0" smtClean="0"/>
                  <a:t> 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Complicate !!     How to get “K” ….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Kalman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solved it…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96" y="1208749"/>
                <a:ext cx="7704856" cy="5326651"/>
              </a:xfrm>
              <a:prstGeom prst="rect">
                <a:avLst/>
              </a:prstGeom>
              <a:blipFill rotWithShape="1">
                <a:blip r:embed="rId2"/>
                <a:stretch>
                  <a:fillRect l="-712" t="-572" b="-3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60232" y="260648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MV Estimator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62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528" y="1196752"/>
                <a:ext cx="7704856" cy="3988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Minimum variance estimator </a:t>
                </a:r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/>
                  <a:t>  </a:t>
                </a:r>
                <a:r>
                  <a:rPr lang="en-US" altLang="ko-KR" dirty="0" smtClean="0"/>
                  <a:t>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X</m:t>
                    </m:r>
                    <m:r>
                      <a:rPr lang="en-US" altLang="ko-KR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altLang="ko-KR" dirty="0" smtClean="0"/>
                  <a:t> which is a R.V.</a:t>
                </a: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There are two measurements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for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dirty="0" smtClean="0"/>
                  <a:t>,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Z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    ,   </m:t>
                    </m:r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a:rPr lang="en-US" altLang="ko-KR" b="0" i="0" smtClean="0">
                        <a:latin typeface="Cambria Math"/>
                      </a:rPr>
                      <m:t>,      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V</m:t>
                    </m:r>
                    <m:r>
                      <a:rPr lang="en-US" altLang="ko-KR" b="0" i="0" smtClean="0">
                        <a:latin typeface="Cambria Math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N</m:t>
                    </m:r>
                    <m:r>
                      <a:rPr lang="en-US" altLang="ko-KR" b="0" i="0" smtClean="0">
                        <a:latin typeface="Cambria Math"/>
                      </a:rPr>
                      <m:t>(0, 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 Problem: </a:t>
                </a:r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𝑏𝑌</m:t>
                    </m:r>
                    <m:r>
                      <a:rPr lang="en-US" altLang="ko-KR" b="0" i="1" smtClean="0">
                        <a:latin typeface="Cambria Math"/>
                      </a:rPr>
                      <m:t> ,</m:t>
                    </m:r>
                  </m:oMath>
                </a14:m>
                <a:r>
                  <a:rPr lang="en-US" altLang="ko-KR" b="0" dirty="0" smtClean="0"/>
                  <a:t>  find  the unbiased best estimator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</a:t>
                </a:r>
              </a:p>
              <a:p>
                <a:r>
                  <a:rPr lang="en-US" altLang="ko-KR" b="0" i="1" dirty="0" smtClean="0">
                    <a:latin typeface="Cambria Math"/>
                  </a:rPr>
                  <a:t>       </a:t>
                </a:r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04856" cy="3988336"/>
              </a:xfrm>
              <a:prstGeom prst="rect">
                <a:avLst/>
              </a:prstGeom>
              <a:blipFill rotWithShape="1">
                <a:blip r:embed="rId2"/>
                <a:stretch>
                  <a:fillRect l="-475" t="-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60232" y="260648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MV Estimator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05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528" y="1196752"/>
                <a:ext cx="7704856" cy="577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Solution </a:t>
                </a:r>
              </a:p>
              <a:p>
                <a:r>
                  <a:rPr lang="en-US" altLang="ko-KR" dirty="0" smtClean="0"/>
                  <a:t>  Assume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𝑎𝑍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𝑏𝑌</m:t>
                    </m:r>
                  </m:oMath>
                </a14:m>
                <a:r>
                  <a:rPr lang="en-US" altLang="ko-KR" dirty="0" smtClean="0"/>
                  <a:t>, </a:t>
                </a: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i="1" dirty="0" smtClean="0">
                    <a:latin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=0   , 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𝑊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V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=0,   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𝑉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Find the weighting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 smtClean="0"/>
                  <a:t> to get the unbiased  best estimator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1) unbiased estimator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 −→   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</a:rPr>
                      <m:t>=1 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2)  find (</a:t>
                </a:r>
                <a:r>
                  <a:rPr lang="en-US" altLang="ko-KR" dirty="0" err="1" smtClean="0"/>
                  <a:t>a,b</a:t>
                </a:r>
                <a:r>
                  <a:rPr lang="en-US" altLang="ko-KR" dirty="0" smtClean="0"/>
                  <a:t>)   such that min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/>
                  <a:t>  </a:t>
                </a:r>
                <a:r>
                  <a:rPr lang="en-US" altLang="ko-KR" dirty="0" smtClean="0"/>
                  <a:t>       </a:t>
                </a:r>
              </a:p>
              <a:p>
                <a:r>
                  <a:rPr lang="en-US" altLang="ko-KR" b="0" dirty="0" smtClean="0"/>
                  <a:t>   </a:t>
                </a:r>
              </a:p>
              <a:p>
                <a:r>
                  <a:rPr lang="en-US" altLang="ko-KR" b="0" i="1" dirty="0" smtClean="0">
                    <a:latin typeface="Cambria Math"/>
                  </a:rPr>
                  <a:t>       </a:t>
                </a:r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04856" cy="5776325"/>
              </a:xfrm>
              <a:prstGeom prst="rect">
                <a:avLst/>
              </a:prstGeom>
              <a:blipFill rotWithShape="1">
                <a:blip r:embed="rId2"/>
                <a:stretch>
                  <a:fillRect l="-475" t="-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60232" y="260648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MV Estimator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49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1899</Words>
  <Application>Microsoft Office PowerPoint</Application>
  <PresentationFormat>화면 슬라이드 쇼(4:3)</PresentationFormat>
  <Paragraphs>218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58</cp:revision>
  <cp:lastPrinted>2022-05-01T04:22:09Z</cp:lastPrinted>
  <dcterms:created xsi:type="dcterms:W3CDTF">2022-04-07T05:00:11Z</dcterms:created>
  <dcterms:modified xsi:type="dcterms:W3CDTF">2022-05-01T10:20:46Z</dcterms:modified>
</cp:coreProperties>
</file>