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7"/>
  </p:notesMasterIdLst>
  <p:handoutMasterIdLst>
    <p:handoutMasterId r:id="rId48"/>
  </p:handoutMasterIdLst>
  <p:sldIdLst>
    <p:sldId id="1237" r:id="rId2"/>
    <p:sldId id="1361" r:id="rId3"/>
    <p:sldId id="1349" r:id="rId4"/>
    <p:sldId id="1362" r:id="rId5"/>
    <p:sldId id="1350" r:id="rId6"/>
    <p:sldId id="1371" r:id="rId7"/>
    <p:sldId id="1366" r:id="rId8"/>
    <p:sldId id="1352" r:id="rId9"/>
    <p:sldId id="1364" r:id="rId10"/>
    <p:sldId id="1353" r:id="rId11"/>
    <p:sldId id="1368" r:id="rId12"/>
    <p:sldId id="1369" r:id="rId13"/>
    <p:sldId id="1370" r:id="rId14"/>
    <p:sldId id="1201" r:id="rId15"/>
    <p:sldId id="1249" r:id="rId16"/>
    <p:sldId id="1283" r:id="rId17"/>
    <p:sldId id="1285" r:id="rId18"/>
    <p:sldId id="1286" r:id="rId19"/>
    <p:sldId id="1373" r:id="rId20"/>
    <p:sldId id="1374" r:id="rId21"/>
    <p:sldId id="1375" r:id="rId22"/>
    <p:sldId id="1376" r:id="rId23"/>
    <p:sldId id="1377" r:id="rId24"/>
    <p:sldId id="1378" r:id="rId25"/>
    <p:sldId id="1379" r:id="rId26"/>
    <p:sldId id="1381" r:id="rId27"/>
    <p:sldId id="1382" r:id="rId28"/>
    <p:sldId id="1383" r:id="rId29"/>
    <p:sldId id="1384" r:id="rId30"/>
    <p:sldId id="1385" r:id="rId31"/>
    <p:sldId id="1386" r:id="rId32"/>
    <p:sldId id="1289" r:id="rId33"/>
    <p:sldId id="1343" r:id="rId34"/>
    <p:sldId id="1344" r:id="rId35"/>
    <p:sldId id="1345" r:id="rId36"/>
    <p:sldId id="1380" r:id="rId37"/>
    <p:sldId id="1305" r:id="rId38"/>
    <p:sldId id="1306" r:id="rId39"/>
    <p:sldId id="1336" r:id="rId40"/>
    <p:sldId id="1337" r:id="rId41"/>
    <p:sldId id="1339" r:id="rId42"/>
    <p:sldId id="1340" r:id="rId43"/>
    <p:sldId id="1307" r:id="rId44"/>
    <p:sldId id="1308" r:id="rId45"/>
    <p:sldId id="1309" r:id="rId46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800000"/>
    <a:srgbClr val="FF0000"/>
    <a:srgbClr val="000000"/>
    <a:srgbClr val="DAC9FB"/>
    <a:srgbClr val="99CCFF"/>
    <a:srgbClr val="3399FF"/>
    <a:srgbClr val="6600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 autoAdjust="0"/>
    <p:restoredTop sz="94683" autoAdjust="0"/>
  </p:normalViewPr>
  <p:slideViewPr>
    <p:cSldViewPr>
      <p:cViewPr varScale="1">
        <p:scale>
          <a:sx n="69" d="100"/>
          <a:sy n="69" d="100"/>
        </p:scale>
        <p:origin x="-917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fld id="{95F4FE4C-5BD8-4F6C-A168-C5617031DE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034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28T07:32:39.3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14217 8696 0,'0'-18'93,"35"18"-61,0-35-17,18 17 1,0 1-1,18-1 1,-36 18 0,18-53-1,0 53 1,-35 0-16,-1-17 16,1 17-16,0 0 15,34 0 1,37 0-1,52 0 1,-35 0 0,-53 0-1,-36 0 63,54 0-62,17 0 0,35 17 15,-34-17-15,-1 35-1,-35-35 1,35 71-1,-70-53 1,17-1-16,0 19 16,-35-19-1,18 1 1,17 52 0,18 19-1,17 16 1,-17-16-1,-17-19 1,-19-17 0,-17 18-1,0-1 1,0-52-16,0 0 16,0 34-16,0-34 15,0 0 1,0-1-1,0 1 1,0 17 0,-17 1-1,-1-19 1,-17 18 0,35-17-1,-53 0 1,53-1-16,-53 1 15,0 17 1,0-17 0,-17 0-1,17-18 1,0 0 0,0 0-1,-18 0 1,18 0 15,0 0-15,-35 0-16,-53 0 15,71 0 1,34 0-16,-34 0 16,34 0-1,1 0-15,-18 0 31,36 0-15,-36 0 0,17 0-16,-17 0 15,18 0-15,0-18 16,17 18-16,-52-18 16,52 18-1,0 0 1,-34-17-1,34-1 1,-17 0 0,17 1-1,-70-71 1,52 35 0,19 35-1,17-17 1,-18-1-1,18 19-15,0-18 16,0-36 0,0-17-1,0 17 1,0 18 0,0 18-1,0-18 1,35 0-1,18-17 1,-35 70 15,35 0-15,-18 0 0,-17 0-1,17 0 1,0-18-16,-17 18 15,0-18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28T11:36:01.0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20373 7461 0,'0'-17'0,"0"-1"0,0 0 15,18-17 1,-1 0-1,1-1-15,35-16 16,-53 16 0,35 1-16,18 0 15,-18-18 1,0 35 0,36-17-1,-53 35 1,-1 0 46,1-18-46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28T11:35:57.5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21149 7320 0,'18'0'844,"-1"0"-828,19 0-1,-1 0 1,0-18-1,18 1 1,-35 17 0,17 0-1,-17 0-15,-1 0 16,36-18 0,35 1-1,1 17 1,16-18-1,-34 18-15,70-18 16,-88 18 0,18-17-16,17 17 15,-53 0 1,-17 0 109,17 0-94,0 0-31,0 0 16,-17 17-1,0-17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28T11:35:44.9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11483 4516 0,'18'0'62,"17"0"-46,0 0 0,0 0-16,71 0 15,18 0 1,-71 0-1,0 0-15,-1 0 16,1 0-16,-17 0 16,34 0-1,-17 0 1,18 0 0,-1 0-1,36 0 1,-18 0-1,0 0 1,18 0 0,-35 0-1,-18 0 1,0 0 0,35 0-1,0 0 1,0 0-1,53 0 17,-17 0-17,-18 0 1,-71 0-16,71 0 16,-71 0-16,18 0 15,18 0 1,34 0-1,1 0 1,53 0 0,-71 0-16,89 0 15,-107 0 1,54 0 0,-72 0-16,19 0 15,-36 0 1,-17 0-16,52 0 15,-17 0 17,36 0-17,-1 0 1,18 0 0,-18 0-1,0 0 1,18 0-1,-36 0 1,-17 0 0,0 0-1,-35 0 48,17 0-48,0 0 1,1 0-16,17 0 16,35 0-1,-18 0 1,-52 0 0,0 0 46,-1 0-46,1 0-16,52 0 15,19 0 1,-36 0 0,-18 0-16,0 0 15,-17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28T11:35:48.6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21361 11430 0,'17'0'94,"1"0"-78,35 0-1,106 0 1,17 0-16,-17 0 16,-71 0-1,-35 0 1,-35 0-1,-1 0 17,1 0 155,17 0-156,0 0-15,1 0 0,-19 0-1,-17-18 110,0-17-93,0 17-17,0 1 79,-17 17-78,-1 0-1,0-18 1,1 18 62,-1 0-62,-35-17-1,0-1 1,36 18 62,-1 0-62,-17-18-1,-18 18 1,0 0-1,0-17 1,-18-1 0,54 18-1,-36 0 1,35 0 0,1 0 187,-19 0-172,19 0-31,-1 0 16,-17 0-1,17 0 1,18-18 78,0-35-79,0 36-15,0-19 16,0 1-16,0 0 15,0 17 1,18 18 93,17 0-77,18 0-17,17 0 1,-34 36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28T07:32:43.9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7902 11483 0,'18'0'32,"35"-35"-1,-36 17-15,72-53 15,-72 71-16,19 0 1,52-35 15,18 0-15,-18 17 0,0 1 15,-18-1-16,-70 0 1,36 18 0,-1 0 15,36 0-15,-18 0-1,-18 0-15,18 0 16,-36 0-1,1 0 1,17 0 0,36 0-1,-1 0 1,-34 0 0,17 0 15,52 0-16,-52 0 1,0 0 0,-35 0-1,0 0 17,34 0-17,-34 0 1,35 0-1,18 0 1,34 0 0,-52 0-1,0 0 1,-35 0 15,17 0-31,0 0 16,1 0-16,-19 0 15,36 0 1,18 36 15,-54-19-31,89 36 16,-53-18-16,0 1 16,71 70 15,-54-54-16,1 1 1,-54 18 15,36 17-15,-53 0 0,0-35-1,0 0 1,0 0 15,0 18-15,0 17-1,0-53 1,0 0 15,0 36-15,-35 17-1,-18-35 1,35-35-16,-35-1 16,18 1-1,18 0 1,-54-1 0,18 19-1,18-1-15,0 18 31,-1-36-31,36 1 16,-53 53 0,36-54-1,-1 18 1,-35 18 0,-35 18-1,53-53 16,-1-18-31,1 17 16,0-17-16,17 0 16,1 0-1,-1 0 1,-35 0 0,35 0-1,-17 0 1,-18 0-1,-53 0 17,-70 0-17,0 0 1,52-17 0,54 17-1,-19 0 16,1 0-15,53 0-16,-18 0 16,35 0-1,-35-18 1,-35-17 0,18-1-1,-1 1 1,18-35 15,0 34-15,0-34-1,18 52-15,17 18 16,18-18-16,-17-17 16,-18 18-1,17-1 1,-17-17-1,17 17 1,-35-53 0,-18 18-1,36-17 1,35-1 0,0 1 15,0-1-16,0 18 1,0 0 0,0-35 15,0 53-15,0 17-1,0-52 1,106-54 15,-71 124-15,18-17-1,35-36 17,-52 35-1,34 0-16,-52 18 1,35-35 15,-18 35-15,-17 0 0,-1-17-16,36 17 15,-35 0 1,0 0-1,17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28T07:32:51.1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7620 17674 0,'-18'0'219,"-52"35"-188,17-17 0,-18-18 1,36 18-17,-71-18 16,53 0-15,0 0 15,36 0-15,-54 0 0,54 0 15,-89 0-16,53 0 1,0 0 0,18 0-1,-1 0 1,19 0 46,-54-18-30,-52-35-17,105-17 17,-53-19-1,71 1-16,0 53-15,0-89 32,0 89-32,0 18 15,0-89 1,0 0 15,0 35 0,0-17-15,0 53 0,0 0-1,0 17-15,0-17 32,0-1-32,18 1 15,0 17-15,-1-34 16,1 16-1,17 19 1,-35-36 0,53 0 15,-18 18-15,-35 17-16,36 0 15,-1 1-15,0 17 16,-17 0-1,0-18 17,52 0-17,-35 18 1,1 0 15,17 0-15,0 0 15,17 0-15,-35 0 15,54 0 0,-37 0-15,19 71 15,0-1-15,-18-34 15,-36 17-15,1 0 15,-1 17 0,-17-17-15,0 0-1,0 0 17,0-18-17,0 18 16,0-18-15,18 36 15,-18-53 1,0-1 14,0 18-14,0 54-17,0-19 17,0-35-1,0 54-16,0-72 17,0 1 155,0 17-156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28T07:33:01.1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21449 17057 0,'-18'17'62,"1"1"-62,-1-18 16,-17 0-1,17 0 95,-17 0-95,17 0-15,-17 0 16,17 0-16,-17 0 16,-18 0-1,35 0 1,-17 0 0,17-18 77,-52 18-77,35-17 0,-18 17-1,-35-18 1,-1 18-1,54 0 1,17 0-16,1 0 16,17-17 31,0-1-32,-36-35 1,19 35-16,17-52 15,0 52 1,-18-17-16,18 0 16,-17-36-1,17 18 17,0 0-17,0 0 1,0 0-1,0-35 1,0 35 0,0 0-1,0 0 1,0 0 0,0-17-1,0 17 1,0 0-1,0-17 1,0 34-16,0 1 16,0 17-1,0-17-15,0 17 0,0-34 32,0 16-17,0 19 1,0-36-1,17 35-15,1 0 16,17-17-16,-17 0 16,17 0-1,0 35-15,-35-18 16,53 0 0,-35 1-1,0 17 1,17 0-1,0-18 1,0 18 0,-17 0-1,35-18 17,-18 18-17,-17 0 16,17 0-31,-17-17 16,17 17 0,0 0-1,1 0 1,16 0 0,-34 17 62,17 1-63,-17 17-15,17 1 0,1-19 16,-1 18 0,0 1-1,-17-1-15,-1-17 16,-17-1-16,0 1 15,0 17 1,18 18 0,-18-18-1,0 18 1,0 0 0,18 0-1,-18-18 1,0 18-1,0 0 1,0-35 0,0 0-1,0 34 17,0 1-17,0-17 1,0-1-1,0 0-15,0 1 16,0-1-16,0-18 16,0 19-1,0-19 1,17 36 0,-17 0-1,0-35-15,0 17 16,0 18-1,0-18 1,0 18 0,0-18-1,0 18 17,0 0-17,0-17 1,0 17-1,0-18 1,0 18 0,0 0-1,0-36 1,0 54 0,0-36-1,-17 18 1,-19 18-1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26T18:44:34.9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1764 10777 0,'18'0'109,"-1"0"-109,1 0 16,88 0 0,-18 0-1,0 0 1,18 0-1,-18 0 1,-35 0 0,35 0-16,-35 0 15,-18 0 1,71 0 0,-35 0-1,-18 0 1,0-17-1,-36-1-15,36 18 16,-35 0 0,-1 0-16,19 0 15,17 0 1,0 0 0,17 0-1,-17 0 1,0 0-1,0 0 1,0 0 0,17 0 15,-17 0-15,0 0-1,18 0 1,35 0-1,-18 0 1,0 0 0,-18 0-1,-52 0-15,17 0 16,18 0-16,-17 0 16,-1 0-1,0 0 1,18 0-1,35 0 1,-52 0-16,16 0 16,19 18-1,17-18 1,124 0 0,-36 0-1,-17 0 1,-18 0-1,-88 0 1,-18 0 0,18 0-1,-35 0 1,17 0-16,18 0 16,-35 0-1,-1 0-15,36 0 16,-17 0-1,-1 0 1,18 0 0,-18 0-1,18 0 17,17 0-17,-17 0 1,18 0-1,-53 0-15,52 0 16,-17 0-16,0 0 16,35 0-1,-17 0 1,-18 0 0,0 0-1,-36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26T18:44:38.1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8202 12612 0,'18'0'141,"17"0"-141,-17 0 15,35 0 1,-36 0 0,18 0-16,-17 0 15,53 0 1,17 0 0,0 0-1,18 0 1,-88 0-1,17 0-15,18 0 16,-18 0 0,-17 0-16,17 0 15,18 0 1,0 0 0,0 0-1,17 0 1,36 0-1,-53 0 1,35 0 0,18 0 15,-88 0-31,17 0 16,-17 0-16,17 0 0,0 0 15,36 0 1,-1 0-1,36 0 1,0 0 0,-18 0-16,0 0 15,0 0-15,1 0 16,16 0-16,72 0 16,-1 0-1,-35 0 1,-52 0-1,-37 0 1,1 0 0,18 0 15,-18 0-15,17 0-1,-17 0 1,0 0-1,18 0 1,35 0 0,35 0-1,35 0 1,-52 0 0,-1 0-1,-88 0 1,1 0-1,-19 0 142,1 0-157,0 0 15,-1 0 1,36 0 0,-35 0-1,17 0 1,-17 0-1,-1 0 17,1 0-1,-18 17-15,18-17-1,17 0 1,-17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26T18:44:34.9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1764 10777 0,'18'0'109,"-1"0"-109,1 0 16,88 0 0,-18 0-1,0 0 1,18 0-1,-18 0 1,-35 0 0,35 0-16,-35 0 15,-18 0 1,71 0 0,-35 0-1,-18 0 1,0-17-1,-36-1-15,36 18 16,-35 0 0,-1 0-16,19 0 15,17 0 1,0 0 0,17 0-1,-17 0 1,0 0-1,0 0 1,0 0 0,17 0 15,-17 0-15,0 0-1,18 0 1,35 0-1,-18 0 1,0 0 0,-18 0-1,-52 0-15,17 0 16,18 0-16,-17 0 16,-1 0-1,0 0 1,18 0-1,35 0 1,-52 0-16,16 0 16,19 18-1,17-18 1,124 0 0,-36 0-1,-17 0 1,-18 0-1,-88 0 1,-18 0 0,18 0-1,-35 0 1,17 0-16,18 0 16,-35 0-1,-1 0-15,36 0 16,-17 0-1,-1 0 1,18 0 0,-18 0-1,18 0 17,17 0-17,-17 0 1,18 0-1,-53 0-15,52 0 16,-17 0-16,0 0 16,35 0-1,-17 0 1,-18 0 0,0 0-1,-36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26T18:44:38.1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8202 12612 0,'18'0'141,"17"0"-141,-17 0 15,35 0 1,-36 0 0,18 0-16,-17 0 15,53 0 1,17 0 0,0 0-1,18 0 1,-88 0-1,17 0-15,18 0 16,-18 0 0,-17 0-16,17 0 15,18 0 1,0 0 0,0 0-1,17 0 1,36 0-1,-53 0 1,35 0 0,18 0 15,-88 0-31,17 0 16,-17 0-16,17 0 0,0 0 15,36 0 1,-1 0-1,36 0 1,0 0 0,-18 0-16,0 0 15,0 0-15,1 0 16,16 0-16,72 0 16,-1 0-1,-35 0 1,-52 0-1,-37 0 1,1 0 0,18 0 15,-18 0-15,17 0-1,-17 0 1,0 0-1,18 0 1,35 0 0,35 0-1,35 0 1,-52 0 0,-1 0-1,-88 0 1,1 0-1,-19 0 142,1 0-157,0 0 15,-1 0 1,36 0 0,-35 0-1,17 0 1,-17 0-1,-1 0 17,1 0-1,-18 17-15,18-17-1,17 0 1,-17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28T11:35:44.9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11483 4516 0,'18'0'62,"17"0"-46,0 0 0,0 0-16,71 0 15,18 0 1,-71 0-1,0 0-15,-1 0 16,1 0-16,-17 0 16,34 0-1,-17 0 1,18 0 0,-1 0-1,36 0 1,-18 0-1,0 0 1,18 0 0,-35 0-1,-18 0 1,0 0 0,35 0-1,0 0 1,0 0-1,53 0 17,-17 0-17,-18 0 1,-71 0-16,71 0 16,-71 0-16,18 0 15,18 0 1,34 0-1,1 0 1,53 0 0,-71 0-16,89 0 15,-107 0 1,54 0 0,-72 0-16,19 0 15,-36 0 1,-17 0-16,52 0 15,-17 0 17,36 0-17,-1 0 1,18 0 0,-18 0-1,0 0 1,18 0-1,-36 0 1,-17 0 0,0 0-1,-35 0 48,17 0-48,0 0 1,1 0-16,17 0 16,35 0-1,-18 0 1,-52 0 0,0 0 46,-1 0-46,1 0-16,52 0 15,19 0 1,-36 0 0,-18 0-16,0 0 15,-17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fld id="{2DB81879-C41E-4BB5-9AA8-FDEE010FE7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9393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81879-C41E-4BB5-9AA8-FDEE010FE775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670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1447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7254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8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91400" y="0"/>
            <a:ext cx="762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96188" y="0"/>
            <a:ext cx="76200" cy="304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12088" y="0"/>
            <a:ext cx="762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152400"/>
            <a:ext cx="2209800" cy="1066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" name="Oval 11" descr="80%"/>
          <p:cNvSpPr>
            <a:spLocks noChangeArrowheads="1"/>
          </p:cNvSpPr>
          <p:nvPr/>
        </p:nvSpPr>
        <p:spPr bwMode="auto">
          <a:xfrm>
            <a:off x="152400" y="0"/>
            <a:ext cx="1981200" cy="1447800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2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" name="Oval 12" descr="75%"/>
          <p:cNvSpPr>
            <a:spLocks noChangeArrowheads="1"/>
          </p:cNvSpPr>
          <p:nvPr/>
        </p:nvSpPr>
        <p:spPr bwMode="auto">
          <a:xfrm>
            <a:off x="457200" y="165100"/>
            <a:ext cx="1295400" cy="1066800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tx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Oval 13" descr="80%"/>
          <p:cNvSpPr>
            <a:spLocks noChangeArrowheads="1"/>
          </p:cNvSpPr>
          <p:nvPr/>
        </p:nvSpPr>
        <p:spPr bwMode="auto">
          <a:xfrm>
            <a:off x="698500" y="393700"/>
            <a:ext cx="762000" cy="609600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1371600"/>
            <a:ext cx="9144000" cy="228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800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0" y="1219200"/>
            <a:ext cx="91440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white">
          <a:xfrm>
            <a:off x="0" y="0"/>
            <a:ext cx="2209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057400" y="6629400"/>
            <a:ext cx="7086600" cy="228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0" y="6629400"/>
            <a:ext cx="2590800" cy="228600"/>
            <a:chOff x="0" y="4080"/>
            <a:chExt cx="2400" cy="144"/>
          </a:xfrm>
        </p:grpSpPr>
        <p:sp>
          <p:nvSpPr>
            <p:cNvPr id="18" name="Rectangle 19"/>
            <p:cNvSpPr>
              <a:spLocks noChangeArrowheads="1"/>
            </p:cNvSpPr>
            <p:nvPr userDrawn="1"/>
          </p:nvSpPr>
          <p:spPr bwMode="auto">
            <a:xfrm>
              <a:off x="0" y="4080"/>
              <a:ext cx="2207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>
              <a:off x="2207" y="4080"/>
              <a:ext cx="193" cy="144"/>
            </a:xfrm>
            <a:custGeom>
              <a:avLst/>
              <a:gdLst>
                <a:gd name="T0" fmla="*/ 192 w 192"/>
                <a:gd name="T1" fmla="*/ 0 h 192"/>
                <a:gd name="T2" fmla="*/ 0 w 192"/>
                <a:gd name="T3" fmla="*/ 0 h 192"/>
                <a:gd name="T4" fmla="*/ 0 w 192"/>
                <a:gd name="T5" fmla="*/ 192 h 192"/>
                <a:gd name="T6" fmla="*/ 192 w 19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" name="Rectangle 24"/>
          <p:cNvSpPr>
            <a:spLocks noChangeArrowheads="1"/>
          </p:cNvSpPr>
          <p:nvPr/>
        </p:nvSpPr>
        <p:spPr bwMode="white">
          <a:xfrm>
            <a:off x="381000" y="304800"/>
            <a:ext cx="483907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제목돋움체" pitchFamily="18" charset="-127"/>
              </a:rPr>
              <a:t>Adama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제목돋움체" pitchFamily="18" charset="-127"/>
              </a:rPr>
              <a:t> Science and</a:t>
            </a:r>
            <a:r>
              <a:rPr lang="en-US" altLang="ko-KR" sz="2000" baseline="0" dirty="0" smtClean="0">
                <a:solidFill>
                  <a:schemeClr val="bg1"/>
                </a:solidFill>
                <a:latin typeface="Arial" charset="0"/>
                <a:ea typeface="제목돋움체" pitchFamily="18" charset="-127"/>
              </a:rPr>
              <a:t> Technology 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제목돋움체" pitchFamily="18" charset="-127"/>
              </a:rPr>
              <a:t>University</a:t>
            </a:r>
            <a:endParaRPr lang="en-US" altLang="ko-KR" sz="2000" dirty="0">
              <a:solidFill>
                <a:schemeClr val="bg1"/>
              </a:solidFill>
              <a:latin typeface="Arial" charset="0"/>
              <a:ea typeface="제목돋움체" pitchFamily="18" charset="-127"/>
            </a:endParaRP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H="1"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6858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hlink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914400" y="2895600"/>
            <a:ext cx="7543800" cy="914400"/>
          </a:xfrm>
        </p:spPr>
        <p:txBody>
          <a:bodyPr/>
          <a:lstStyle>
            <a:lvl1pPr algn="ctr">
              <a:defRPr sz="4800">
                <a:solidFill>
                  <a:schemeClr val="tx2"/>
                </a:solidFill>
                <a:latin typeface="Times New Roman" pitchFamily="18" charset="0"/>
                <a:ea typeface="HY타자전각B" pitchFamily="18" charset="-127"/>
              </a:defRPr>
            </a:lvl1pPr>
          </a:lstStyle>
          <a:p>
            <a:r>
              <a:rPr lang="en-US" altLang="ko-KR"/>
              <a:t>Click to edit </a:t>
            </a:r>
            <a:br>
              <a:rPr lang="en-US" altLang="ko-KR"/>
            </a:br>
            <a:r>
              <a:rPr lang="en-US" altLang="ko-KR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305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0" grpId="0" autoUpdateAnimBg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>
            <a:lvl1pPr>
              <a:defRPr sz="44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760636"/>
          </a:xfrm>
        </p:spPr>
        <p:txBody>
          <a:bodyPr/>
          <a:lstStyle>
            <a:lvl1pPr>
              <a:defRPr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1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19100" y="0"/>
            <a:ext cx="76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92138" y="0"/>
            <a:ext cx="76200" cy="381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55650" y="0"/>
            <a:ext cx="762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1085850"/>
            <a:ext cx="9144000" cy="228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8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338138"/>
            <a:ext cx="9144000" cy="736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7882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E7DD1113-32F2-4678-AE21-BBA019BF82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341438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grpSp>
        <p:nvGrpSpPr>
          <p:cNvPr id="1036" name="Group 12"/>
          <p:cNvGrpSpPr>
            <a:grpSpLocks/>
          </p:cNvGrpSpPr>
          <p:nvPr/>
        </p:nvGrpSpPr>
        <p:grpSpPr bwMode="auto">
          <a:xfrm>
            <a:off x="139700" y="342900"/>
            <a:ext cx="1295400" cy="685800"/>
            <a:chOff x="96" y="0"/>
            <a:chExt cx="1248" cy="912"/>
          </a:xfrm>
        </p:grpSpPr>
        <p:sp>
          <p:nvSpPr>
            <p:cNvPr id="1046" name="Oval 13" descr="80%"/>
            <p:cNvSpPr>
              <a:spLocks noChangeArrowheads="1"/>
            </p:cNvSpPr>
            <p:nvPr userDrawn="1"/>
          </p:nvSpPr>
          <p:spPr bwMode="auto">
            <a:xfrm>
              <a:off x="96" y="0"/>
              <a:ext cx="1248" cy="912"/>
            </a:xfrm>
            <a:prstGeom prst="ellipse">
              <a:avLst/>
            </a:prstGeom>
            <a:pattFill prst="pct80">
              <a:fgClr>
                <a:schemeClr val="accent2"/>
              </a:fgClr>
              <a:bgClr>
                <a:schemeClr val="tx2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47" name="Oval 14" descr="75%"/>
            <p:cNvSpPr>
              <a:spLocks noChangeArrowheads="1"/>
            </p:cNvSpPr>
            <p:nvPr userDrawn="1"/>
          </p:nvSpPr>
          <p:spPr bwMode="auto">
            <a:xfrm>
              <a:off x="289" y="103"/>
              <a:ext cx="815" cy="673"/>
            </a:xfrm>
            <a:prstGeom prst="ellipse">
              <a:avLst/>
            </a:prstGeom>
            <a:pattFill prst="pct75">
              <a:fgClr>
                <a:schemeClr val="accent2"/>
              </a:fgClr>
              <a:bgClr>
                <a:schemeClr val="tx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48" name="Oval 15" descr="80%"/>
            <p:cNvSpPr>
              <a:spLocks noChangeArrowheads="1"/>
            </p:cNvSpPr>
            <p:nvPr userDrawn="1"/>
          </p:nvSpPr>
          <p:spPr bwMode="auto">
            <a:xfrm>
              <a:off x="440" y="247"/>
              <a:ext cx="480" cy="384"/>
            </a:xfrm>
            <a:prstGeom prst="ellipse">
              <a:avLst/>
            </a:prstGeom>
            <a:pattFill prst="pct80">
              <a:fgClr>
                <a:schemeClr val="accent2"/>
              </a:fgClr>
              <a:bgClr>
                <a:schemeClr val="tx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1037" name="Rectangle 16"/>
          <p:cNvSpPr>
            <a:spLocks noGrp="1" noChangeArrowheads="1"/>
          </p:cNvSpPr>
          <p:nvPr>
            <p:ph type="title"/>
          </p:nvPr>
        </p:nvSpPr>
        <p:spPr bwMode="white">
          <a:xfrm>
            <a:off x="819149" y="352426"/>
            <a:ext cx="8172451" cy="67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grpSp>
        <p:nvGrpSpPr>
          <p:cNvPr id="1038" name="Group 17"/>
          <p:cNvGrpSpPr>
            <a:grpSpLocks/>
          </p:cNvGrpSpPr>
          <p:nvPr/>
        </p:nvGrpSpPr>
        <p:grpSpPr bwMode="auto">
          <a:xfrm>
            <a:off x="0" y="914400"/>
            <a:ext cx="9144000" cy="219075"/>
            <a:chOff x="0" y="576"/>
            <a:chExt cx="5760" cy="138"/>
          </a:xfrm>
        </p:grpSpPr>
        <p:sp>
          <p:nvSpPr>
            <p:cNvPr id="1043" name="Rectangle 18"/>
            <p:cNvSpPr>
              <a:spLocks noChangeArrowheads="1"/>
            </p:cNvSpPr>
            <p:nvPr/>
          </p:nvSpPr>
          <p:spPr bwMode="auto">
            <a:xfrm flipH="1" flipV="1">
              <a:off x="0" y="666"/>
              <a:ext cx="5760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44" name="Rectangle 19"/>
            <p:cNvSpPr>
              <a:spLocks noChangeArrowheads="1"/>
            </p:cNvSpPr>
            <p:nvPr/>
          </p:nvSpPr>
          <p:spPr bwMode="auto">
            <a:xfrm flipH="1" flipV="1">
              <a:off x="4656" y="576"/>
              <a:ext cx="1104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45" name="Freeform 20"/>
            <p:cNvSpPr>
              <a:spLocks/>
            </p:cNvSpPr>
            <p:nvPr/>
          </p:nvSpPr>
          <p:spPr bwMode="auto">
            <a:xfrm flipH="1" flipV="1">
              <a:off x="4560" y="576"/>
              <a:ext cx="96" cy="96"/>
            </a:xfrm>
            <a:custGeom>
              <a:avLst/>
              <a:gdLst>
                <a:gd name="T0" fmla="*/ 192 w 192"/>
                <a:gd name="T1" fmla="*/ 0 h 192"/>
                <a:gd name="T2" fmla="*/ 0 w 192"/>
                <a:gd name="T3" fmla="*/ 0 h 192"/>
                <a:gd name="T4" fmla="*/ 0 w 192"/>
                <a:gd name="T5" fmla="*/ 192 h 192"/>
                <a:gd name="T6" fmla="*/ 192 w 19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39" name="Line 21"/>
          <p:cNvSpPr>
            <a:spLocks noChangeShapeType="1"/>
          </p:cNvSpPr>
          <p:nvPr/>
        </p:nvSpPr>
        <p:spPr bwMode="auto">
          <a:xfrm>
            <a:off x="11113" y="1050925"/>
            <a:ext cx="7239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0" name="Line 22"/>
          <p:cNvSpPr>
            <a:spLocks noChangeShapeType="1"/>
          </p:cNvSpPr>
          <p:nvPr/>
        </p:nvSpPr>
        <p:spPr bwMode="auto">
          <a:xfrm>
            <a:off x="7391400" y="914400"/>
            <a:ext cx="17462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17" r:id="rId2"/>
    <p:sldLayoutId id="2147483734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22.bin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0.emf"/><Relationship Id="rId5" Type="http://schemas.openxmlformats.org/officeDocument/2006/relationships/customXml" Target="../ink/ink2.xml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25.bin"/><Relationship Id="rId7" Type="http://schemas.openxmlformats.org/officeDocument/2006/relationships/customXml" Target="../ink/ink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47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27.bin"/><Relationship Id="rId7" Type="http://schemas.openxmlformats.org/officeDocument/2006/relationships/customXml" Target="../ink/ink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2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emf"/><Relationship Id="rId3" Type="http://schemas.openxmlformats.org/officeDocument/2006/relationships/oleObject" Target="../embeddings/oleObject35.bin"/><Relationship Id="rId7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670.emf"/><Relationship Id="rId4" Type="http://schemas.openxmlformats.org/officeDocument/2006/relationships/image" Target="../media/image45.wmf"/><Relationship Id="rId9" Type="http://schemas.openxmlformats.org/officeDocument/2006/relationships/customXml" Target="../ink/ink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3.emf"/><Relationship Id="rId5" Type="http://schemas.openxmlformats.org/officeDocument/2006/relationships/customXml" Target="../ink/ink8.xml"/><Relationship Id="rId4" Type="http://schemas.openxmlformats.org/officeDocument/2006/relationships/image" Target="../media/image4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10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customXml" Target="../ink/ink10.xml"/><Relationship Id="rId5" Type="http://schemas.openxmlformats.org/officeDocument/2006/relationships/image" Target="../media/image52.png"/><Relationship Id="rId4" Type="http://schemas.openxmlformats.org/officeDocument/2006/relationships/image" Target="../media/image5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image" Target="../media/image10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customXml" Target="../ink/ink11.xml"/><Relationship Id="rId5" Type="http://schemas.openxmlformats.org/officeDocument/2006/relationships/image" Target="../media/image54.png"/><Relationship Id="rId4" Type="http://schemas.openxmlformats.org/officeDocument/2006/relationships/image" Target="../media/image53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56.png"/><Relationship Id="rId7" Type="http://schemas.openxmlformats.org/officeDocument/2006/relationships/image" Target="../media/image9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customXml" Target="../ink/ink12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10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wmf"/><Relationship Id="rId9" Type="http://schemas.openxmlformats.org/officeDocument/2006/relationships/image" Target="../media/image4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72816"/>
            <a:ext cx="7473950" cy="2664296"/>
          </a:xfrm>
        </p:spPr>
        <p:txBody>
          <a:bodyPr/>
          <a:lstStyle/>
          <a:p>
            <a:pPr eaLnBrk="1" hangingPunct="1"/>
            <a:r>
              <a:rPr lang="en-US" altLang="ko-KR" sz="4400" dirty="0" smtClean="0">
                <a:latin typeface="Arial Black" pitchFamily="34" charset="0"/>
                <a:ea typeface="HY헤드라인M" pitchFamily="18" charset="-127"/>
              </a:rPr>
              <a:t>PCE6205 Stochastic Model, Estimation and Control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3600" dirty="0" smtClean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(Expectation</a:t>
            </a:r>
            <a:r>
              <a:rPr lang="ko-KR" altLang="en-US" sz="360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600" dirty="0" smtClean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and Variance)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4508500"/>
            <a:ext cx="6858000" cy="1225550"/>
          </a:xfrm>
        </p:spPr>
        <p:txBody>
          <a:bodyPr/>
          <a:lstStyle/>
          <a:p>
            <a:pPr marL="457200" lvl="1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3300" b="1" dirty="0" smtClean="0">
                <a:latin typeface="HY견고딕" pitchFamily="18" charset="-127"/>
                <a:ea typeface="HY견고딕" pitchFamily="18" charset="-127"/>
              </a:rPr>
              <a:t>2022-03-27</a:t>
            </a:r>
          </a:p>
          <a:p>
            <a:pPr marL="457200" lvl="1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3300" b="1" dirty="0" err="1" smtClean="0">
                <a:latin typeface="HY견고딕" pitchFamily="18" charset="-127"/>
                <a:ea typeface="HY견고딕" pitchFamily="18" charset="-127"/>
              </a:rPr>
              <a:t>Prof.S.Kim</a:t>
            </a:r>
            <a:endParaRPr lang="ko-KR" altLang="en-US" sz="3300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2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1050" y="1268760"/>
            <a:ext cx="78129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Ex. :  The </a:t>
            </a:r>
            <a:r>
              <a:rPr lang="en-US" altLang="ko-KR" sz="3200" b="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Jpdf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of two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RVs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are</a:t>
            </a:r>
          </a:p>
          <a:p>
            <a:pPr algn="just">
              <a:defRPr/>
            </a:pP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2.8 Conditional pdf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15516" y="2546032"/>
            <a:ext cx="6696744" cy="3816424"/>
            <a:chOff x="899592" y="2348880"/>
            <a:chExt cx="6696744" cy="3816424"/>
          </a:xfrm>
        </p:grpSpPr>
        <p:cxnSp>
          <p:nvCxnSpPr>
            <p:cNvPr id="5" name="직선 연결선 4"/>
            <p:cNvCxnSpPr/>
            <p:nvPr/>
          </p:nvCxnSpPr>
          <p:spPr bwMode="auto">
            <a:xfrm>
              <a:off x="899592" y="4797152"/>
              <a:ext cx="669674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2627784" y="2348880"/>
              <a:ext cx="0" cy="38164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2627784" y="2546032"/>
              <a:ext cx="1296144" cy="22511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91680" y="1844824"/>
                <a:ext cx="6516912" cy="765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/>
                            </a:rPr>
                            <m:t>x</m:t>
                          </m:r>
                          <m:r>
                            <a:rPr lang="en-US" altLang="ko-KR" sz="2400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/>
                            </a:rPr>
                            <m:t>y</m:t>
                          </m:r>
                        </m:e>
                      </m:d>
                      <m:r>
                        <a:rPr lang="en-US" altLang="ko-KR" sz="24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0" smtClean="0">
                                  <a:latin typeface="Cambria Math"/>
                                </a:rPr>
                                <m:t>1 ,  0≤2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altLang="ko-KR" sz="2400" b="0" i="0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/>
                                </a:rPr>
                                <m:t>y</m:t>
                              </m:r>
                              <m:r>
                                <a:rPr lang="en-US" altLang="ko-KR" sz="2400" b="0" i="0" smtClean="0">
                                  <a:latin typeface="Cambria Math"/>
                                </a:rPr>
                                <m:t>≤2,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altLang="ko-KR" sz="2400" b="0" i="0" smtClean="0">
                                  <a:latin typeface="Cambria Math"/>
                                </a:rPr>
                                <m:t>≥0 ,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/>
                                </a:rPr>
                                <m:t>y</m:t>
                              </m:r>
                              <m:r>
                                <a:rPr lang="en-US" altLang="ko-KR" sz="2400" b="0" i="0" smtClean="0">
                                  <a:latin typeface="Cambria Math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ko-KR" sz="2400" b="0" i="0" smtClean="0">
                                  <a:latin typeface="Cambria Math"/>
                                </a:rPr>
                                <m:t>0 ,             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/>
                                </a:rPr>
                                <m:t>else</m:t>
                              </m:r>
                              <m:r>
                                <a:rPr lang="en-US" altLang="ko-KR" sz="2400" b="0" i="0" smtClean="0">
                                  <a:latin typeface="Cambria Math"/>
                                </a:rPr>
                                <m:t>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b="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844824"/>
                <a:ext cx="6516912" cy="7654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633104" y="5110268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9592" y="2743184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6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1050" y="1268760"/>
            <a:ext cx="78129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1) </a:t>
            </a:r>
          </a:p>
          <a:p>
            <a:pPr algn="just">
              <a:defRPr/>
            </a:pP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2.8 Conditional pdf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15516" y="2546032"/>
            <a:ext cx="6696744" cy="3816424"/>
            <a:chOff x="899592" y="2348880"/>
            <a:chExt cx="6696744" cy="3816424"/>
          </a:xfrm>
        </p:grpSpPr>
        <p:cxnSp>
          <p:nvCxnSpPr>
            <p:cNvPr id="5" name="직선 연결선 4"/>
            <p:cNvCxnSpPr/>
            <p:nvPr/>
          </p:nvCxnSpPr>
          <p:spPr bwMode="auto">
            <a:xfrm>
              <a:off x="899592" y="4797152"/>
              <a:ext cx="669674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2627784" y="2348880"/>
              <a:ext cx="0" cy="38164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2627784" y="2546032"/>
              <a:ext cx="1296144" cy="22511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6633104" y="5110268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9592" y="2743184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71800" y="1391917"/>
                <a:ext cx="4163897" cy="1466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Check 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altLang="ko-KR" sz="2400" b="1" i="1" smtClean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24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ko-KR" sz="24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2400" b="1" i="1" smtClean="0">
                                <a:latin typeface="Cambria Math"/>
                              </a:rPr>
                              <m:t>𝒚</m:t>
                            </m:r>
                          </m:e>
                        </m:d>
                        <m:r>
                          <a:rPr lang="en-US" altLang="ko-KR" sz="2400" b="1" i="1" smtClean="0">
                            <a:latin typeface="Cambria Math"/>
                          </a:rPr>
                          <m:t>𝒅𝒚𝒅𝒙</m:t>
                        </m:r>
                      </m:e>
                    </m:nary>
                    <m:r>
                      <a:rPr lang="en-US" altLang="ko-KR" sz="2400" b="1" i="1" smtClean="0">
                        <a:latin typeface="Cambria Math"/>
                      </a:rPr>
                      <m:t>=</m:t>
                    </m:r>
                    <m:r>
                      <a:rPr lang="en-US" altLang="ko-KR" sz="2400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ko-KR" sz="2400" dirty="0" smtClean="0"/>
              </a:p>
              <a:p>
                <a:endParaRPr lang="en-US" altLang="ko-KR" sz="2400" dirty="0" smtClean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ko-KR" alt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nary>
                          <m:naryPr>
                            <m:ctrlPr>
                              <a:rPr lang="en-US" altLang="ko-KR" sz="24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1" i="1" smtClean="0">
                                <a:latin typeface="Cambria Math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ko-KR" sz="2400" b="1" i="1" smtClean="0">
                                <a:latin typeface="Cambria Math"/>
                              </a:rPr>
                              <m:t>𝟐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400" b="1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b="1" i="1" smtClean="0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ko-KR" sz="2400" b="1" i="1" smtClean="0"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altLang="ko-KR" sz="2400" b="1" i="1" smtClean="0">
                                <a:latin typeface="Cambria Math"/>
                              </a:rPr>
                              <m:t>𝒅𝒚𝒅𝒙</m:t>
                            </m:r>
                          </m:e>
                        </m:nary>
                      </m:e>
                    </m:nary>
                    <m:r>
                      <a:rPr lang="en-US" altLang="ko-KR" sz="2400" b="1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ko-KR" sz="24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ko-KR" sz="2400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en-US" altLang="ko-KR" sz="2400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ko-KR" sz="2400" b="1" i="1" smtClean="0">
                            <a:latin typeface="Cambria Math"/>
                          </a:rPr>
                          <m:t>𝒅𝒙</m:t>
                        </m:r>
                      </m:e>
                    </m:nary>
                    <m:r>
                      <a:rPr lang="en-US" altLang="ko-KR" sz="2400" b="1" i="1" smtClean="0">
                        <a:latin typeface="Cambria Math"/>
                      </a:rPr>
                      <m:t>=</m:t>
                    </m:r>
                    <m:r>
                      <a:rPr lang="en-US" altLang="ko-KR" sz="24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ko-KR" altLang="en-US" sz="2400" dirty="0" smtClean="0"/>
                  <a:t>   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391917"/>
                <a:ext cx="4163897" cy="1466427"/>
              </a:xfrm>
              <a:prstGeom prst="rect">
                <a:avLst/>
              </a:prstGeom>
              <a:blipFill rotWithShape="1">
                <a:blip r:embed="rId2"/>
                <a:stretch>
                  <a:fillRect l="-2343" t="-2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18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81050" y="1268760"/>
                <a:ext cx="7812979" cy="6058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2) Marginal</a:t>
                </a:r>
              </a:p>
              <a:p>
                <a:pPr algn="just">
                  <a:defRPr/>
                </a:pP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3) Conditional pdf</a:t>
                </a:r>
              </a:p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  <m:t>𝑥</m:t>
                          </m:r>
                        </m:e>
                        <m:e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  <m:t>𝑦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𝑥</m:t>
                              </m:r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,</m:t>
                              </m:r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  <m:t>2−</m:t>
                          </m:r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0" y="1268760"/>
                <a:ext cx="7812979" cy="6058774"/>
              </a:xfrm>
              <a:prstGeom prst="rect">
                <a:avLst/>
              </a:prstGeom>
              <a:blipFill rotWithShape="1">
                <a:blip r:embed="rId2"/>
                <a:stretch>
                  <a:fillRect l="-1950" t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2.8 Conditional pdf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36307" y="1481303"/>
            <a:ext cx="6696744" cy="3816424"/>
            <a:chOff x="899592" y="2348880"/>
            <a:chExt cx="6696744" cy="3816424"/>
          </a:xfrm>
        </p:grpSpPr>
        <p:cxnSp>
          <p:nvCxnSpPr>
            <p:cNvPr id="5" name="직선 연결선 4"/>
            <p:cNvCxnSpPr/>
            <p:nvPr/>
          </p:nvCxnSpPr>
          <p:spPr bwMode="auto">
            <a:xfrm>
              <a:off x="899592" y="4797152"/>
              <a:ext cx="669674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2627784" y="2348880"/>
              <a:ext cx="0" cy="38164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>
              <a:off x="2627784" y="2546032"/>
              <a:ext cx="1296144" cy="22511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7599732" y="3697467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25017" y="1899701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03886" y="1481303"/>
                <a:ext cx="3834510" cy="219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ko-KR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trlPr>
                            <a:rPr lang="en-US" altLang="ko-KR" sz="24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400" b="1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400" b="1" i="1" smtClean="0">
                              <a:latin typeface="Cambria Math"/>
                            </a:rPr>
                            <m:t>𝒇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altLang="ko-KR" sz="2400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ko-KR" sz="2400" b="1" i="1" smtClean="0">
                          <a:latin typeface="Cambria Math"/>
                        </a:rPr>
                        <m:t>𝒅𝒙</m:t>
                      </m:r>
                    </m:oMath>
                  </m:oMathPara>
                </a14:m>
                <a:endParaRPr lang="en-US" altLang="ko-KR" sz="2400" dirty="0" smtClean="0"/>
              </a:p>
              <a:p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latin typeface="Cambria Math"/>
                      </a:rPr>
                      <m:t>               </m:t>
                    </m:r>
                    <m:r>
                      <a:rPr lang="en-US" altLang="ko-KR" sz="2400" b="1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ko-KR" sz="24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f>
                          <m:fPr>
                            <m:ctrlPr>
                              <a:rPr lang="en-US" altLang="ko-KR" sz="24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4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2400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altLang="ko-KR" sz="2400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2400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ko-KR" sz="24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/>
                          </a:rPr>
                          <m:t>𝒚</m:t>
                        </m:r>
                        <m:r>
                          <a:rPr lang="en-US" altLang="ko-KR" sz="2400" b="1" i="1" smtClean="0">
                            <a:latin typeface="Cambria Math"/>
                          </a:rPr>
                          <m:t>)</m:t>
                        </m:r>
                      </m:sup>
                      <m:e>
                        <m:d>
                          <m:dPr>
                            <m:ctrlPr>
                              <a:rPr lang="en-US" altLang="ko-KR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24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altLang="ko-KR" sz="2400" b="1" i="1" smtClean="0">
                            <a:latin typeface="Cambria Math"/>
                          </a:rPr>
                          <m:t>𝒅𝒙</m:t>
                        </m:r>
                      </m:e>
                    </m:nary>
                  </m:oMath>
                </a14:m>
                <a:endParaRPr lang="en-US" altLang="ko-K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altLang="ko-KR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4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altLang="ko-KR" sz="2400" b="1" i="1" smtClean="0">
                          <a:latin typeface="Cambria Math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/>
                        </a:rPr>
                        <m:t>𝟐</m:t>
                      </m:r>
                      <m:r>
                        <a:rPr lang="en-US" altLang="ko-KR" sz="2400" b="1" i="1" smtClean="0">
                          <a:latin typeface="Cambria Math"/>
                        </a:rPr>
                        <m:t>−</m:t>
                      </m:r>
                      <m:r>
                        <a:rPr lang="en-US" altLang="ko-KR" sz="2400" b="1" i="1" smtClean="0">
                          <a:latin typeface="Cambria Math"/>
                        </a:rPr>
                        <m:t>𝒚</m:t>
                      </m:r>
                      <m:r>
                        <a:rPr lang="en-US" altLang="ko-KR" sz="2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886" y="1481303"/>
                <a:ext cx="3834510" cy="21956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49227" y="4330505"/>
                <a:ext cx="2743828" cy="993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/>
                        </a:rPr>
                        <m:t>𝟐</m:t>
                      </m:r>
                      <m:r>
                        <a:rPr lang="en-US" altLang="ko-KR" sz="2400" b="1" i="1" smtClean="0">
                          <a:latin typeface="Cambria Math"/>
                        </a:rPr>
                        <m:t>𝒙</m:t>
                      </m:r>
                      <m:r>
                        <a:rPr lang="en-US" altLang="ko-KR" sz="2400" b="1" i="1" smtClean="0">
                          <a:latin typeface="Cambria Math"/>
                        </a:rPr>
                        <m:t>+</m:t>
                      </m:r>
                      <m:r>
                        <a:rPr lang="en-US" altLang="ko-KR" sz="2400" b="1" i="1" smtClean="0">
                          <a:latin typeface="Cambria Math"/>
                        </a:rPr>
                        <m:t>𝒚</m:t>
                      </m:r>
                      <m:r>
                        <a:rPr lang="en-US" altLang="ko-KR" sz="2400" b="1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altLang="ko-KR" sz="2400" b="1" dirty="0" smtClean="0"/>
              </a:p>
              <a:p>
                <a:r>
                  <a:rPr lang="en-US" altLang="ko-KR" sz="2400" dirty="0" smtClean="0"/>
                  <a:t> </a:t>
                </a:r>
                <a:r>
                  <a:rPr lang="en-US" altLang="ko-KR" sz="24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altLang="ko-KR" sz="2400" b="1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2400" b="1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400" b="1" i="1" smtClean="0">
                            <a:latin typeface="Cambria Math"/>
                            <a:sym typeface="Wingdings" panose="05000000000000000000" pitchFamily="2" charset="2"/>
                          </a:rPr>
                          <m:t>𝟏</m:t>
                        </m:r>
                      </m:num>
                      <m:den>
                        <m:r>
                          <a:rPr lang="en-US" altLang="ko-KR" sz="2400" b="1" i="1" smtClean="0">
                            <a:latin typeface="Cambria Math"/>
                            <a:sym typeface="Wingdings" panose="05000000000000000000" pitchFamily="2" charset="2"/>
                          </a:rPr>
                          <m:t>𝟐</m:t>
                        </m:r>
                      </m:den>
                    </m:f>
                    <m:r>
                      <a:rPr lang="en-US" altLang="ko-KR" sz="2400" b="1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2400" b="1" i="1" smtClean="0">
                        <a:latin typeface="Cambria Math"/>
                        <a:sym typeface="Wingdings" panose="05000000000000000000" pitchFamily="2" charset="2"/>
                      </a:rPr>
                      <m:t>𝟐</m:t>
                    </m:r>
                    <m:r>
                      <a:rPr lang="en-US" altLang="ko-KR" sz="2400" b="1" i="1" smtClean="0">
                        <a:latin typeface="Cambria Math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ko-KR" sz="2400" b="1" i="1" smtClean="0">
                        <a:latin typeface="Cambria Math"/>
                        <a:sym typeface="Wingdings" panose="05000000000000000000" pitchFamily="2" charset="2"/>
                      </a:rPr>
                      <m:t>𝒚</m:t>
                    </m:r>
                    <m:r>
                      <a:rPr lang="en-US" altLang="ko-KR" sz="2400" b="1" i="1" smtClean="0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227" y="4330505"/>
                <a:ext cx="2743828" cy="993413"/>
              </a:xfrm>
              <a:prstGeom prst="rect">
                <a:avLst/>
              </a:prstGeom>
              <a:blipFill rotWithShape="1">
                <a:blip r:embed="rId4"/>
                <a:stretch>
                  <a:fillRect b="-49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99145" y="3945257"/>
                <a:ext cx="5806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/>
                        </a:rPr>
                        <m:t>𝒅𝒙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45" y="3945257"/>
                <a:ext cx="580607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 bwMode="auto">
          <a:xfrm>
            <a:off x="2564499" y="2852936"/>
            <a:ext cx="711357" cy="720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 bwMode="auto">
          <a:xfrm flipV="1">
            <a:off x="3275856" y="3068960"/>
            <a:ext cx="0" cy="876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601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81050" y="1268760"/>
                <a:ext cx="7812979" cy="5626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just">
                  <a:buAutoNum type="arabicParenR" startAt="3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𝑓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𝑋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|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𝑥</m:t>
                        </m:r>
                      </m:e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𝑦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=2/(2−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𝑦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)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0</m:t>
                        </m:r>
                      </m:sub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1/2(2−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𝑦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)</m:t>
                        </m:r>
                      </m:sup>
                      <m:e>
                        <m:f>
                          <m:fPr>
                            <m:ctrlP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2−</m:t>
                            </m:r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𝑦</m:t>
                            </m:r>
                          </m:den>
                        </m:f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𝑑𝑥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 =</m:t>
                        </m:r>
                        <m:f>
                          <m:fPr>
                            <m:ctrlP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2−</m:t>
                            </m:r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𝑦</m:t>
                            </m:r>
                          </m:den>
                        </m:f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 </m:t>
                        </m:r>
                        <m:d>
                          <m:dPr>
                            <m:ctrlP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3200" b="0" i="1" smtClean="0">
                                    <a:latin typeface="Cambria Math"/>
                                    <a:ea typeface="HY견고딕" pitchFamily="18" charset="-127"/>
                                    <a:cs typeface="Times New Roman" panose="02020603050405020304" pitchFamily="18" charset="0"/>
                                    <a:sym typeface="Symbol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3200" b="0" i="1" smtClean="0">
                                    <a:latin typeface="Cambria Math"/>
                                    <a:ea typeface="HY견고딕" pitchFamily="18" charset="-127"/>
                                    <a:cs typeface="Times New Roman" panose="02020603050405020304" pitchFamily="18" charset="0"/>
                                    <a:sym typeface="Symbol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3200" b="0" i="1" smtClean="0">
                                    <a:latin typeface="Cambria Math"/>
                                    <a:ea typeface="HY견고딕" pitchFamily="18" charset="-127"/>
                                    <a:cs typeface="Times New Roman" panose="02020603050405020304" pitchFamily="18" charset="0"/>
                                    <a:sym typeface="Symbol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2−</m:t>
                            </m:r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 </m:t>
                        </m:r>
                      </m:e>
                    </m:nary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=1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4)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A</m:t>
                        </m:r>
                        <m:r>
                          <a:rPr lang="en-US" altLang="ko-KR" sz="3200" b="0" i="0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y</m:t>
                        </m:r>
                      </m:sub>
                    </m:sSub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𝑃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0.5≤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≤0.6 </m:t>
                        </m:r>
                      </m:e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nary>
                      <m:nary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0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.5</m:t>
                        </m:r>
                      </m:sub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0.6</m:t>
                        </m:r>
                      </m:sup>
                      <m:e>
                        <m:f>
                          <m:fPr>
                            <m:ctrlP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2−</m:t>
                            </m:r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𝑦</m:t>
                            </m:r>
                          </m:den>
                        </m:f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𝑑𝑥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0.2</m:t>
                            </m:r>
                          </m:num>
                          <m:den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2−</m:t>
                            </m:r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𝑦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If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𝑦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=0.5 </m:t>
                    </m:r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𝑃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𝐴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|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𝑦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=0.5</m:t>
                        </m:r>
                      </m:sub>
                    </m:sSub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0.2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2−0.5</m:t>
                        </m:r>
                      </m:den>
                    </m:f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=0.2/1.5 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If  </a:t>
                </a:r>
                <a14:m>
                  <m:oMath xmlns:m="http://schemas.openxmlformats.org/officeDocument/2006/math">
                    <m:r>
                      <a:rPr lang="en-US" altLang="ko-KR" sz="3200" b="0" i="1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𝑦</m:t>
                    </m:r>
                    <m:r>
                      <a:rPr lang="en-US" altLang="ko-KR" sz="3200" b="0" i="1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=1 </m:t>
                    </m:r>
                  </m:oMath>
                </a14:m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𝑃</m:t>
                        </m:r>
                      </m:e>
                      <m:sub>
                        <m: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𝐴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|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𝑦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=1</m:t>
                        </m:r>
                      </m:sub>
                    </m:sSub>
                    <m:r>
                      <a:rPr lang="en-US" altLang="ko-KR" sz="3200" b="0" i="1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0.2</m:t>
                        </m:r>
                      </m:num>
                      <m:den>
                        <m: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2−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1</m:t>
                        </m:r>
                      </m:den>
                    </m:f>
                    <m:r>
                      <a:rPr lang="en-US" altLang="ko-KR" sz="3200" b="0" i="1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=0.2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𝑃</m:t>
                        </m:r>
                      </m:e>
                      <m:sub>
                        <m: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𝐴</m:t>
                        </m:r>
                        <m: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|</m:t>
                        </m:r>
                        <m: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𝑦</m:t>
                        </m:r>
                        <m: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𝑃</m:t>
                        </m:r>
                      </m:e>
                      <m:sub>
                        <m: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𝐴</m:t>
                        </m:r>
                        <m: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|</m:t>
                        </m:r>
                        <m: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𝑦</m:t>
                        </m:r>
                        <m:r>
                          <a:rPr lang="en-US" altLang="ko-KR" sz="3200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=0.5</m:t>
                        </m:r>
                      </m:sub>
                    </m:sSub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0" y="1268760"/>
                <a:ext cx="7812979" cy="5626156"/>
              </a:xfrm>
              <a:prstGeom prst="rect">
                <a:avLst/>
              </a:prstGeom>
              <a:blipFill rotWithShape="1">
                <a:blip r:embed="rId2"/>
                <a:stretch>
                  <a:fillRect l="-19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2.8 Conditional pdf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4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3.1 Expectation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1268760"/>
            <a:ext cx="822349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(Definition</a:t>
            </a:r>
            <a:r>
              <a:rPr lang="en-US" altLang="ko-KR" sz="3200" b="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Expectation of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endParaRPr lang="en-US" altLang="ko-KR" sz="3200" b="0" i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Expectation(or Expected value, Mean, Average) of RV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is expressed by</a:t>
            </a:r>
          </a:p>
          <a:p>
            <a:pPr marL="457200" indent="-457200" algn="just">
              <a:buFont typeface="Wingdings" pitchFamily="2" charset="2"/>
              <a:buChar char="ü"/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Discrete RV case:</a:t>
            </a:r>
          </a:p>
          <a:p>
            <a:pPr marL="457200" indent="-457200" algn="just">
              <a:buFont typeface="Wingdings" pitchFamily="2" charset="2"/>
              <a:buChar char="ü"/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ü"/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ü"/>
              <a:defRPr/>
            </a:pP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ü"/>
              <a:defRPr/>
            </a:pP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Continuous RV case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: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      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937436"/>
              </p:ext>
            </p:extLst>
          </p:nvPr>
        </p:nvGraphicFramePr>
        <p:xfrm>
          <a:off x="922523" y="3271392"/>
          <a:ext cx="3973513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4" name="Equation" r:id="rId3" imgW="1371600" imgH="431640" progId="Equation.DSMT4">
                  <p:embed/>
                </p:oleObj>
              </mc:Choice>
              <mc:Fallback>
                <p:oleObj name="Equation" r:id="rId3" imgW="1371600" imgH="431640" progId="Equation.DSMT4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523" y="3271392"/>
                        <a:ext cx="3973513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370222"/>
              </p:ext>
            </p:extLst>
          </p:nvPr>
        </p:nvGraphicFramePr>
        <p:xfrm>
          <a:off x="928156" y="5153246"/>
          <a:ext cx="46339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5" name="Equation" r:id="rId5" imgW="1600200" imgH="330120" progId="Equation.DSMT4">
                  <p:embed/>
                </p:oleObj>
              </mc:Choice>
              <mc:Fallback>
                <p:oleObj name="Equation" r:id="rId5" imgW="1600200" imgH="330120" progId="Equation.DSMT4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8156" y="5153246"/>
                        <a:ext cx="4633913" cy="95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59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268760"/>
            <a:ext cx="77768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(Theorem)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Properties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of the expected value</a:t>
            </a:r>
          </a:p>
          <a:p>
            <a:pPr algn="just">
              <a:defRPr/>
            </a:pP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When </a:t>
            </a:r>
            <a:r>
              <a:rPr lang="en-US" altLang="ko-KR" sz="3200" b="0" i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is RV,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and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a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and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b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are real values,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the expected value has the following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properties:</a:t>
            </a:r>
          </a:p>
          <a:p>
            <a:pPr algn="just">
              <a:defRPr/>
            </a:pP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  <a:p>
            <a:pPr marL="363538" algn="just">
              <a:defRPr/>
            </a:pP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(1)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)=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</a:t>
            </a:r>
            <a:endParaRPr lang="en-US" altLang="ko-KR" sz="3200" b="0" i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marL="363538" algn="just">
              <a:defRPr/>
            </a:pP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(2)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3200" b="0" i="1" dirty="0" err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aX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)= </a:t>
            </a:r>
            <a:r>
              <a:rPr lang="en-US" altLang="ko-KR" sz="3200" b="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)= </a:t>
            </a:r>
            <a:r>
              <a:rPr lang="en-US" altLang="ko-KR" sz="3200" b="0" dirty="0" err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</a:t>
            </a:r>
            <a:r>
              <a:rPr lang="en-US" altLang="ko-KR" sz="3200" b="0" dirty="0" err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altLang="ko-KR" sz="3200" b="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m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where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)=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m</a:t>
            </a:r>
            <a:endParaRPr lang="en-US" altLang="ko-KR" sz="3200" b="0" i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marL="363538" algn="just">
              <a:defRPr/>
            </a:pP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(3)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aX</a:t>
            </a:r>
            <a:r>
              <a:rPr lang="en-US" altLang="ko-KR" sz="3200" b="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+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b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)= 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aE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)+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b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sz="3200" b="0" i="1" dirty="0" err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</a:t>
            </a:r>
            <a:r>
              <a:rPr lang="en-US" altLang="ko-KR" sz="3200" b="0" i="1" dirty="0" err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altLang="ko-KR" sz="3200" b="0" i="1" dirty="0" err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m</a:t>
            </a:r>
            <a:r>
              <a:rPr lang="en-US" altLang="ko-KR" sz="3200" b="0" dirty="0" err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+</a:t>
            </a:r>
            <a:r>
              <a:rPr lang="en-US" altLang="ko-KR" sz="3200" b="0" i="1" dirty="0" err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b</a:t>
            </a:r>
            <a:endParaRPr lang="en-US" altLang="ko-KR" sz="3200" b="0" i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3.1 Expectation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5229200"/>
            <a:ext cx="1292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Proof: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73108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9978" y="1340768"/>
            <a:ext cx="81484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Example</a:t>
            </a:r>
            <a:r>
              <a:rPr lang="ko-KR" altLang="en-US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3:</a:t>
            </a:r>
            <a:r>
              <a:rPr lang="en-US" altLang="ko-KR" sz="32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Find the expected value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when the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probability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of the RV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is</a:t>
            </a:r>
            <a:endParaRPr lang="en-US" altLang="ko-KR" sz="320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065552"/>
              </p:ext>
            </p:extLst>
          </p:nvPr>
        </p:nvGraphicFramePr>
        <p:xfrm>
          <a:off x="568109" y="2780928"/>
          <a:ext cx="8047805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095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95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95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95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095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i="1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altLang="en-US" sz="2800" i="1" dirty="0">
                        <a:latin typeface="Times New Roman" panose="02020603050405020304" pitchFamily="18" charset="0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2800" dirty="0">
                        <a:latin typeface="Times New Roman" panose="02020603050405020304" pitchFamily="18" charset="0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2800">
                        <a:latin typeface="Times New Roman" panose="02020603050405020304" pitchFamily="18" charset="0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2800">
                        <a:latin typeface="Times New Roman" panose="02020603050405020304" pitchFamily="18" charset="0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2800" dirty="0">
                        <a:latin typeface="Times New Roman" panose="02020603050405020304" pitchFamily="18" charset="0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i="1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ko-KR" sz="2800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2800" i="1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2800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altLang="ko-KR" sz="2800" i="1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2800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2800" dirty="0">
                        <a:latin typeface="Times New Roman" panose="02020603050405020304" pitchFamily="18" charset="0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0.1</a:t>
                      </a:r>
                      <a:endParaRPr lang="ko-KR" altLang="en-US" sz="2800" dirty="0">
                        <a:latin typeface="Times New Roman" panose="02020603050405020304" pitchFamily="18" charset="0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0.6</a:t>
                      </a:r>
                      <a:endParaRPr lang="ko-KR" altLang="en-US" sz="2800" dirty="0">
                        <a:latin typeface="Times New Roman" panose="02020603050405020304" pitchFamily="18" charset="0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0.3</a:t>
                      </a:r>
                      <a:endParaRPr lang="ko-KR" altLang="en-US" sz="2800" dirty="0">
                        <a:latin typeface="Times New Roman" panose="02020603050405020304" pitchFamily="18" charset="0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1.0</a:t>
                      </a:r>
                      <a:endParaRPr lang="ko-KR" altLang="en-US" sz="2800" dirty="0">
                        <a:latin typeface="Times New Roman" panose="02020603050405020304" pitchFamily="18" charset="0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99978" y="4005064"/>
            <a:ext cx="1778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Solution: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5757" y="4651395"/>
            <a:ext cx="7812979" cy="740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)= 00.1+1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0.6+20.3=1.2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3.1 Expectation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2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322545"/>
            <a:ext cx="79928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Example</a:t>
            </a:r>
            <a:r>
              <a:rPr lang="ko-KR" altLang="en-US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4</a:t>
            </a:r>
            <a:r>
              <a:rPr lang="en-US" altLang="ko-KR" sz="3200" b="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: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Find the expected value of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when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the pdf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of the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RV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is</a:t>
            </a:r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2064804" y="5768121"/>
            <a:ext cx="38164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flipH="1" flipV="1">
            <a:off x="3952630" y="3861048"/>
            <a:ext cx="11270" cy="24111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>
            <a:off x="2208820" y="5768121"/>
            <a:ext cx="576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직사각형 12"/>
          <p:cNvSpPr/>
          <p:nvPr/>
        </p:nvSpPr>
        <p:spPr>
          <a:xfrm>
            <a:off x="6110336" y="5504894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endParaRPr lang="ko-KR" altLang="en-US" sz="32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7018" y="3933056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endParaRPr lang="ko-KR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79004" y="5777700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-1</a:t>
            </a:r>
            <a:endParaRPr lang="ko-KR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33875" y="4535542"/>
            <a:ext cx="405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1</a:t>
            </a:r>
            <a:endParaRPr lang="ko-KR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01108" y="5766504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1</a:t>
            </a:r>
            <a:endParaRPr lang="ko-KR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연결선 20"/>
          <p:cNvCxnSpPr/>
          <p:nvPr/>
        </p:nvCxnSpPr>
        <p:spPr bwMode="auto">
          <a:xfrm flipV="1">
            <a:off x="2784883" y="4797152"/>
            <a:ext cx="2219165" cy="96935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/>
          <p:nvPr/>
        </p:nvCxnSpPr>
        <p:spPr bwMode="auto">
          <a:xfrm>
            <a:off x="5004048" y="5768121"/>
            <a:ext cx="576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>
            <a:stCxn id="18" idx="0"/>
          </p:cNvCxnSpPr>
          <p:nvPr/>
        </p:nvCxnSpPr>
        <p:spPr bwMode="auto">
          <a:xfrm flipV="1">
            <a:off x="5004048" y="4797152"/>
            <a:ext cx="0" cy="96935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>
          <a:xfrm>
            <a:off x="3546750" y="5768121"/>
            <a:ext cx="405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0</a:t>
            </a:r>
            <a:endParaRPr lang="ko-KR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직선 연결선 25"/>
          <p:cNvCxnSpPr/>
          <p:nvPr/>
        </p:nvCxnSpPr>
        <p:spPr bwMode="auto">
          <a:xfrm flipH="1">
            <a:off x="3862968" y="4797152"/>
            <a:ext cx="20019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3.1 Expectation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45250"/>
              </p:ext>
            </p:extLst>
          </p:nvPr>
        </p:nvGraphicFramePr>
        <p:xfrm>
          <a:off x="1485900" y="2474913"/>
          <a:ext cx="404653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5" name="Equation" r:id="rId3" imgW="1396800" imgH="368280" progId="Equation.DSMT4">
                  <p:embed/>
                </p:oleObj>
              </mc:Choice>
              <mc:Fallback>
                <p:oleObj name="Equation" r:id="rId3" imgW="1396800" imgH="368280" progId="Equation.DSMT4">
                  <p:embed/>
                  <p:pic>
                    <p:nvPicPr>
                      <p:cNvPr id="15" name="개체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5900" y="2474913"/>
                        <a:ext cx="4046538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직선 연결선 26"/>
          <p:cNvCxnSpPr>
            <a:stCxn id="16" idx="3"/>
          </p:cNvCxnSpPr>
          <p:nvPr/>
        </p:nvCxnSpPr>
        <p:spPr bwMode="auto">
          <a:xfrm flipV="1">
            <a:off x="3939755" y="4787928"/>
            <a:ext cx="105627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51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7544" y="1268760"/>
            <a:ext cx="1778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Solution: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3.1 Expectation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959584"/>
              </p:ext>
            </p:extLst>
          </p:nvPr>
        </p:nvGraphicFramePr>
        <p:xfrm>
          <a:off x="971600" y="2010498"/>
          <a:ext cx="6070600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9" name="Equation" r:id="rId3" imgW="2095200" imgH="825480" progId="Equation.DSMT4">
                  <p:embed/>
                </p:oleObj>
              </mc:Choice>
              <mc:Fallback>
                <p:oleObj name="Equation" r:id="rId3" imgW="2095200" imgH="825480" progId="Equation.DSMT4">
                  <p:embed/>
                  <p:pic>
                    <p:nvPicPr>
                      <p:cNvPr id="23" name="개체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010498"/>
                        <a:ext cx="6070600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3.1 Expectation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83568" y="3429000"/>
                <a:ext cx="6624736" cy="2503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280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28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ko-KR" sz="2800" b="1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2800" b="1" i="1" smtClean="0">
                              <a:latin typeface="Cambria Math"/>
                            </a:rPr>
                            <m:t>=</m:t>
                          </m:r>
                          <m:limLow>
                            <m:limLowPr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latin typeface="Cambria Math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ko-KR" sz="2800" i="1">
                                  <a:latin typeface="Cambria Math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𝐸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[</m:t>
                          </m:r>
                          <m:sSup>
                            <m:sSupPr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− </m:t>
                                  </m:r>
                                  <m:r>
                                    <a:rPr lang="en-US" altLang="ko-KR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ko-KR" sz="2800" i="1">
                          <a:latin typeface="Cambria Math"/>
                        </a:rPr>
                        <m:t>]=</m:t>
                      </m:r>
                      <m:r>
                        <a:rPr lang="en-US" altLang="ko-KR" sz="2800" i="1">
                          <a:latin typeface="Cambria Math"/>
                        </a:rPr>
                        <m:t>𝐸</m:t>
                      </m:r>
                      <m:r>
                        <a:rPr lang="en-US" altLang="ko-KR" sz="2800" i="1">
                          <a:latin typeface="Cambria Math"/>
                        </a:rPr>
                        <m:t>[</m:t>
                      </m:r>
                      <m:r>
                        <a:rPr lang="en-US" altLang="ko-KR" sz="2800" i="1">
                          <a:latin typeface="Cambria Math"/>
                        </a:rPr>
                        <m:t>𝑋</m:t>
                      </m:r>
                      <m:r>
                        <a:rPr lang="en-US" altLang="ko-KR" sz="28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ko-KR" sz="2800" dirty="0"/>
              </a:p>
              <a:p>
                <a:r>
                  <a:rPr lang="en-US" altLang="ko-KR" sz="2800" dirty="0"/>
                  <a:t>Sol:</a:t>
                </a:r>
                <a:endParaRPr lang="ko-KR" altLang="ko-K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/>
                        </a:rPr>
                        <m:t>𝐴</m:t>
                      </m:r>
                      <m:r>
                        <a:rPr lang="en-US" altLang="ko-KR" sz="2800" i="1">
                          <a:latin typeface="Cambria Math"/>
                        </a:rPr>
                        <m:t>=</m:t>
                      </m:r>
                      <m:r>
                        <a:rPr lang="en-US" altLang="ko-KR" sz="2800" i="1">
                          <a:latin typeface="Cambria Math"/>
                        </a:rPr>
                        <m:t>𝐸</m:t>
                      </m:r>
                      <m:r>
                        <a:rPr lang="en-US" altLang="ko-KR" sz="2800" i="1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ko-KR" altLang="ko-KR" sz="2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− </m:t>
                              </m:r>
                              <m:r>
                                <a:rPr lang="en-US" altLang="ko-KR" sz="2800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2800" i="1">
                          <a:latin typeface="Cambria Math"/>
                        </a:rPr>
                        <m:t>]=</m:t>
                      </m:r>
                      <m:r>
                        <a:rPr lang="en-US" altLang="ko-KR" sz="2800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800" i="1">
                              <a:latin typeface="Cambria Math"/>
                            </a:rPr>
                            <m:t>−2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𝑎𝑋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ko-KR" altLang="ko-KR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8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ko-K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US" altLang="ko-KR" sz="28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altLang="ko-KR" sz="2800" i="1">
                          <a:latin typeface="Cambria Math"/>
                        </a:rPr>
                        <m:t>=−2</m:t>
                      </m:r>
                      <m:r>
                        <a:rPr lang="en-US" altLang="ko-KR" sz="2800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ko-KR" sz="2800" i="1">
                          <a:latin typeface="Cambria Math"/>
                        </a:rPr>
                        <m:t> + 2</m:t>
                      </m:r>
                      <m:r>
                        <a:rPr lang="en-US" altLang="ko-KR" sz="2800" i="1">
                          <a:latin typeface="Cambria Math"/>
                        </a:rPr>
                        <m:t>𝑎</m:t>
                      </m:r>
                      <m:r>
                        <a:rPr lang="en-US" altLang="ko-KR" sz="2800" i="1">
                          <a:latin typeface="Cambria Math"/>
                        </a:rPr>
                        <m:t>=0 </m:t>
                      </m:r>
                    </m:oMath>
                  </m:oMathPara>
                </a14:m>
                <a:endParaRPr lang="ko-KR" altLang="ko-KR" sz="28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429000"/>
                <a:ext cx="6624736" cy="2503506"/>
              </a:xfrm>
              <a:prstGeom prst="rect">
                <a:avLst/>
              </a:prstGeom>
              <a:blipFill rotWithShape="1">
                <a:blip r:embed="rId2"/>
                <a:stretch>
                  <a:fillRect l="-1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9552" y="1305634"/>
                <a:ext cx="820891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Expectation : another implications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sz="2400" dirty="0" smtClean="0"/>
                  <a:t>Given  a r.v.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/>
                      </a:rPr>
                      <m:t>𝑿</m:t>
                    </m:r>
                    <m:r>
                      <a:rPr lang="en-US" altLang="ko-KR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find the best estimator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400" dirty="0" smtClean="0"/>
                  <a:t> in minimum squared error,  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305634"/>
                <a:ext cx="8208912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2303" t="-4717" b="-6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0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Review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58128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dirty="0" smtClean="0"/>
              <a:t>Random variable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dirty="0" smtClean="0"/>
              <a:t>CDF (PDF: Distribution)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dirty="0" smtClean="0"/>
              <a:t>pdf (probability density)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dirty="0" smtClean="0"/>
              <a:t>Joint Prob. 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dirty="0" smtClean="0"/>
              <a:t>Marginal Prob.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1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15923"/>
              </p:ext>
            </p:extLst>
          </p:nvPr>
        </p:nvGraphicFramePr>
        <p:xfrm>
          <a:off x="1043608" y="1988840"/>
          <a:ext cx="4119562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3" name="Equation" r:id="rId3" imgW="1422360" imgH="431640" progId="Equation.DSMT4">
                  <p:embed/>
                </p:oleObj>
              </mc:Choice>
              <mc:Fallback>
                <p:oleObj name="Equation" r:id="rId3" imgW="1422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1988840"/>
                        <a:ext cx="4119562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517905"/>
              </p:ext>
            </p:extLst>
          </p:nvPr>
        </p:nvGraphicFramePr>
        <p:xfrm>
          <a:off x="971600" y="3212976"/>
          <a:ext cx="4818063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4" name="Equation" r:id="rId5" imgW="1663560" imgH="558720" progId="Equation.DSMT4">
                  <p:embed/>
                </p:oleObj>
              </mc:Choice>
              <mc:Fallback>
                <p:oleObj name="Equation" r:id="rId5" imgW="166356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3212976"/>
                        <a:ext cx="4818063" cy="1614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085967"/>
              </p:ext>
            </p:extLst>
          </p:nvPr>
        </p:nvGraphicFramePr>
        <p:xfrm>
          <a:off x="6660232" y="5805264"/>
          <a:ext cx="231616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5" name="Equation" r:id="rId7" imgW="799920" imgH="241200" progId="Equation.DSMT4">
                  <p:embed/>
                </p:oleObj>
              </mc:Choice>
              <mc:Fallback>
                <p:oleObj name="Equation" r:id="rId7" imgW="799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0232" y="5805264"/>
                        <a:ext cx="231616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3.4 Variance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1268760"/>
                <a:ext cx="7572907" cy="5755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/>
                        </a:rPr>
                        <m:t>𝒎</m:t>
                      </m:r>
                      <m:r>
                        <a:rPr lang="en-US" altLang="ko-KR" sz="2800" b="1" i="1" smtClean="0">
                          <a:latin typeface="Cambria Math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ko-KR" sz="2800" b="1" dirty="0" smtClean="0"/>
              </a:p>
              <a:p>
                <a:endParaRPr lang="en-US" altLang="ko-KR" sz="2800" dirty="0" smtClean="0"/>
              </a:p>
              <a:p>
                <a:endParaRPr lang="en-US" altLang="ko-KR" sz="2800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sz="2400" dirty="0" smtClean="0"/>
                  <a:t>Variance : </a:t>
                </a:r>
              </a:p>
              <a:p>
                <a:r>
                  <a:rPr lang="en-US" altLang="ko-KR" sz="2400" dirty="0" smtClean="0"/>
                  <a:t>The squared error between X and the best estimator</a:t>
                </a:r>
                <a:endParaRPr lang="en-US" altLang="ko-KR" dirty="0"/>
              </a:p>
              <a:p>
                <a:endParaRPr lang="en-US" altLang="ko-KR" sz="2800" dirty="0" smtClean="0"/>
              </a:p>
              <a:p>
                <a:r>
                  <a:rPr lang="en-US" altLang="ko-KR" sz="2800" dirty="0"/>
                  <a:t> </a:t>
                </a:r>
                <a:r>
                  <a:rPr lang="en-US" altLang="ko-KR" sz="2800" dirty="0" smtClean="0"/>
                  <a:t>                Standard Deviation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68760"/>
                <a:ext cx="7572907" cy="5755422"/>
              </a:xfrm>
              <a:prstGeom prst="rect">
                <a:avLst/>
              </a:prstGeom>
              <a:blipFill rotWithShape="1">
                <a:blip r:embed="rId9"/>
                <a:stretch>
                  <a:fillRect l="-1208" r="-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8023" y="1176028"/>
            <a:ext cx="81010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Example 6</a:t>
            </a:r>
            <a:r>
              <a:rPr lang="en-US" altLang="ko-KR" sz="3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: RV </a:t>
            </a:r>
            <a:r>
              <a:rPr lang="en-US" altLang="ko-KR" sz="3200" b="0" i="1" dirty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is the number of three coin flips face </a:t>
            </a:r>
            <a:r>
              <a:rPr lang="en-US" altLang="ko-KR" sz="3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up and the </a:t>
            </a:r>
            <a:r>
              <a:rPr lang="en-US" altLang="ko-KR" sz="3200" b="0" dirty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probability distribution </a:t>
            </a:r>
            <a:r>
              <a:rPr lang="en-US" altLang="ko-KR" sz="3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is as table. Find </a:t>
            </a:r>
            <a:r>
              <a:rPr lang="en-US" altLang="ko-KR" sz="3200" b="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Var</a:t>
            </a:r>
            <a:r>
              <a:rPr lang="en-US" altLang="ko-KR" sz="3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 and </a:t>
            </a:r>
            <a:r>
              <a:rPr lang="en-US" altLang="ko-KR" sz="32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ko-KR" sz="3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.</a:t>
            </a:r>
            <a:endParaRPr lang="en-US" altLang="ko-KR" sz="3200" b="0" dirty="0">
              <a:solidFill>
                <a:srgbClr val="000000"/>
              </a:solidFill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4012548"/>
            <a:ext cx="1778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Solution:</a:t>
            </a:r>
            <a:endParaRPr lang="ko-KR" alt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67026"/>
              </p:ext>
            </p:extLst>
          </p:nvPr>
        </p:nvGraphicFramePr>
        <p:xfrm>
          <a:off x="611560" y="2852936"/>
          <a:ext cx="8047806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09561">
                  <a:extLst>
                    <a:ext uri="{9D8B030D-6E8A-4147-A177-3AD203B41FA5}">
                      <a16:colId xmlns:a16="http://schemas.microsoft.com/office/drawing/2014/main" xmlns="" val="3917225761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xmlns="" val="351879606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xmlns="" val="2382888694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xmlns="" val="2980072525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xmlns="" val="602616837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xmlns="" val="89521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altLang="en-US" sz="2800" b="1" i="1" dirty="0">
                        <a:latin typeface="Times New Roman" panose="02020603050405020304" pitchFamily="18" charset="0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2800" b="1">
                        <a:latin typeface="Times New Roman" panose="02020603050405020304" pitchFamily="18" charset="0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2800" b="1">
                        <a:latin typeface="Times New Roman" panose="02020603050405020304" pitchFamily="18" charset="0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2800" b="1">
                        <a:latin typeface="Times New Roman" panose="02020603050405020304" pitchFamily="18" charset="0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2800" b="1">
                        <a:latin typeface="Times New Roman" panose="02020603050405020304" pitchFamily="18" charset="0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2800" b="1" dirty="0">
                        <a:latin typeface="Times New Roman" panose="02020603050405020304" pitchFamily="18" charset="0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505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ko-KR" sz="2800" b="1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2800" b="1" i="1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2800" b="1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altLang="ko-KR" sz="2800" b="1" i="1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2800" b="1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2800" b="1" dirty="0">
                        <a:latin typeface="Times New Roman" panose="02020603050405020304" pitchFamily="18" charset="0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1/8</a:t>
                      </a:r>
                      <a:endParaRPr lang="ko-KR" altLang="en-US" sz="2800" b="1" dirty="0">
                        <a:latin typeface="Times New Roman" panose="02020603050405020304" pitchFamily="18" charset="0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3/8</a:t>
                      </a:r>
                      <a:endParaRPr lang="ko-KR" altLang="en-US" sz="2800" b="1" dirty="0">
                        <a:latin typeface="Times New Roman" panose="02020603050405020304" pitchFamily="18" charset="0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3/8</a:t>
                      </a:r>
                      <a:endParaRPr lang="ko-KR" altLang="en-US" sz="2800" b="1" dirty="0">
                        <a:latin typeface="Times New Roman" panose="02020603050405020304" pitchFamily="18" charset="0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1/8</a:t>
                      </a:r>
                      <a:endParaRPr lang="ko-KR" altLang="en-US" sz="2800" b="1" dirty="0">
                        <a:latin typeface="Times New Roman" panose="02020603050405020304" pitchFamily="18" charset="0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latin typeface="Times New Roman" panose="02020603050405020304" pitchFamily="18" charset="0"/>
                          <a:ea typeface="HY견고딕" pitchFamily="18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2800" b="1" dirty="0">
                        <a:latin typeface="Times New Roman" panose="02020603050405020304" pitchFamily="18" charset="0"/>
                        <a:ea typeface="HY견고딕" pitchFamily="18" charset="-127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14217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616" y="4012548"/>
            <a:ext cx="2426418" cy="816935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3.4 Variance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153771"/>
              </p:ext>
            </p:extLst>
          </p:nvPr>
        </p:nvGraphicFramePr>
        <p:xfrm>
          <a:off x="468188" y="4829483"/>
          <a:ext cx="84963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86" name="Equation" r:id="rId4" imgW="2933640" imgH="431640" progId="Equation.DSMT4">
                  <p:embed/>
                </p:oleObj>
              </mc:Choice>
              <mc:Fallback>
                <p:oleObj name="Equation" r:id="rId4" imgW="2933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188" y="4829483"/>
                        <a:ext cx="8496300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45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076512"/>
              </p:ext>
            </p:extLst>
          </p:nvPr>
        </p:nvGraphicFramePr>
        <p:xfrm>
          <a:off x="796494" y="1196752"/>
          <a:ext cx="7905750" cy="458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0" name="Equation" r:id="rId3" imgW="2730240" imgH="1587240" progId="Equation.DSMT4">
                  <p:embed/>
                </p:oleObj>
              </mc:Choice>
              <mc:Fallback>
                <p:oleObj name="Equation" r:id="rId3" imgW="2730240" imgH="1587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494" y="1196752"/>
                        <a:ext cx="7905750" cy="458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3.4 Variance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466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340768"/>
            <a:ext cx="795699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Example </a:t>
            </a:r>
            <a:r>
              <a:rPr lang="en-US" altLang="ko-KR" sz="320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7</a:t>
            </a:r>
            <a:r>
              <a:rPr lang="en-US" altLang="ko-KR" sz="3200" b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: </a:t>
            </a:r>
            <a:r>
              <a:rPr lang="en-US" altLang="ko-KR" sz="3200" b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Given </a:t>
            </a:r>
            <a:r>
              <a:rPr lang="en-US" altLang="ko-KR" sz="3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the pdf of a RV </a:t>
            </a:r>
            <a:r>
              <a:rPr lang="en-US" altLang="ko-KR" sz="32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as shown in the figure,</a:t>
            </a:r>
          </a:p>
          <a:p>
            <a:pPr algn="just">
              <a:defRPr/>
            </a:pPr>
            <a:r>
              <a:rPr lang="en-US" altLang="ko-KR" sz="3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(1) Find </a:t>
            </a:r>
            <a:r>
              <a:rPr lang="en-US" altLang="ko-KR" sz="32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sz="3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.</a:t>
            </a:r>
          </a:p>
          <a:p>
            <a:pPr algn="just">
              <a:defRPr/>
            </a:pPr>
            <a:r>
              <a:rPr lang="en-US" altLang="ko-KR" sz="3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(2) Find </a:t>
            </a:r>
            <a:r>
              <a:rPr lang="en-US" altLang="ko-KR" sz="32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ko-KR" sz="3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 and </a:t>
            </a:r>
            <a:r>
              <a:rPr lang="en-US" altLang="ko-KR" sz="3200" b="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Var</a:t>
            </a:r>
            <a:r>
              <a:rPr lang="en-US" altLang="ko-KR" sz="3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).</a:t>
            </a:r>
            <a:endParaRPr lang="en-US" altLang="ko-KR" sz="3200" b="0" dirty="0">
              <a:solidFill>
                <a:srgbClr val="000000"/>
              </a:solidFill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3428920" y="5714092"/>
            <a:ext cx="3303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 flipH="1" flipV="1">
            <a:off x="4394750" y="4129916"/>
            <a:ext cx="13084" cy="2016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>
            <a:off x="2641146" y="5714092"/>
            <a:ext cx="9361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" name="직사각형 13"/>
          <p:cNvSpPr/>
          <p:nvPr/>
        </p:nvSpPr>
        <p:spPr>
          <a:xfrm>
            <a:off x="6732240" y="5442481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1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endParaRPr lang="ko-KR" altLang="en-US" sz="2800" b="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02842" y="3863005"/>
            <a:ext cx="683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28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28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28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endParaRPr lang="ko-KR" altLang="en-US" sz="2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88870" y="571409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0</a:t>
            </a:r>
            <a:endParaRPr lang="ko-KR" altLang="en-US" sz="2800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71976" y="571409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1</a:t>
            </a:r>
            <a:endParaRPr lang="ko-KR" altLang="en-US" sz="2800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65281" y="4406357"/>
            <a:ext cx="4581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endParaRPr lang="ko-KR" altLang="en-US" sz="2800" b="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 flipV="1">
            <a:off x="3577250" y="4728077"/>
            <a:ext cx="830584" cy="9753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3" name="직선 연결선 22"/>
          <p:cNvCxnSpPr/>
          <p:nvPr/>
        </p:nvCxnSpPr>
        <p:spPr bwMode="auto">
          <a:xfrm flipH="1" flipV="1">
            <a:off x="4394750" y="4728077"/>
            <a:ext cx="877458" cy="9860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4" name="직선 연결선 23"/>
          <p:cNvCxnSpPr/>
          <p:nvPr/>
        </p:nvCxnSpPr>
        <p:spPr bwMode="auto">
          <a:xfrm>
            <a:off x="5272208" y="5703466"/>
            <a:ext cx="101932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5" name="직사각형 24"/>
          <p:cNvSpPr/>
          <p:nvPr/>
        </p:nvSpPr>
        <p:spPr>
          <a:xfrm>
            <a:off x="3108159" y="5703466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-1</a:t>
            </a:r>
            <a:endParaRPr lang="ko-KR" altLang="en-US" sz="2800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3.4 Variance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8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62346" y="2879759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(2) </a:t>
            </a:r>
            <a:r>
              <a:rPr lang="en-US" altLang="ko-KR" sz="3200" b="0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Mean</a:t>
            </a:r>
            <a:endParaRPr lang="ko-KR" altLang="en-US" sz="3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2163" y="1268759"/>
            <a:ext cx="68467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Solution</a:t>
            </a:r>
            <a:r>
              <a:rPr lang="en-US" altLang="ko-KR" sz="3200" b="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:</a:t>
            </a:r>
            <a:r>
              <a:rPr lang="en-US" altLang="ko-KR" sz="3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(1) </a:t>
            </a:r>
            <a:r>
              <a:rPr lang="en-US" altLang="ko-KR" sz="3200" b="0" dirty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In order for </a:t>
            </a:r>
            <a:r>
              <a:rPr lang="en-US" altLang="ko-KR" sz="32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 to </a:t>
            </a:r>
            <a:r>
              <a:rPr lang="en-US" altLang="ko-KR" sz="3200" b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be </a:t>
            </a:r>
            <a:r>
              <a:rPr lang="en-US" altLang="ko-KR" sz="3200" b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 pdf</a:t>
            </a:r>
            <a:endParaRPr lang="ko-KR" altLang="en-US" sz="3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/>
          </p:nvPr>
        </p:nvGraphicFramePr>
        <p:xfrm>
          <a:off x="1043608" y="1863132"/>
          <a:ext cx="66929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8" name="Equation" r:id="rId3" imgW="2311200" imgH="330120" progId="Equation.DSMT4">
                  <p:embed/>
                </p:oleObj>
              </mc:Choice>
              <mc:Fallback>
                <p:oleObj name="Equation" r:id="rId3" imgW="23112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1863132"/>
                        <a:ext cx="6692900" cy="95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/>
          </p:nvPr>
        </p:nvGraphicFramePr>
        <p:xfrm>
          <a:off x="804247" y="3356992"/>
          <a:ext cx="8088312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9" name="Equation" r:id="rId5" imgW="2793960" imgH="1168200" progId="Equation.DSMT4">
                  <p:embed/>
                </p:oleObj>
              </mc:Choice>
              <mc:Fallback>
                <p:oleObj name="Equation" r:id="rId5" imgW="279396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4247" y="3356992"/>
                        <a:ext cx="8088312" cy="337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3.4 Variance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21292" y="4570190"/>
            <a:ext cx="1621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Variance</a:t>
            </a:r>
            <a:endParaRPr lang="ko-KR" altLang="en-US" sz="3200" b="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/>
          </p:nvPr>
        </p:nvGraphicFramePr>
        <p:xfrm>
          <a:off x="221292" y="1196752"/>
          <a:ext cx="8897938" cy="337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2" name="Equation" r:id="rId3" imgW="3073320" imgH="1168200" progId="Equation.DSMT4">
                  <p:embed/>
                </p:oleObj>
              </mc:Choice>
              <mc:Fallback>
                <p:oleObj name="Equation" r:id="rId3" imgW="307332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292" y="1196752"/>
                        <a:ext cx="8897938" cy="3373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/>
          </p:nvPr>
        </p:nvGraphicFramePr>
        <p:xfrm>
          <a:off x="827584" y="5301208"/>
          <a:ext cx="687546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3" name="Equation" r:id="rId5" imgW="2374560" imgH="393480" progId="Equation.DSMT4">
                  <p:embed/>
                </p:oleObj>
              </mc:Choice>
              <mc:Fallback>
                <p:oleObj name="Equation" r:id="rId5" imgW="2374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4" y="5301208"/>
                        <a:ext cx="6875462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3.4 Variance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4315460" y="3281680"/>
            <a:ext cx="513080" cy="29464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4562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7493" y="1235407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(Definition)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Uniform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distribution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The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pdf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of the uniform distribution </a:t>
            </a: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is given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by</a:t>
            </a: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620586"/>
              </p:ext>
            </p:extLst>
          </p:nvPr>
        </p:nvGraphicFramePr>
        <p:xfrm>
          <a:off x="1200438" y="2366657"/>
          <a:ext cx="4337050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78" name="Equation" r:id="rId3" imgW="1498320" imgH="596880" progId="Equation.DSMT4">
                  <p:embed/>
                </p:oleObj>
              </mc:Choice>
              <mc:Fallback>
                <p:oleObj name="Equation" r:id="rId3" imgW="149832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0438" y="2366657"/>
                        <a:ext cx="4337050" cy="172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직선 화살표 연결선 5"/>
          <p:cNvCxnSpPr/>
          <p:nvPr/>
        </p:nvCxnSpPr>
        <p:spPr bwMode="auto">
          <a:xfrm flipV="1">
            <a:off x="2051720" y="5871922"/>
            <a:ext cx="3960440" cy="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flipV="1">
            <a:off x="3563888" y="4359757"/>
            <a:ext cx="0" cy="17281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>
            <a:off x="2987824" y="5151845"/>
            <a:ext cx="0" cy="7200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>
            <a:off x="4722178" y="5151845"/>
            <a:ext cx="0" cy="7200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V="1">
            <a:off x="2987824" y="5151842"/>
            <a:ext cx="1728192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 flipV="1">
            <a:off x="2252718" y="5871925"/>
            <a:ext cx="735106" cy="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/>
          <p:nvPr/>
        </p:nvCxnSpPr>
        <p:spPr bwMode="auto">
          <a:xfrm flipV="1">
            <a:off x="4716016" y="5871922"/>
            <a:ext cx="735106" cy="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4580410" y="587191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b</a:t>
            </a:r>
            <a:endParaRPr lang="ko-KR" altLang="en-US" sz="3200" dirty="0"/>
          </a:p>
        </p:txBody>
      </p:sp>
      <p:sp>
        <p:nvSpPr>
          <p:cNvPr id="24" name="직사각형 23"/>
          <p:cNvSpPr/>
          <p:nvPr/>
        </p:nvSpPr>
        <p:spPr>
          <a:xfrm>
            <a:off x="2699792" y="5863214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</a:t>
            </a:r>
            <a:endParaRPr lang="ko-KR" altLang="en-US" sz="3200" dirty="0"/>
          </a:p>
        </p:txBody>
      </p:sp>
      <p:sp>
        <p:nvSpPr>
          <p:cNvPr id="25" name="직사각형 24"/>
          <p:cNvSpPr/>
          <p:nvPr/>
        </p:nvSpPr>
        <p:spPr>
          <a:xfrm>
            <a:off x="5610563" y="5871919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endParaRPr lang="ko-KR" altLang="en-US" sz="3200" dirty="0"/>
          </a:p>
        </p:txBody>
      </p:sp>
      <p:sp>
        <p:nvSpPr>
          <p:cNvPr id="26" name="직사각형 25"/>
          <p:cNvSpPr/>
          <p:nvPr/>
        </p:nvSpPr>
        <p:spPr>
          <a:xfrm>
            <a:off x="2784362" y="4207029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</a:t>
            </a:r>
            <a:endParaRPr lang="ko-KR" altLang="en-US" sz="3200" dirty="0"/>
          </a:p>
        </p:txBody>
      </p:sp>
      <p:sp>
        <p:nvSpPr>
          <p:cNvPr id="27" name="직사각형 26"/>
          <p:cNvSpPr/>
          <p:nvPr/>
        </p:nvSpPr>
        <p:spPr>
          <a:xfrm>
            <a:off x="3531900" y="4516297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1/(</a:t>
            </a:r>
            <a:r>
              <a:rPr lang="en-US" altLang="ko-KR" sz="28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b</a:t>
            </a:r>
            <a:r>
              <a:rPr lang="en-US" altLang="ko-KR" sz="28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z="28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</a:t>
            </a:r>
            <a:r>
              <a:rPr lang="en-US" altLang="ko-KR" sz="28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</a:t>
            </a:r>
            <a:endParaRPr lang="ko-KR" altLang="en-US" sz="2800" dirty="0"/>
          </a:p>
        </p:txBody>
      </p:sp>
      <p:sp>
        <p:nvSpPr>
          <p:cNvPr id="28" name="직사각형 27"/>
          <p:cNvSpPr/>
          <p:nvPr/>
        </p:nvSpPr>
        <p:spPr>
          <a:xfrm>
            <a:off x="3174038" y="5885907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0</a:t>
            </a:r>
            <a:endParaRPr lang="ko-KR" altLang="en-US" sz="3200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smtClean="0"/>
              <a:t>3.5 Mean and Variance of PDFs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8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895492"/>
              </p:ext>
            </p:extLst>
          </p:nvPr>
        </p:nvGraphicFramePr>
        <p:xfrm>
          <a:off x="827584" y="1700808"/>
          <a:ext cx="5589587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2" name="Equation" r:id="rId3" imgW="1930320" imgH="774360" progId="Equation.DSMT4">
                  <p:embed/>
                </p:oleObj>
              </mc:Choice>
              <mc:Fallback>
                <p:oleObj name="Equation" r:id="rId3" imgW="193032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1700808"/>
                        <a:ext cx="5589587" cy="223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611560" y="3939183"/>
            <a:ext cx="1644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endParaRPr lang="ko-KR" altLang="en-US" sz="3200" b="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196752"/>
            <a:ext cx="1120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endParaRPr lang="ko-KR" altLang="en-US" sz="3200" b="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776267"/>
              </p:ext>
            </p:extLst>
          </p:nvPr>
        </p:nvGraphicFramePr>
        <p:xfrm>
          <a:off x="827584" y="4469545"/>
          <a:ext cx="6362700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3" name="Equation" r:id="rId5" imgW="2197080" imgH="799920" progId="Equation.DSMT4">
                  <p:embed/>
                </p:oleObj>
              </mc:Choice>
              <mc:Fallback>
                <p:oleObj name="Equation" r:id="rId5" imgW="219708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4" y="4469545"/>
                        <a:ext cx="6362700" cy="231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smtClean="0"/>
              <a:t>3.5 Mean and Variance of PDFs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잉크 1"/>
              <p14:cNvContentPartPr/>
              <p14:nvPr/>
            </p14:nvContentPartPr>
            <p14:xfrm>
              <a:off x="5118120" y="3067200"/>
              <a:ext cx="679680" cy="45756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02280" y="3003480"/>
                <a:ext cx="711360" cy="58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343095"/>
              </p:ext>
            </p:extLst>
          </p:nvPr>
        </p:nvGraphicFramePr>
        <p:xfrm>
          <a:off x="1043608" y="1925543"/>
          <a:ext cx="548005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6" name="Equation" r:id="rId3" imgW="1892160" imgH="1028520" progId="Equation.DSMT4">
                  <p:embed/>
                </p:oleObj>
              </mc:Choice>
              <mc:Fallback>
                <p:oleObj name="Equation" r:id="rId3" imgW="1892160" imgH="10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1925543"/>
                        <a:ext cx="5480050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539552" y="1196752"/>
            <a:ext cx="1904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smtClean="0"/>
              <a:t>3.5 Mean and Variance of PDFs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/>
              <p14:cNvContentPartPr/>
              <p14:nvPr/>
            </p14:nvContentPartPr>
            <p14:xfrm>
              <a:off x="2844720" y="4038480"/>
              <a:ext cx="984600" cy="63540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8880" y="3975120"/>
                <a:ext cx="1016280" cy="7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11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0466" y="1268760"/>
            <a:ext cx="81559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3200" dirty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(Definition)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Exponential distribution</a:t>
            </a:r>
          </a:p>
          <a:p>
            <a:pPr algn="just"/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 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exponentially distributed RV 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pPr algn="just"/>
            <a:endParaRPr lang="en-US" altLang="ko-KR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32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3200" b="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endParaRPr lang="ko-KR" altLang="en-US" sz="3200" b="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832646"/>
              </p:ext>
            </p:extLst>
          </p:nvPr>
        </p:nvGraphicFramePr>
        <p:xfrm>
          <a:off x="1331640" y="2348880"/>
          <a:ext cx="40814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0" name="Equation" r:id="rId3" imgW="1409400" imgH="228600" progId="Equation.DSMT4">
                  <p:embed/>
                </p:oleObj>
              </mc:Choice>
              <mc:Fallback>
                <p:oleObj name="Equation" r:id="rId3" imgW="1409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2348880"/>
                        <a:ext cx="4081463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404410"/>
              </p:ext>
            </p:extLst>
          </p:nvPr>
        </p:nvGraphicFramePr>
        <p:xfrm>
          <a:off x="971600" y="3501008"/>
          <a:ext cx="6656387" cy="315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1" name="Equation" r:id="rId5" imgW="2298600" imgH="1091880" progId="Equation.DSMT4">
                  <p:embed/>
                </p:oleObj>
              </mc:Choice>
              <mc:Fallback>
                <p:oleObj name="Equation" r:id="rId5" imgW="229860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3501008"/>
                        <a:ext cx="6656387" cy="315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smtClean="0"/>
              <a:t>3.5 Mean and Variance of PDFs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잉크 1"/>
              <p14:cNvContentPartPr/>
              <p14:nvPr/>
            </p14:nvContentPartPr>
            <p14:xfrm>
              <a:off x="2330280" y="5867280"/>
              <a:ext cx="413280" cy="52128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14440" y="5803920"/>
                <a:ext cx="444960" cy="6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42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268760"/>
            <a:ext cx="2376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b="0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Bayes Rule: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294407"/>
              </p:ext>
            </p:extLst>
          </p:nvPr>
        </p:nvGraphicFramePr>
        <p:xfrm>
          <a:off x="324742" y="1925818"/>
          <a:ext cx="46704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0" name="Equation" r:id="rId3" imgW="1612800" imgH="457200" progId="Equation.DSMT4">
                  <p:embed/>
                </p:oleObj>
              </mc:Choice>
              <mc:Fallback>
                <p:oleObj name="Equation" r:id="rId3" imgW="1612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742" y="1925818"/>
                        <a:ext cx="4670425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467544" y="3167102"/>
            <a:ext cx="3096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b="0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Conditional pdf:</a:t>
            </a: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773608"/>
              </p:ext>
            </p:extLst>
          </p:nvPr>
        </p:nvGraphicFramePr>
        <p:xfrm>
          <a:off x="765771" y="3693143"/>
          <a:ext cx="37147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1" name="Equation" r:id="rId5" imgW="1282680" imgH="406080" progId="Equation.DSMT4">
                  <p:embed/>
                </p:oleObj>
              </mc:Choice>
              <mc:Fallback>
                <p:oleObj name="Equation" r:id="rId5" imgW="1282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5771" y="3693143"/>
                        <a:ext cx="3714750" cy="117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757555"/>
              </p:ext>
            </p:extLst>
          </p:nvPr>
        </p:nvGraphicFramePr>
        <p:xfrm>
          <a:off x="683568" y="5157192"/>
          <a:ext cx="37147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2" name="Equation" r:id="rId7" imgW="1282680" imgH="406080" progId="Equation.DSMT4">
                  <p:embed/>
                </p:oleObj>
              </mc:Choice>
              <mc:Fallback>
                <p:oleObj name="Equation" r:id="rId7" imgW="1282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3568" y="5157192"/>
                        <a:ext cx="3714750" cy="117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004048" y="3693143"/>
                <a:ext cx="3476731" cy="2638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altLang="ko-KR" b="0" i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P</a:t>
                </a:r>
                <a:r>
                  <a:rPr lang="en-US" altLang="ko-KR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(</a:t>
                </a:r>
                <a:r>
                  <a:rPr lang="en-US" altLang="ko-KR" b="0" i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A</a:t>
                </a:r>
                <a:r>
                  <a:rPr lang="en-US" altLang="ko-KR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|</a:t>
                </a:r>
                <a:r>
                  <a:rPr lang="en-US" altLang="ko-KR" b="0" i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B</a:t>
                </a:r>
                <a:r>
                  <a:rPr lang="en-US" altLang="ko-KR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</m:t>
                        </m:r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0" i="1" dirty="0" smtClean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r>
                  <a:rPr lang="en-US" altLang="ko-KR" b="0" i="1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P</a:t>
                </a:r>
                <a:r>
                  <a:rPr lang="en-US" altLang="ko-KR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(</a:t>
                </a:r>
                <a:r>
                  <a:rPr lang="en-US" altLang="ko-KR" b="0" i="1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B</a:t>
                </a:r>
                <a:r>
                  <a:rPr lang="en-US" altLang="ko-KR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|</a:t>
                </a:r>
                <a:r>
                  <a:rPr lang="en-US" altLang="ko-KR" b="0" i="1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A</a:t>
                </a:r>
                <a:r>
                  <a:rPr lang="en-US" altLang="ko-KR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)</a:t>
                </a:r>
                <a:r>
                  <a:rPr lang="en-US" altLang="ko-KR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</m:t>
                        </m:r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693143"/>
                <a:ext cx="3476731" cy="2638799"/>
              </a:xfrm>
              <a:prstGeom prst="rect">
                <a:avLst/>
              </a:prstGeom>
              <a:blipFill>
                <a:blip r:embed="rId9"/>
                <a:stretch>
                  <a:fillRect l="-5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5004048" y="1925818"/>
            <a:ext cx="3995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</a:t>
            </a:r>
            <a:r>
              <a:rPr lang="en-US" altLang="ko-KR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|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</a:t>
            </a:r>
            <a:endParaRPr lang="ko-KR" altLang="en-US" dirty="0"/>
          </a:p>
          <a:p>
            <a:r>
              <a:rPr lang="en-US" altLang="ko-KR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           = 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|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5004048" y="1561147"/>
            <a:ext cx="0" cy="47707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2.8 Conditional pdf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65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0466" y="1268760"/>
            <a:ext cx="1891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3200" b="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endParaRPr lang="ko-KR" altLang="en-US" sz="3200" b="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902010"/>
              </p:ext>
            </p:extLst>
          </p:nvPr>
        </p:nvGraphicFramePr>
        <p:xfrm>
          <a:off x="907157" y="1824534"/>
          <a:ext cx="7905750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4" name="Equation" r:id="rId3" imgW="2730240" imgH="1104840" progId="Equation.DSMT4">
                  <p:embed/>
                </p:oleObj>
              </mc:Choice>
              <mc:Fallback>
                <p:oleObj name="Equation" r:id="rId3" imgW="2730240" imgH="1104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7157" y="1824534"/>
                        <a:ext cx="7905750" cy="319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463161"/>
              </p:ext>
            </p:extLst>
          </p:nvPr>
        </p:nvGraphicFramePr>
        <p:xfrm>
          <a:off x="971600" y="5237138"/>
          <a:ext cx="695166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5" name="Equation" r:id="rId5" imgW="2400120" imgH="380880" progId="Equation.DSMT4">
                  <p:embed/>
                </p:oleObj>
              </mc:Choice>
              <mc:Fallback>
                <p:oleObj name="Equation" r:id="rId5" imgW="2400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5237138"/>
                        <a:ext cx="6951663" cy="110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/>
          <p:cNvSpPr/>
          <p:nvPr/>
        </p:nvSpPr>
        <p:spPr>
          <a:xfrm>
            <a:off x="403101" y="4842392"/>
            <a:ext cx="1904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smtClean="0"/>
              <a:t>3.5 Mean and Variance of PDFs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잉크 1"/>
              <p14:cNvContentPartPr/>
              <p14:nvPr/>
            </p14:nvContentPartPr>
            <p14:xfrm>
              <a:off x="7410600" y="5543640"/>
              <a:ext cx="355680" cy="72432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94400" y="5479920"/>
                <a:ext cx="387720" cy="8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18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0466" y="1268760"/>
            <a:ext cx="81559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3200" dirty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(Definition)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Gaussian(normal) distribution</a:t>
            </a:r>
          </a:p>
          <a:p>
            <a:pPr algn="just"/>
            <a:r>
              <a:rPr lang="en-US" altLang="ko-KR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Gaussian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 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 a bell-shaped pdf 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mean</a:t>
            </a:r>
            <a:r>
              <a:rPr lang="ko-KR" altLang="en-US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describe the statistics. Sometimes referred 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algn="just"/>
            <a:endParaRPr lang="en-US" altLang="ko-KR" sz="3200" b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X 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ko-KR" sz="3200" b="0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ko-KR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397556"/>
              </p:ext>
            </p:extLst>
          </p:nvPr>
        </p:nvGraphicFramePr>
        <p:xfrm>
          <a:off x="2195736" y="4531772"/>
          <a:ext cx="36385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98" name="Equation" r:id="rId3" imgW="1257120" imgH="457200" progId="Equation.DSMT4">
                  <p:embed/>
                </p:oleObj>
              </mc:Choice>
              <mc:Fallback>
                <p:oleObj name="Equation" r:id="rId3" imgW="12571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736" y="4531772"/>
                        <a:ext cx="363855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smtClean="0"/>
              <a:t>3.5 Mean and Variance of PDFs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300550"/>
              </p:ext>
            </p:extLst>
          </p:nvPr>
        </p:nvGraphicFramePr>
        <p:xfrm>
          <a:off x="1366838" y="3046413"/>
          <a:ext cx="4484687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10" name="Equation" r:id="rId3" imgW="1549080" imgH="431640" progId="Equation.DSMT4">
                  <p:embed/>
                </p:oleObj>
              </mc:Choice>
              <mc:Fallback>
                <p:oleObj name="Equation" r:id="rId3" imgW="1549080" imgH="431640" progId="Equation.DSMT4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6838" y="3046413"/>
                        <a:ext cx="4484687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528413"/>
              </p:ext>
            </p:extLst>
          </p:nvPr>
        </p:nvGraphicFramePr>
        <p:xfrm>
          <a:off x="1373188" y="4581525"/>
          <a:ext cx="4633912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11" name="Equation" r:id="rId5" imgW="1600200" imgH="330120" progId="Equation.DSMT4">
                  <p:embed/>
                </p:oleObj>
              </mc:Choice>
              <mc:Fallback>
                <p:oleObj name="Equation" r:id="rId5" imgW="1600200" imgH="330120" progId="Equation.DSMT4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3188" y="4581525"/>
                        <a:ext cx="4633912" cy="95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3.2 Conditional Expectation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9552" y="1916832"/>
                <a:ext cx="64972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Expectation of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𝒀</m:t>
                    </m:r>
                    <m:r>
                      <a:rPr lang="en-US" altLang="ko-KR" b="1" i="1" smtClean="0">
                        <a:latin typeface="Cambria Math"/>
                      </a:rPr>
                      <m:t>=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16832"/>
                <a:ext cx="6497291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2535" t="-16981" b="-32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1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8023" y="1176028"/>
            <a:ext cx="81010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Example 7</a:t>
            </a: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: 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 joint density of 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 is given 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altLang="ko-KR" sz="3200" b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Find </a:t>
            </a:r>
            <a:r>
              <a:rPr lang="en-US" altLang="ko-KR" sz="3200" b="0" i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X|Y</a:t>
            </a: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=1).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4170474"/>
            <a:ext cx="1778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Solution: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884352"/>
              </p:ext>
            </p:extLst>
          </p:nvPr>
        </p:nvGraphicFramePr>
        <p:xfrm>
          <a:off x="1186606" y="2060848"/>
          <a:ext cx="6472238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00" name="Equation" r:id="rId3" imgW="2234880" imgH="596880" progId="Equation.DSMT4">
                  <p:embed/>
                </p:oleObj>
              </mc:Choice>
              <mc:Fallback>
                <p:oleObj name="Equation" r:id="rId3" imgW="2234880" imgH="596880" progId="Equation.DSMT4">
                  <p:embed/>
                  <p:pic>
                    <p:nvPicPr>
                      <p:cNvPr id="32" name="개체 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6606" y="2060848"/>
                        <a:ext cx="6472238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3.2 Conditional Expectation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61575"/>
              </p:ext>
            </p:extLst>
          </p:nvPr>
        </p:nvGraphicFramePr>
        <p:xfrm>
          <a:off x="1214814" y="4755249"/>
          <a:ext cx="581025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01" name="Equation" r:id="rId5" imgW="2006280" imgH="368280" progId="Equation.DSMT4">
                  <p:embed/>
                </p:oleObj>
              </mc:Choice>
              <mc:Fallback>
                <p:oleObj name="Equation" r:id="rId5" imgW="2006280" imgH="368280" progId="Equation.DSMT4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4814" y="4755249"/>
                        <a:ext cx="5810250" cy="106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17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3.2 Conditional Expectation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943329"/>
              </p:ext>
            </p:extLst>
          </p:nvPr>
        </p:nvGraphicFramePr>
        <p:xfrm>
          <a:off x="1125723" y="1806892"/>
          <a:ext cx="7540625" cy="381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2" name="Equation" r:id="rId3" imgW="2603160" imgH="1320480" progId="Equation.DSMT4">
                  <p:embed/>
                </p:oleObj>
              </mc:Choice>
              <mc:Fallback>
                <p:oleObj name="Equation" r:id="rId3" imgW="2603160" imgH="1320480" progId="Equation.DSMT4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5723" y="1806892"/>
                        <a:ext cx="7540625" cy="3817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직사각형 1"/>
          <p:cNvSpPr/>
          <p:nvPr/>
        </p:nvSpPr>
        <p:spPr>
          <a:xfrm>
            <a:off x="810816" y="1222117"/>
            <a:ext cx="3148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pdf is</a:t>
            </a:r>
            <a:endParaRPr lang="ko-KR" altLang="en-US" sz="3200"/>
          </a:p>
        </p:txBody>
      </p:sp>
      <p:sp>
        <p:nvSpPr>
          <p:cNvPr id="8" name="직사각형 7"/>
          <p:cNvSpPr/>
          <p:nvPr/>
        </p:nvSpPr>
        <p:spPr>
          <a:xfrm>
            <a:off x="810815" y="3131086"/>
            <a:ext cx="1904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0105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268760"/>
            <a:ext cx="82234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(Definition</a:t>
            </a:r>
            <a:r>
              <a:rPr lang="en-US" altLang="ko-KR" sz="3200" b="0" dirty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Iterated Expectations</a:t>
            </a:r>
            <a:endParaRPr lang="en-US" altLang="ko-KR" sz="3200" b="0" i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Let us look again at the law of total probability for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expectation.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3.2 Conditional Expectation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43608" y="3091926"/>
                <a:ext cx="4417683" cy="697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]=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𝒙</m:t>
                          </m:r>
                        </m:e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ko-KR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091926"/>
                <a:ext cx="4417683" cy="69711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2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3.2 Conditional Expectation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5536" y="1628800"/>
                <a:ext cx="8060220" cy="3962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Sec_1 : 10 students, </a:t>
                </a:r>
                <a:r>
                  <a:rPr lang="en-US" altLang="ko-KR" dirty="0" err="1" smtClean="0"/>
                  <a:t>ave</a:t>
                </a:r>
                <a:r>
                  <a:rPr lang="en-US" altLang="ko-KR" dirty="0" smtClean="0"/>
                  <a:t>(S1) = 90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Sec_2 : 20 students, </a:t>
                </a:r>
                <a:r>
                  <a:rPr lang="en-US" altLang="ko-KR" dirty="0" err="1" smtClean="0"/>
                  <a:t>ave</a:t>
                </a:r>
                <a:r>
                  <a:rPr lang="en-US" altLang="ko-KR" dirty="0" smtClean="0"/>
                  <a:t>(S2) = 60</a:t>
                </a:r>
              </a:p>
              <a:p>
                <a:endParaRPr lang="en-US" altLang="ko-KR" dirty="0"/>
              </a:p>
              <a:p>
                <a:r>
                  <a:rPr lang="en-US" altLang="ko-KR" sz="2800" b="0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b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altLang="ko-KR" sz="2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800" b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/>
                          </a:rPr>
                          <m:t>s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800" b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/>
                              </a:rPr>
                              <m:t>x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2800" b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/>
                              </a:rPr>
                              <m:t>x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/>
                              </a:rPr>
                              <m:t>sec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8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2800" b="0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0" smtClean="0">
                                  <a:latin typeface="Cambria Math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ko-KR" sz="2800" b="0" i="0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sz="2800" b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b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/>
                            </a:rPr>
                            <m:t>S</m:t>
                          </m:r>
                          <m:r>
                            <a:rPr lang="en-US" altLang="ko-KR" sz="2800" b="0" i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ko-KR" sz="2800" b="0" i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ko-KR" sz="2800" b="0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0" smtClean="0">
                                  <a:latin typeface="Cambria Math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en-US" altLang="ko-KR" sz="2800" b="0" i="0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sz="2800" b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n-US" altLang="ko-KR" sz="2800" b="0" i="0" smtClean="0">
                          <a:latin typeface="Cambria Math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2800" b="0" i="0" smtClean="0">
                          <a:latin typeface="Cambria Math"/>
                        </a:rPr>
                        <m:t>x</m:t>
                      </m:r>
                      <m:r>
                        <a:rPr lang="en-US" altLang="ko-KR" sz="2800" b="0" i="0" smtClean="0">
                          <a:latin typeface="Cambria Math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ko-KR" sz="2800" b="0" i="0" smtClean="0">
                          <a:latin typeface="Cambria Math"/>
                        </a:rPr>
                        <m:t>S</m:t>
                      </m:r>
                      <m:r>
                        <a:rPr lang="en-US" altLang="ko-KR" sz="2800" b="0" i="0" smtClean="0">
                          <a:latin typeface="Cambria Math"/>
                        </a:rPr>
                        <m:t>2]</m:t>
                      </m:r>
                    </m:oMath>
                  </m:oMathPara>
                </a14:m>
                <a:endParaRPr lang="en-US" altLang="ko-KR" sz="28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90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60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/>
                        </a:rPr>
                        <m:t>=70</m:t>
                      </m:r>
                    </m:oMath>
                  </m:oMathPara>
                </a14:m>
                <a:endParaRPr lang="ko-KR" altLang="en-US" sz="2800" b="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28800"/>
                <a:ext cx="8060220" cy="3962816"/>
              </a:xfrm>
              <a:prstGeom prst="rect">
                <a:avLst/>
              </a:prstGeom>
              <a:blipFill rotWithShape="1">
                <a:blip r:embed="rId2"/>
                <a:stretch>
                  <a:fillRect l="-2042" t="-2308" r="-1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48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268760"/>
            <a:ext cx="82234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b="0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Expectation </a:t>
            </a:r>
            <a:r>
              <a:rPr lang="en-US" altLang="ko-KR" sz="3200" b="0" u="sng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of the product of </a:t>
            </a:r>
            <a:r>
              <a:rPr lang="en-US" altLang="ko-KR" sz="3200" b="0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two </a:t>
            </a:r>
            <a:r>
              <a:rPr lang="en-US" altLang="ko-KR" sz="3200" b="0" u="sng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RVs </a:t>
            </a:r>
            <a:r>
              <a:rPr lang="en-US" altLang="ko-KR" sz="3200" b="0" i="1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altLang="ko-KR" sz="3200" b="0" i="1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  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388424" cy="720080"/>
          </a:xfrm>
        </p:spPr>
        <p:txBody>
          <a:bodyPr/>
          <a:lstStyle/>
          <a:p>
            <a:r>
              <a:rPr lang="en-US" altLang="ko-KR" smtClean="0">
                <a:latin typeface="HY헤드라인M" pitchFamily="18" charset="-127"/>
                <a:ea typeface="HY헤드라인M" pitchFamily="18" charset="-127"/>
              </a:rPr>
              <a:t>3.8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Correlation and Covariance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/>
          </p:nvPr>
        </p:nvGraphicFramePr>
        <p:xfrm>
          <a:off x="855649" y="1854008"/>
          <a:ext cx="52959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86" name="Equation" r:id="rId3" imgW="1828800" imgH="330120" progId="Equation.DSMT4">
                  <p:embed/>
                </p:oleObj>
              </mc:Choice>
              <mc:Fallback>
                <p:oleObj name="Equation" r:id="rId3" imgW="1828800" imgH="330120" progId="Equation.DSMT4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5649" y="1854008"/>
                        <a:ext cx="5295900" cy="95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462980" y="4221088"/>
            <a:ext cx="81514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If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and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are independent,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i="1" baseline="-2500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,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)= 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i="1" baseline="-2500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i="1" baseline="-25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i="1" baseline="-2500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).</a:t>
            </a:r>
          </a:p>
          <a:p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Therefore,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480655" y="3025200"/>
            <a:ext cx="79077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ko-KR" sz="32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ko-KR" sz="32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32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32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sz="32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said to be </a:t>
            </a:r>
            <a:endParaRPr lang="en-US" altLang="ko-KR" sz="32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uncorrelated</a:t>
            </a:r>
            <a:r>
              <a:rPr lang="en-US" altLang="ko-KR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/>
          </p:nvPr>
        </p:nvGraphicFramePr>
        <p:xfrm>
          <a:off x="1043608" y="5160758"/>
          <a:ext cx="6435725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87" name="Equation" r:id="rId5" imgW="2222280" imgH="533160" progId="Equation.DSMT4">
                  <p:embed/>
                </p:oleObj>
              </mc:Choice>
              <mc:Fallback>
                <p:oleObj name="Equation" r:id="rId5" imgW="2222280" imgH="533160" progId="Equation.DSMT4">
                  <p:embed/>
                  <p:pic>
                    <p:nvPicPr>
                      <p:cNvPr id="12" name="개체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608" y="5160758"/>
                        <a:ext cx="6435725" cy="154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/>
              <p14:cNvContentPartPr/>
              <p14:nvPr/>
            </p14:nvContentPartPr>
            <p14:xfrm>
              <a:off x="635040" y="3867120"/>
              <a:ext cx="1683000" cy="1296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9200" y="3803760"/>
                <a:ext cx="17146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/>
              <p14:cNvContentPartPr/>
              <p14:nvPr/>
            </p14:nvContentPartPr>
            <p14:xfrm>
              <a:off x="2952720" y="4540320"/>
              <a:ext cx="1575360" cy="648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36880" y="4476600"/>
                <a:ext cx="1607040" cy="1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82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268760"/>
            <a:ext cx="82234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If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and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are independent, they are also uncorrelated. However, the converse is not true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0655" y="2492896"/>
            <a:ext cx="7907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ko-KR" sz="32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 0, </a:t>
            </a:r>
            <a:r>
              <a:rPr lang="en-US" altLang="ko-KR" sz="32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sz="32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said to 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orthogonal.</a:t>
            </a:r>
            <a:endParaRPr lang="ko-KR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827584" y="2755046"/>
              <a:ext cx="1683000" cy="1296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1744" y="2691686"/>
                <a:ext cx="1714680" cy="1400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388424" cy="720080"/>
          </a:xfrm>
        </p:spPr>
        <p:txBody>
          <a:bodyPr/>
          <a:lstStyle/>
          <a:p>
            <a:r>
              <a:rPr lang="en-US" altLang="ko-KR" smtClean="0">
                <a:latin typeface="HY헤드라인M" pitchFamily="18" charset="-127"/>
                <a:ea typeface="HY헤드라인M" pitchFamily="18" charset="-127"/>
              </a:rPr>
              <a:t>3.8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Correlation and Covariance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9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034" y="1231414"/>
            <a:ext cx="4464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0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Covariance of</a:t>
            </a:r>
            <a:r>
              <a:rPr lang="en-US" altLang="ko-KR" sz="3200" b="0" i="1" u="sng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X</a:t>
            </a:r>
            <a:r>
              <a:rPr lang="en-US" altLang="ko-KR" sz="3200" b="0" u="sng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and </a:t>
            </a:r>
            <a:r>
              <a:rPr lang="en-US" altLang="ko-KR" sz="3200" b="0" i="1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endParaRPr lang="ko-KR" altLang="en-US" sz="3200" dirty="0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355524"/>
              </p:ext>
            </p:extLst>
          </p:nvPr>
        </p:nvGraphicFramePr>
        <p:xfrm>
          <a:off x="1115616" y="1825862"/>
          <a:ext cx="5662612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5" name="Equation" r:id="rId3" imgW="1955520" imgH="419040" progId="Equation.DSMT4">
                  <p:embed/>
                </p:oleObj>
              </mc:Choice>
              <mc:Fallback>
                <p:oleObj name="Equation" r:id="rId3" imgW="1955520" imgH="419040" progId="Equation.DSMT4">
                  <p:embed/>
                  <p:pic>
                    <p:nvPicPr>
                      <p:cNvPr id="12" name="개체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825862"/>
                        <a:ext cx="5662612" cy="121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/>
              <p14:cNvContentPartPr/>
              <p14:nvPr/>
            </p14:nvContentPartPr>
            <p14:xfrm>
              <a:off x="3563888" y="4149080"/>
              <a:ext cx="1575360" cy="648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48048" y="4085720"/>
                <a:ext cx="1607040" cy="1332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388424" cy="720080"/>
          </a:xfrm>
        </p:spPr>
        <p:txBody>
          <a:bodyPr/>
          <a:lstStyle/>
          <a:p>
            <a:r>
              <a:rPr lang="en-US" altLang="ko-KR" smtClean="0">
                <a:latin typeface="HY헤드라인M" pitchFamily="18" charset="-127"/>
                <a:ea typeface="HY헤드라인M" pitchFamily="18" charset="-127"/>
              </a:rPr>
              <a:t>3.8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Correlation and Covariance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6034" y="2828836"/>
            <a:ext cx="82104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3200" b="0" u="sng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</a:t>
            </a:r>
            <a:r>
              <a:rPr lang="en-US" altLang="ko-KR" sz="3200" b="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</a:t>
            </a:r>
          </a:p>
          <a:p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X,X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ko-KR" sz="3200" b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independent, 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) = 0; 3. 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ko-KR" sz="3200" b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aCov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3200" b="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ko-KR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552" y="1556272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b="0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Conditional pdf:</a:t>
            </a:r>
          </a:p>
          <a:p>
            <a:pPr algn="just">
              <a:defRPr/>
            </a:pPr>
            <a:endParaRPr lang="en-US" altLang="ko-KR" sz="3200" b="0" u="sng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r>
              <a:rPr lang="en-US" altLang="ko-KR" sz="3200" b="0" u="sng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Given a R.V. Y = y , </a:t>
            </a:r>
            <a:r>
              <a:rPr lang="en-US" altLang="ko-KR" sz="3200" b="0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the conditional</a:t>
            </a:r>
            <a:r>
              <a:rPr lang="ko-KR" altLang="en-US" sz="3200" b="0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pdf </a:t>
            </a:r>
            <a:r>
              <a:rPr lang="en-US" altLang="ko-KR" sz="3200" b="0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of X</a:t>
            </a:r>
          </a:p>
          <a:p>
            <a:pPr algn="just">
              <a:defRPr/>
            </a:pPr>
            <a:endParaRPr lang="en-US" altLang="ko-KR" sz="3200" b="0" u="sng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u="sng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u="sng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u="sng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r>
              <a:rPr lang="en-US" altLang="ko-KR" sz="3200" b="0" u="sng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2.8 Conditional pdf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73743" y="3650271"/>
                <a:ext cx="5690660" cy="1818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ko-KR" b="1" i="1" smtClean="0">
                          <a:latin typeface="Cambria Math"/>
                        </a:rPr>
                        <m:t>𝒚</m:t>
                      </m:r>
                      <m:r>
                        <a:rPr lang="en-US" altLang="ko-KR" b="1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𝑿𝒀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ko-KR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</m:den>
                      </m:f>
                      <m:r>
                        <a:rPr lang="en-US" altLang="ko-KR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b="1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43" y="3650271"/>
                <a:ext cx="5690660" cy="181863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3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388424" cy="720080"/>
          </a:xfrm>
        </p:spPr>
        <p:txBody>
          <a:bodyPr/>
          <a:lstStyle/>
          <a:p>
            <a:r>
              <a:rPr lang="en-US" altLang="ko-KR" smtClean="0">
                <a:latin typeface="HY헤드라인M" pitchFamily="18" charset="-127"/>
                <a:ea typeface="HY헤드라인M" pitchFamily="18" charset="-127"/>
              </a:rPr>
              <a:t>3.8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Correlation and Covariance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241298"/>
            <a:ext cx="4464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0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Correlation </a:t>
            </a:r>
            <a:r>
              <a:rPr lang="en-US" altLang="ko-KR" sz="3200" b="0" u="sng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coefficient </a:t>
            </a:r>
            <a:endParaRPr lang="ko-KR" altLang="en-US" sz="3200" dirty="0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710155"/>
              </p:ext>
            </p:extLst>
          </p:nvPr>
        </p:nvGraphicFramePr>
        <p:xfrm>
          <a:off x="1475656" y="4837067"/>
          <a:ext cx="4852987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8" name="Equation" r:id="rId3" imgW="1676160" imgH="495000" progId="Equation.DSMT4">
                  <p:embed/>
                </p:oleObj>
              </mc:Choice>
              <mc:Fallback>
                <p:oleObj name="Equation" r:id="rId3" imgW="1676160" imgH="495000" progId="Equation.DSMT4">
                  <p:embed/>
                  <p:pic>
                    <p:nvPicPr>
                      <p:cNvPr id="15" name="개체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4837067"/>
                        <a:ext cx="4852987" cy="143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직사각형 1"/>
          <p:cNvSpPr/>
          <p:nvPr/>
        </p:nvSpPr>
        <p:spPr>
          <a:xfrm>
            <a:off x="611560" y="1826073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 of two 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RVs 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 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the covariance of 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versions of 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algn="just"/>
            <a:endParaRPr lang="en-US" altLang="ko-KR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3200" b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en-US" altLang="ko-KR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317647"/>
              </p:ext>
            </p:extLst>
          </p:nvPr>
        </p:nvGraphicFramePr>
        <p:xfrm>
          <a:off x="1547664" y="3220416"/>
          <a:ext cx="444976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9" name="Equation" r:id="rId5" imgW="1536480" imgH="406080" progId="Equation.DSMT4">
                  <p:embed/>
                </p:oleObj>
              </mc:Choice>
              <mc:Fallback>
                <p:oleObj name="Equation" r:id="rId5" imgW="1536480" imgH="406080" progId="Equation.DSMT4">
                  <p:embed/>
                  <p:pic>
                    <p:nvPicPr>
                      <p:cNvPr id="15" name="개체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664" y="3220416"/>
                        <a:ext cx="4449762" cy="117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4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388424" cy="720080"/>
          </a:xfrm>
        </p:spPr>
        <p:txBody>
          <a:bodyPr/>
          <a:lstStyle/>
          <a:p>
            <a:r>
              <a:rPr lang="en-US" altLang="ko-KR" smtClean="0">
                <a:latin typeface="HY헤드라인M" pitchFamily="18" charset="-127"/>
                <a:ea typeface="HY헤드라인M" pitchFamily="18" charset="-127"/>
              </a:rPr>
              <a:t>3.8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Correlation and Covariance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252362"/>
              </p:ext>
            </p:extLst>
          </p:nvPr>
        </p:nvGraphicFramePr>
        <p:xfrm>
          <a:off x="1043608" y="1772816"/>
          <a:ext cx="6470650" cy="473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13" name="Equation" r:id="rId3" imgW="2234880" imgH="1638000" progId="Equation.DSMT4">
                  <p:embed/>
                </p:oleObj>
              </mc:Choice>
              <mc:Fallback>
                <p:oleObj name="Equation" r:id="rId3" imgW="2234880" imgH="1638000" progId="Equation.DSMT4">
                  <p:embed/>
                  <p:pic>
                    <p:nvPicPr>
                      <p:cNvPr id="15" name="개체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1772816"/>
                        <a:ext cx="6470650" cy="473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직사각형 1"/>
          <p:cNvSpPr/>
          <p:nvPr/>
        </p:nvSpPr>
        <p:spPr>
          <a:xfrm>
            <a:off x="611560" y="1268760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</a:t>
            </a:r>
            <a:endParaRPr lang="en-US" altLang="ko-KR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4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268760"/>
            <a:ext cx="822349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Consider 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two random variables </a:t>
            </a:r>
            <a:r>
              <a:rPr lang="en-US" altLang="ko-KR" sz="3200" b="0" i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and </a:t>
            </a:r>
            <a:r>
              <a:rPr lang="en-US" altLang="ko-KR" sz="3200" b="0" i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Y </a:t>
            </a: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: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If </a:t>
            </a:r>
            <a:r>
              <a:rPr lang="en-US" altLang="ko-KR" sz="3200" b="0" i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ρ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3200" b="0" i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,</a:t>
            </a:r>
            <a:r>
              <a:rPr lang="en-US" altLang="ko-KR" sz="3200" b="0" i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 = 0, </a:t>
            </a:r>
            <a:r>
              <a:rPr lang="en-US" altLang="ko-KR" sz="3200" b="0" i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and </a:t>
            </a:r>
            <a:r>
              <a:rPr lang="en-US" altLang="ko-KR" sz="3200" b="0" i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are </a:t>
            </a: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called uncorrelated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. </a:t>
            </a:r>
            <a:endParaRPr lang="en-US" altLang="ko-KR" sz="3200" b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If </a:t>
            </a:r>
            <a:r>
              <a:rPr lang="en-US" altLang="ko-KR" sz="3200" b="0" i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ρ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3200" b="0" i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,</a:t>
            </a:r>
            <a:r>
              <a:rPr lang="en-US" altLang="ko-KR" sz="3200" b="0" i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</a:t>
            </a: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&gt; 0, </a:t>
            </a:r>
            <a:r>
              <a:rPr lang="en-US" altLang="ko-KR" sz="3200" b="0" i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and </a:t>
            </a:r>
            <a:r>
              <a:rPr lang="en-US" altLang="ko-KR" sz="3200" b="0" i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are called </a:t>
            </a: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positively 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correlated. </a:t>
            </a:r>
            <a:endParaRPr lang="en-US" altLang="ko-KR" sz="3200" b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If </a:t>
            </a:r>
            <a:r>
              <a:rPr lang="en-US" altLang="ko-KR" sz="3200" b="0" i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ρ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3200" b="0" i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,</a:t>
            </a:r>
            <a:r>
              <a:rPr lang="en-US" altLang="ko-KR" sz="3200" b="0" i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</a:t>
            </a: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&lt; 0, </a:t>
            </a:r>
            <a:r>
              <a:rPr lang="en-US" altLang="ko-KR" sz="3200" b="0" i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and </a:t>
            </a:r>
            <a:r>
              <a:rPr lang="en-US" altLang="ko-KR" sz="3200" b="0" i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are called </a:t>
            </a: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negatively 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correlated.</a:t>
            </a:r>
          </a:p>
          <a:p>
            <a:pPr algn="just">
              <a:defRPr/>
            </a:pP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388424" cy="720080"/>
          </a:xfrm>
        </p:spPr>
        <p:txBody>
          <a:bodyPr/>
          <a:lstStyle/>
          <a:p>
            <a:r>
              <a:rPr lang="en-US" altLang="ko-KR" smtClean="0"/>
              <a:t>3.8 </a:t>
            </a:r>
            <a:r>
              <a:rPr lang="en-US" altLang="ko-KR"/>
              <a:t>Correlation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and Covariance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4133880" y="1625760"/>
              <a:ext cx="1778400" cy="36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8040" y="1562040"/>
                <a:ext cx="181008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8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268760"/>
            <a:ext cx="82234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1. When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X, E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[(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m</a:t>
            </a:r>
            <a:r>
              <a:rPr lang="en-US" altLang="ko-KR" sz="3200" b="0" i="1" baseline="-2500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m</a:t>
            </a:r>
            <a:r>
              <a:rPr lang="en-US" altLang="ko-KR" sz="3200" b="0" i="1" baseline="-2500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)]= 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Var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388424" cy="720080"/>
          </a:xfrm>
        </p:spPr>
        <p:txBody>
          <a:bodyPr/>
          <a:lstStyle/>
          <a:p>
            <a:r>
              <a:rPr lang="en-US" altLang="ko-KR" smtClean="0">
                <a:latin typeface="HY헤드라인M" pitchFamily="18" charset="-127"/>
                <a:ea typeface="HY헤드라인M" pitchFamily="18" charset="-127"/>
              </a:rPr>
              <a:t>3.8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Correlation and Covariance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08121"/>
              </p:ext>
            </p:extLst>
          </p:nvPr>
        </p:nvGraphicFramePr>
        <p:xfrm>
          <a:off x="1006475" y="2070100"/>
          <a:ext cx="65468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5" name="Equation" r:id="rId3" imgW="2260440" imgH="406080" progId="Equation.DSMT4">
                  <p:embed/>
                </p:oleObj>
              </mc:Choice>
              <mc:Fallback>
                <p:oleObj name="Equation" r:id="rId3" imgW="2260440" imgH="406080" progId="Equation.DSMT4">
                  <p:embed/>
                  <p:pic>
                    <p:nvPicPr>
                      <p:cNvPr id="15" name="개체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6475" y="2070100"/>
                        <a:ext cx="6546850" cy="117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436" y="3573016"/>
            <a:ext cx="6273697" cy="295232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292080" y="5889219"/>
            <a:ext cx="4320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endParaRPr lang="ko-KR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67744" y="5889219"/>
            <a:ext cx="4320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endParaRPr lang="ko-KR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잉크 2"/>
              <p14:cNvContentPartPr/>
              <p14:nvPr/>
            </p14:nvContentPartPr>
            <p14:xfrm>
              <a:off x="7334280" y="2527200"/>
              <a:ext cx="140040" cy="15912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18440" y="2463840"/>
                <a:ext cx="171720" cy="28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388424" cy="720080"/>
          </a:xfrm>
        </p:spPr>
        <p:txBody>
          <a:bodyPr/>
          <a:lstStyle/>
          <a:p>
            <a:r>
              <a:rPr lang="en-US" altLang="ko-KR" smtClean="0"/>
              <a:t>3.8 </a:t>
            </a:r>
            <a:r>
              <a:rPr lang="en-US" altLang="ko-KR"/>
              <a:t>Correlation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and Covariance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536" y="1234827"/>
            <a:ext cx="82234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2. When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= -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X, E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[(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m</a:t>
            </a:r>
            <a:r>
              <a:rPr lang="en-US" altLang="ko-KR" sz="3200" b="0" i="1" baseline="-2500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m</a:t>
            </a:r>
            <a:r>
              <a:rPr lang="en-US" altLang="ko-KR" sz="3200" b="0" i="1" baseline="-2500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)]= -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Var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597205"/>
              </p:ext>
            </p:extLst>
          </p:nvPr>
        </p:nvGraphicFramePr>
        <p:xfrm>
          <a:off x="1047750" y="2038350"/>
          <a:ext cx="7024688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8" name="Equation" r:id="rId3" imgW="2425680" imgH="406080" progId="Equation.DSMT4">
                  <p:embed/>
                </p:oleObj>
              </mc:Choice>
              <mc:Fallback>
                <p:oleObj name="Equation" r:id="rId3" imgW="2425680" imgH="406080" progId="Equation.DSMT4">
                  <p:embed/>
                  <p:pic>
                    <p:nvPicPr>
                      <p:cNvPr id="17" name="개체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750" y="2038350"/>
                        <a:ext cx="7024688" cy="117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3449128"/>
            <a:ext cx="6327041" cy="29357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7744" y="5775647"/>
            <a:ext cx="4320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endParaRPr lang="ko-KR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080" y="5792446"/>
            <a:ext cx="4320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endParaRPr lang="ko-KR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잉크 1"/>
              <p14:cNvContentPartPr/>
              <p14:nvPr/>
            </p14:nvContentPartPr>
            <p14:xfrm>
              <a:off x="7613640" y="2590920"/>
              <a:ext cx="444960" cy="4464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97800" y="2527200"/>
                <a:ext cx="476640" cy="1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55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666" y="3944112"/>
            <a:ext cx="3312368" cy="291388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95536" y="1268760"/>
            <a:ext cx="82234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3. When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and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Y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are uncorrelated, that is,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 =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388424" cy="720080"/>
          </a:xfrm>
        </p:spPr>
        <p:txBody>
          <a:bodyPr/>
          <a:lstStyle/>
          <a:p>
            <a:r>
              <a:rPr lang="en-US" altLang="ko-KR" smtClean="0"/>
              <a:t>3.8 </a:t>
            </a:r>
            <a:r>
              <a:rPr lang="en-US" altLang="ko-KR"/>
              <a:t>Correlation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and Covariance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939498"/>
              </p:ext>
            </p:extLst>
          </p:nvPr>
        </p:nvGraphicFramePr>
        <p:xfrm>
          <a:off x="611560" y="2345978"/>
          <a:ext cx="74295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3" name="Equation" r:id="rId4" imgW="2565360" imgH="812520" progId="Equation.DSMT4">
                  <p:embed/>
                </p:oleObj>
              </mc:Choice>
              <mc:Fallback>
                <p:oleObj name="Equation" r:id="rId4" imgW="2565360" imgH="812520" progId="Equation.DSMT4">
                  <p:embed/>
                  <p:pic>
                    <p:nvPicPr>
                      <p:cNvPr id="15" name="개체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2345978"/>
                        <a:ext cx="7429500" cy="234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56176" y="6207695"/>
            <a:ext cx="4320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endParaRPr lang="ko-KR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잉크 2"/>
              <p14:cNvContentPartPr/>
              <p14:nvPr/>
            </p14:nvContentPartPr>
            <p14:xfrm>
              <a:off x="4133880" y="1625760"/>
              <a:ext cx="1778400" cy="36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8040" y="1562040"/>
                <a:ext cx="18100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잉크 4"/>
              <p14:cNvContentPartPr/>
              <p14:nvPr/>
            </p14:nvContentPartPr>
            <p14:xfrm>
              <a:off x="7689960" y="3968640"/>
              <a:ext cx="324000" cy="14652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74120" y="3905280"/>
                <a:ext cx="355680" cy="2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91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552" y="1556272"/>
            <a:ext cx="3096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b="0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Conditional pdf:</a:t>
            </a: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721437"/>
              </p:ext>
            </p:extLst>
          </p:nvPr>
        </p:nvGraphicFramePr>
        <p:xfrm>
          <a:off x="539552" y="2348880"/>
          <a:ext cx="37147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43" name="Equation" r:id="rId3" imgW="1282680" imgH="406080" progId="Equation.DSMT4">
                  <p:embed/>
                </p:oleObj>
              </mc:Choice>
              <mc:Fallback>
                <p:oleObj name="Equation" r:id="rId3" imgW="1282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2348880"/>
                        <a:ext cx="3714750" cy="117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137043"/>
              </p:ext>
            </p:extLst>
          </p:nvPr>
        </p:nvGraphicFramePr>
        <p:xfrm>
          <a:off x="524085" y="3693143"/>
          <a:ext cx="37147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44" name="Equation" r:id="rId5" imgW="1282680" imgH="406080" progId="Equation.DSMT4">
                  <p:embed/>
                </p:oleObj>
              </mc:Choice>
              <mc:Fallback>
                <p:oleObj name="Equation" r:id="rId5" imgW="1282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4085" y="3693143"/>
                        <a:ext cx="3714750" cy="117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004048" y="3693143"/>
                <a:ext cx="3476731" cy="2638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altLang="ko-KR" b="0" i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P</a:t>
                </a:r>
                <a:r>
                  <a:rPr lang="en-US" altLang="ko-KR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(</a:t>
                </a:r>
                <a:r>
                  <a:rPr lang="en-US" altLang="ko-KR" b="0" i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A</a:t>
                </a:r>
                <a:r>
                  <a:rPr lang="en-US" altLang="ko-KR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|</a:t>
                </a:r>
                <a:r>
                  <a:rPr lang="en-US" altLang="ko-KR" b="0" i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B</a:t>
                </a:r>
                <a:r>
                  <a:rPr lang="en-US" altLang="ko-KR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</m:t>
                        </m:r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0" i="1" dirty="0" smtClean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r>
                  <a:rPr lang="en-US" altLang="ko-KR" b="0" i="1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P</a:t>
                </a:r>
                <a:r>
                  <a:rPr lang="en-US" altLang="ko-KR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(</a:t>
                </a:r>
                <a:r>
                  <a:rPr lang="en-US" altLang="ko-KR" b="0" i="1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B</a:t>
                </a:r>
                <a:r>
                  <a:rPr lang="en-US" altLang="ko-KR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|</a:t>
                </a:r>
                <a:r>
                  <a:rPr lang="en-US" altLang="ko-KR" b="0" i="1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A</a:t>
                </a:r>
                <a:r>
                  <a:rPr lang="en-US" altLang="ko-KR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)</a:t>
                </a:r>
                <a:r>
                  <a:rPr lang="en-US" altLang="ko-KR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</m:t>
                        </m:r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693143"/>
                <a:ext cx="3476731" cy="2638799"/>
              </a:xfrm>
              <a:prstGeom prst="rect">
                <a:avLst/>
              </a:prstGeom>
              <a:blipFill>
                <a:blip r:embed="rId9"/>
                <a:stretch>
                  <a:fillRect l="-5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5004048" y="1925818"/>
            <a:ext cx="3995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</a:t>
            </a:r>
            <a:r>
              <a:rPr lang="en-US" altLang="ko-KR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|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</a:t>
            </a:r>
            <a:endParaRPr lang="ko-KR" altLang="en-US" dirty="0"/>
          </a:p>
          <a:p>
            <a:r>
              <a:rPr lang="en-US" altLang="ko-KR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           = 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|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5004048" y="1561147"/>
            <a:ext cx="0" cy="47707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2.8 Conditional pdf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6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39552" y="1556272"/>
                <a:ext cx="8208912" cy="5148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altLang="ko-KR" sz="3200" b="0" u="sng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Conditional pdf:</a:t>
                </a:r>
              </a:p>
              <a:p>
                <a:pPr algn="just">
                  <a:defRPr/>
                </a:pPr>
                <a:endParaRPr lang="en-US" altLang="ko-KR" sz="3200" b="0" u="sng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u="sng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u="sng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u="sng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 1) is a function of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𝑦</m:t>
                    </m:r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. If it is not function of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𝑦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,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are independent</a:t>
                </a: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  2) is a pdf so that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−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∞</m:t>
                        </m:r>
                      </m:sub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∞</m:t>
                        </m:r>
                      </m:sup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𝑑𝑥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=1 ∀ 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𝑦</m:t>
                        </m:r>
                      </m:e>
                    </m:nary>
                  </m:oMath>
                </a14:m>
                <a:endParaRPr lang="en-US" altLang="ko-KR" sz="3200" b="0" u="sng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56272"/>
                <a:ext cx="8208912" cy="5148332"/>
              </a:xfrm>
              <a:prstGeom prst="rect">
                <a:avLst/>
              </a:prstGeom>
              <a:blipFill rotWithShape="1">
                <a:blip r:embed="rId3"/>
                <a:stretch>
                  <a:fillRect l="-1932" t="-16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654301"/>
              </p:ext>
            </p:extLst>
          </p:nvPr>
        </p:nvGraphicFramePr>
        <p:xfrm>
          <a:off x="1187624" y="2492391"/>
          <a:ext cx="37147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5" name="Equation" r:id="rId4" imgW="1282680" imgH="406080" progId="Equation.DSMT4">
                  <p:embed/>
                </p:oleObj>
              </mc:Choice>
              <mc:Fallback>
                <p:oleObj name="Equation" r:id="rId4" imgW="1282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624" y="2492391"/>
                        <a:ext cx="3714750" cy="117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2.8 Conditional pdf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7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459384" y="1292969"/>
                <a:ext cx="7812979" cy="5161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altLang="ko-KR" sz="3200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Example</a:t>
                </a:r>
                <a:r>
                  <a:rPr lang="en-US" altLang="ko-KR" sz="3200" b="0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: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The </a:t>
                </a:r>
                <a:r>
                  <a:rPr lang="en-US" altLang="ko-KR" sz="3200" b="0" dirty="0" err="1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Jpdf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of two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RVs </a:t>
                </a:r>
                <a:r>
                  <a:rPr lang="en-US" altLang="ko-KR" sz="3200" b="0" i="1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X</a:t>
                </a: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and </a:t>
                </a:r>
                <a:r>
                  <a:rPr lang="en-US" altLang="ko-KR" sz="3200" b="0" i="1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Y</a:t>
                </a: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are</a:t>
                </a:r>
              </a:p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  <m:t>𝑥</m:t>
                          </m:r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  <m:t>,</m:t>
                          </m:r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  <m:t>𝑦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  <a:sym typeface="Symbol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  <a:sym typeface="Symbo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sz="3200" b="0" i="1" smtClean="0">
                                      <a:latin typeface="Cambria Math"/>
                                      <a:ea typeface="HY견고딕" pitchFamily="18" charset="-127"/>
                                      <a:cs typeface="Times New Roman" panose="02020603050405020304" pitchFamily="18" charset="0"/>
                                      <a:sym typeface="Symbol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3200" b="0" i="1" smtClean="0">
                                      <a:latin typeface="Cambria Math"/>
                                      <a:ea typeface="HY견고딕" pitchFamily="18" charset="-127"/>
                                      <a:cs typeface="Times New Roman" panose="02020603050405020304" pitchFamily="18" charset="0"/>
                                      <a:sym typeface="Symbol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3200" b="0" i="1" smtClean="0">
                                      <a:latin typeface="Cambria Math"/>
                                      <a:ea typeface="HY견고딕" pitchFamily="18" charset="-127"/>
                                      <a:cs typeface="Times New Roman" panose="02020603050405020304" pitchFamily="18" charset="0"/>
                                      <a:sym typeface="Symbol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     0≤</m:t>
                              </m:r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𝑥</m:t>
                              </m:r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, </m:t>
                              </m:r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𝑦</m:t>
                              </m:r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0   </m:t>
                              </m:r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  <a:sym typeface="Symbol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marL="514350" indent="-514350" algn="just">
                  <a:buAutoNum type="arabicParenR"/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Marginal : </a:t>
                </a:r>
              </a:p>
              <a:p>
                <a:pPr algn="just"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𝑓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 </m:t>
                    </m:r>
                    <m:nary>
                      <m:nary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0</m:t>
                        </m:r>
                      </m:sub>
                      <m:sup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𝑋𝑌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𝑥</m:t>
                            </m:r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,</m:t>
                            </m:r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= ½ ,  </a:t>
                </a: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𝑓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𝑋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|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𝑌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𝑥</m:t>
                        </m:r>
                      </m:e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𝑦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4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2</m:t>
                        </m:r>
                      </m:den>
                    </m:f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  0≤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𝑥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,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𝑦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≤2 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marL="514350" indent="-514350" algn="just">
                  <a:buAutoNum type="arabicParenR"/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84" y="1292969"/>
                <a:ext cx="7812979" cy="5161413"/>
              </a:xfrm>
              <a:prstGeom prst="rect">
                <a:avLst/>
              </a:prstGeom>
              <a:blipFill rotWithShape="1">
                <a:blip r:embed="rId2"/>
                <a:stretch>
                  <a:fillRect l="-1950" t="-1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2.8 Conditional pdf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8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9384" y="1292969"/>
            <a:ext cx="78129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Example</a:t>
            </a:r>
            <a:r>
              <a:rPr lang="en-US" altLang="ko-KR" sz="3200" b="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: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The </a:t>
            </a:r>
            <a:r>
              <a:rPr lang="en-US" altLang="ko-KR" sz="3200" b="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jpdf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of two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RVs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are</a:t>
            </a:r>
          </a:p>
          <a:p>
            <a:pPr algn="just">
              <a:defRPr/>
            </a:pP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67544" y="3068960"/>
                <a:ext cx="8335838" cy="4428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1) </a:t>
                </a:r>
                <a:r>
                  <a:rPr lang="en-US" altLang="ko-KR" sz="3200" b="0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marginal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𝑓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𝑦</m:t>
                        </m:r>
                      </m:e>
                    </m:d>
                    <m:r>
                      <a:rPr lang="en-US" altLang="ko-KR" sz="3200" b="0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 </m:t>
                    </m:r>
                    <m:nary>
                      <m:naryPr>
                        <m:ctrlP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−</m:t>
                        </m:r>
                        <m: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∞</m:t>
                        </m:r>
                      </m:sub>
                      <m:sup>
                        <m: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3200" b="0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𝑋𝑌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3200" b="0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𝑥</m:t>
                            </m:r>
                            <m:r>
                              <a:rPr lang="en-US" altLang="ko-KR" sz="3200" b="0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,</m:t>
                            </m:r>
                            <m:r>
                              <a:rPr lang="en-US" altLang="ko-KR" sz="3200" b="0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𝑑𝑥</m:t>
                        </m:r>
                        <m: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 =</m:t>
                        </m:r>
                        <m:sSup>
                          <m:sSupPr>
                            <m:ctrlPr>
                              <a:rPr lang="en-US" altLang="ko-KR" sz="3200" b="0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altLang="ko-KR" sz="3200" b="0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3200" b="0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−</m:t>
                            </m:r>
                            <m:r>
                              <a:rPr lang="en-US" altLang="ko-KR" sz="3200" b="0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𝑦</m:t>
                            </m:r>
                          </m:sup>
                        </m:sSup>
                        <m: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 , </m:t>
                        </m:r>
                        <m: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𝑦</m:t>
                        </m:r>
                        <m: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≥0  </m:t>
                        </m:r>
                      </m:e>
                    </m:nary>
                  </m:oMath>
                </a14:m>
                <a:endParaRPr lang="en-US" altLang="ko-KR" sz="3200" b="0" dirty="0" smtClean="0">
                  <a:solidFill>
                    <a:srgbClr val="8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3200" b="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2) conditional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3200" b="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altLang="ko-KR" sz="3200" b="0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sz="3200" b="0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𝑌</m:t>
                            </m:r>
                          </m:e>
                        </m:d>
                      </m:sub>
                    </m:sSub>
                    <m:r>
                      <a:rPr lang="en-US" altLang="ko-KR" sz="3200" b="0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3200" b="0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𝑥</m:t>
                            </m:r>
                            <m:r>
                              <a:rPr lang="en-US" altLang="ko-KR" sz="3200" b="0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,</m:t>
                            </m:r>
                            <m:r>
                              <a:rPr lang="en-US" altLang="ko-KR" sz="3200" b="0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3200" b="0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solidFill>
                                  <a:srgbClr val="800000"/>
                                </a:solidFill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Symbol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US" altLang="ko-KR" sz="3200" b="0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sSup>
                      <m:sSupPr>
                        <m:ctrlP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𝑒</m:t>
                        </m:r>
                      </m:e>
                      <m:sup>
                        <m: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−</m:t>
                        </m:r>
                        <m:r>
                          <a:rPr lang="en-US" altLang="ko-KR" sz="3200" b="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𝑥</m:t>
                        </m:r>
                      </m:sup>
                    </m:sSup>
                    <m:r>
                      <a:rPr lang="en-US" altLang="ko-KR" sz="3200" b="0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 ,  </m:t>
                    </m:r>
                    <m:r>
                      <a:rPr lang="en-US" altLang="ko-KR" sz="3200" b="0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𝑥</m:t>
                    </m:r>
                    <m:r>
                      <a:rPr lang="en-US" altLang="ko-KR" sz="3200" b="0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≥0</m:t>
                    </m:r>
                  </m:oMath>
                </a14:m>
                <a:endParaRPr lang="en-US" altLang="ko-KR" sz="3200" b="0" dirty="0" smtClean="0">
                  <a:solidFill>
                    <a:srgbClr val="8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ko-KR" altLang="en-US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</a:t>
                </a: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068960"/>
                <a:ext cx="8335838" cy="4428648"/>
              </a:xfrm>
              <a:prstGeom prst="rect">
                <a:avLst/>
              </a:prstGeom>
              <a:blipFill rotWithShape="1">
                <a:blip r:embed="rId3"/>
                <a:stretch>
                  <a:fillRect l="-6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894416"/>
              </p:ext>
            </p:extLst>
          </p:nvPr>
        </p:nvGraphicFramePr>
        <p:xfrm>
          <a:off x="1120775" y="1855788"/>
          <a:ext cx="51847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8" name="Equation" r:id="rId4" imgW="1790640" imgH="457200" progId="Equation.DSMT4">
                  <p:embed/>
                </p:oleObj>
              </mc:Choice>
              <mc:Fallback>
                <p:oleObj name="Equation" r:id="rId4" imgW="1790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0775" y="1855788"/>
                        <a:ext cx="5184775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2.8 Conditional pdf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9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8650"/>
            <a:ext cx="82296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733564"/>
      </p:ext>
    </p:extLst>
  </p:cSld>
  <p:clrMapOvr>
    <a:masterClrMapping/>
  </p:clrMapOvr>
</p:sld>
</file>

<file path=ppt/theme/theme1.xml><?xml version="1.0" encoding="utf-8"?>
<a:theme xmlns:a="http://schemas.openxmlformats.org/drawingml/2006/main" name="키오스크형 디자인">
  <a:themeElements>
    <a:clrScheme name="키오스크형 디자인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B727"/>
      </a:accent1>
      <a:accent2>
        <a:srgbClr val="4678BA"/>
      </a:accent2>
      <a:accent3>
        <a:srgbClr val="FFFFFF"/>
      </a:accent3>
      <a:accent4>
        <a:srgbClr val="000000"/>
      </a:accent4>
      <a:accent5>
        <a:srgbClr val="FFD8AC"/>
      </a:accent5>
      <a:accent6>
        <a:srgbClr val="3F6CA8"/>
      </a:accent6>
      <a:hlink>
        <a:srgbClr val="93CE4C"/>
      </a:hlink>
      <a:folHlink>
        <a:srgbClr val="FF9999"/>
      </a:folHlink>
    </a:clrScheme>
    <a:fontScheme name="키오스크형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키오스크형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CEB1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3E3D5"/>
        </a:accent5>
        <a:accent6>
          <a:srgbClr val="2D5C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키오스크형 디자인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B727"/>
        </a:accent1>
        <a:accent2>
          <a:srgbClr val="4678BA"/>
        </a:accent2>
        <a:accent3>
          <a:srgbClr val="FFFFFF"/>
        </a:accent3>
        <a:accent4>
          <a:srgbClr val="000000"/>
        </a:accent4>
        <a:accent5>
          <a:srgbClr val="FFD8AC"/>
        </a:accent5>
        <a:accent6>
          <a:srgbClr val="3F6CA8"/>
        </a:accent6>
        <a:hlink>
          <a:srgbClr val="93CE4C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키오스크형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3DDD7"/>
        </a:accent1>
        <a:accent2>
          <a:srgbClr val="4454CE"/>
        </a:accent2>
        <a:accent3>
          <a:srgbClr val="FFFFFF"/>
        </a:accent3>
        <a:accent4>
          <a:srgbClr val="000000"/>
        </a:accent4>
        <a:accent5>
          <a:srgbClr val="B7EBE8"/>
        </a:accent5>
        <a:accent6>
          <a:srgbClr val="3D4BBA"/>
        </a:accent6>
        <a:hlink>
          <a:srgbClr val="9999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키오스크형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키오스크형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DD77"/>
        </a:accent1>
        <a:accent2>
          <a:srgbClr val="BE3EA0"/>
        </a:accent2>
        <a:accent3>
          <a:srgbClr val="FFFFFF"/>
        </a:accent3>
        <a:accent4>
          <a:srgbClr val="000000"/>
        </a:accent4>
        <a:accent5>
          <a:srgbClr val="F3EBBD"/>
        </a:accent5>
        <a:accent6>
          <a:srgbClr val="AC3791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20762</TotalTime>
  <Words>1658</Words>
  <Application>Microsoft Office PowerPoint</Application>
  <PresentationFormat>화면 슬라이드 쇼(4:3)</PresentationFormat>
  <Paragraphs>287</Paragraphs>
  <Slides>45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7" baseType="lpstr">
      <vt:lpstr>키오스크형 디자인</vt:lpstr>
      <vt:lpstr>Equation</vt:lpstr>
      <vt:lpstr>PCE6205 Stochastic Model, Estimation and Control (Expectation and Variance)</vt:lpstr>
      <vt:lpstr>Review</vt:lpstr>
      <vt:lpstr>2.8 Conditional pdf</vt:lpstr>
      <vt:lpstr>2.8 Conditional pdf</vt:lpstr>
      <vt:lpstr>2.8 Conditional pdf</vt:lpstr>
      <vt:lpstr>2.8 Conditional pdf</vt:lpstr>
      <vt:lpstr>2.8 Conditional pdf</vt:lpstr>
      <vt:lpstr>2.8 Conditional pdf</vt:lpstr>
      <vt:lpstr>PowerPoint 프레젠테이션</vt:lpstr>
      <vt:lpstr>2.8 Conditional pdf</vt:lpstr>
      <vt:lpstr>2.8 Conditional pdf</vt:lpstr>
      <vt:lpstr>2.8 Conditional pdf</vt:lpstr>
      <vt:lpstr>2.8 Conditional pdf</vt:lpstr>
      <vt:lpstr>3.1 Expectation</vt:lpstr>
      <vt:lpstr>3.1 Expectation</vt:lpstr>
      <vt:lpstr>3.1 Expectation</vt:lpstr>
      <vt:lpstr>3.1 Expectation</vt:lpstr>
      <vt:lpstr>3.1 Expectation</vt:lpstr>
      <vt:lpstr>3.1 Expectation</vt:lpstr>
      <vt:lpstr>3.4 Variance</vt:lpstr>
      <vt:lpstr>3.4 Variance</vt:lpstr>
      <vt:lpstr>3.4 Variance</vt:lpstr>
      <vt:lpstr>3.4 Variance</vt:lpstr>
      <vt:lpstr>3.4 Variance</vt:lpstr>
      <vt:lpstr>3.4 Variance</vt:lpstr>
      <vt:lpstr>3.5 Mean and Variance of PDFs</vt:lpstr>
      <vt:lpstr>3.5 Mean and Variance of PDFs</vt:lpstr>
      <vt:lpstr>3.5 Mean and Variance of PDFs</vt:lpstr>
      <vt:lpstr>3.5 Mean and Variance of PDFs</vt:lpstr>
      <vt:lpstr>3.5 Mean and Variance of PDFs</vt:lpstr>
      <vt:lpstr>3.5 Mean and Variance of PDFs</vt:lpstr>
      <vt:lpstr>3.2 Conditional Expectation</vt:lpstr>
      <vt:lpstr>3.2 Conditional Expectation</vt:lpstr>
      <vt:lpstr>3.2 Conditional Expectation</vt:lpstr>
      <vt:lpstr>3.2 Conditional Expectation</vt:lpstr>
      <vt:lpstr>3.2 Conditional Expectation</vt:lpstr>
      <vt:lpstr>3.8 Correlation and Covariance</vt:lpstr>
      <vt:lpstr>3.8 Correlation and Covariance</vt:lpstr>
      <vt:lpstr>3.8 Correlation and Covariance</vt:lpstr>
      <vt:lpstr>3.8 Correlation and Covariance</vt:lpstr>
      <vt:lpstr>3.8 Correlation and Covariance</vt:lpstr>
      <vt:lpstr>3.8 Correlation and Covariance</vt:lpstr>
      <vt:lpstr>3.8 Correlation and Covariance</vt:lpstr>
      <vt:lpstr>3.8 Correlation and Covariance</vt:lpstr>
      <vt:lpstr>3.8 Correlation and Covariance</vt:lpstr>
    </vt:vector>
  </TitlesOfParts>
  <Company>KMU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ggjin</dc:creator>
  <cp:lastModifiedBy>김태욱</cp:lastModifiedBy>
  <cp:revision>3308</cp:revision>
  <cp:lastPrinted>2015-09-14T02:33:30Z</cp:lastPrinted>
  <dcterms:created xsi:type="dcterms:W3CDTF">2005-06-13T23:48:22Z</dcterms:created>
  <dcterms:modified xsi:type="dcterms:W3CDTF">2022-03-26T13:43:16Z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TC010610061042</vt:lpwstr>
  </property>
</Properties>
</file>