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9" r:id="rId6"/>
    <p:sldId id="260" r:id="rId7"/>
    <p:sldId id="261" r:id="rId8"/>
    <p:sldId id="262" r:id="rId9"/>
    <p:sldId id="268" r:id="rId10"/>
    <p:sldId id="271" r:id="rId11"/>
    <p:sldId id="263" r:id="rId12"/>
    <p:sldId id="265" r:id="rId13"/>
    <p:sldId id="273" r:id="rId14"/>
    <p:sldId id="266" r:id="rId15"/>
    <p:sldId id="27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8" autoAdjust="0"/>
    <p:restoredTop sz="94634" autoAdjust="0"/>
  </p:normalViewPr>
  <p:slideViewPr>
    <p:cSldViewPr>
      <p:cViewPr>
        <p:scale>
          <a:sx n="80" d="100"/>
          <a:sy n="80" d="100"/>
        </p:scale>
        <p:origin x="-1325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598C-6DD0-4F59-951B-6FE1A34ECAB0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80BC-7A06-4053-B8E2-64B3C813F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5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598C-6DD0-4F59-951B-6FE1A34ECAB0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80BC-7A06-4053-B8E2-64B3C813F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09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598C-6DD0-4F59-951B-6FE1A34ECAB0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80BC-7A06-4053-B8E2-64B3C813F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7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598C-6DD0-4F59-951B-6FE1A34ECAB0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80BC-7A06-4053-B8E2-64B3C813F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0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598C-6DD0-4F59-951B-6FE1A34ECAB0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80BC-7A06-4053-B8E2-64B3C813F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51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598C-6DD0-4F59-951B-6FE1A34ECAB0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80BC-7A06-4053-B8E2-64B3C813F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16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598C-6DD0-4F59-951B-6FE1A34ECAB0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80BC-7A06-4053-B8E2-64B3C813F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39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598C-6DD0-4F59-951B-6FE1A34ECAB0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80BC-7A06-4053-B8E2-64B3C813F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598C-6DD0-4F59-951B-6FE1A34ECAB0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80BC-7A06-4053-B8E2-64B3C813FF0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화살표 연결선 5"/>
          <p:cNvCxnSpPr/>
          <p:nvPr userDrawn="1"/>
        </p:nvCxnSpPr>
        <p:spPr>
          <a:xfrm>
            <a:off x="107504" y="620688"/>
            <a:ext cx="8928992" cy="0"/>
          </a:xfrm>
          <a:prstGeom prst="straightConnector1">
            <a:avLst/>
          </a:prstGeom>
          <a:ln w="50800" cmpd="thickThin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704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598C-6DD0-4F59-951B-6FE1A34ECAB0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80BC-7A06-4053-B8E2-64B3C813F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42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598C-6DD0-4F59-951B-6FE1A34ECAB0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80BC-7A06-4053-B8E2-64B3C813F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1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5598C-6DD0-4F59-951B-6FE1A34ECAB0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A80BC-7A06-4053-B8E2-64B3C813F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7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82824" y="899428"/>
                <a:ext cx="7761584" cy="5049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Conditional pdf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 </a:t>
                </a:r>
                <a:r>
                  <a:rPr lang="en-US" altLang="ko-KR" dirty="0" smtClean="0"/>
                  <a:t>The conditional pdf : a posteriori pdf</a:t>
                </a:r>
              </a:p>
              <a:p>
                <a:r>
                  <a:rPr lang="en-US" altLang="ko-KR" dirty="0" smtClean="0"/>
                  <a:t>      </a:t>
                </a:r>
              </a:p>
              <a:p>
                <a:r>
                  <a:rPr lang="en-US" altLang="ko-KR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≥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Expectation = mean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4" y="899428"/>
                <a:ext cx="7761584" cy="5049587"/>
              </a:xfrm>
              <a:prstGeom prst="rect">
                <a:avLst/>
              </a:prstGeom>
              <a:blipFill rotWithShape="1">
                <a:blip r:embed="rId2"/>
                <a:stretch>
                  <a:fillRect l="-471" t="-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948264" y="193894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Review Week_3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63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323528" y="908720"/>
                <a:ext cx="4572000" cy="124412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ko-KR" i="0" dirty="0" smtClean="0">
                    <a:latin typeface="Cambria Math"/>
                    <a:sym typeface="Wingdings" panose="05000000000000000000" pitchFamily="2" charset="2"/>
                  </a:rPr>
                  <a:t>Prove : </a:t>
                </a:r>
              </a:p>
              <a:p>
                <a:pPr marL="342900" indent="-342900">
                  <a:buAutoNum type="arabicParenR"/>
                </a:pPr>
                <a:endParaRPr lang="en-US" altLang="ko-KR" dirty="0">
                  <a:latin typeface="Cambria Math"/>
                  <a:sym typeface="Wingdings" panose="05000000000000000000" pitchFamily="2" charset="2"/>
                </a:endParaRP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Cambria Math"/>
                        <a:sym typeface="Wingdings" panose="05000000000000000000" pitchFamily="2" charset="2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/>
                                <a:sym typeface="Wingdings" panose="05000000000000000000" pitchFamily="2" charset="2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/>
                                <a:sym typeface="Wingdings" panose="05000000000000000000" pitchFamily="2" charset="2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altLang="ko-KR" i="0">
                        <a:latin typeface="Cambria Math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altLang="ko-KR" dirty="0">
                  <a:latin typeface="Cambria Math"/>
                  <a:sym typeface="Wingdings" panose="05000000000000000000" pitchFamily="2" charset="2"/>
                </a:endParaRP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/>
                            <a:sym typeface="Wingdings" panose="05000000000000000000" pitchFamily="2" charset="2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n-US" altLang="ko-KR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/>
                                <a:sym typeface="Wingdings" panose="05000000000000000000" pitchFamily="2" charset="2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/>
                                <a:sym typeface="Wingdings" panose="05000000000000000000" pitchFamily="2" charset="2"/>
                              </a:rPr>
                              <m:t>n</m:t>
                            </m:r>
                          </m:sub>
                        </m:sSub>
                      </m:sub>
                      <m:sup>
                        <m:r>
                          <a:rPr lang="en-US" altLang="ko-KR" i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  <m:r>
                      <a:rPr lang="en-US" altLang="ko-KR" i="0">
                        <a:latin typeface="Cambria Math"/>
                        <a:sym typeface="Wingdings" panose="05000000000000000000" pitchFamily="2" charset="2"/>
                      </a:rPr>
                      <m:t>=1 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endParaRPr lang="en-US" altLang="ko-KR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08720"/>
                <a:ext cx="4572000" cy="1244123"/>
              </a:xfrm>
              <a:prstGeom prst="rect">
                <a:avLst/>
              </a:prstGeom>
              <a:blipFill rotWithShape="1">
                <a:blip r:embed="rId2"/>
                <a:stretch>
                  <a:fillRect l="-1067" t="-2941" b="-34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7504" y="206813"/>
            <a:ext cx="293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Home Work , Week_3-1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55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82824" y="899428"/>
                <a:ext cx="8193632" cy="6172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 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 =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dirty="0" smtClean="0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0" dirty="0" smtClean="0">
                        <a:latin typeface="Cambria Math"/>
                      </a:rPr>
                      <m:t> , 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/>
                      </a:rPr>
                      <m:t>i</m:t>
                    </m:r>
                    <m:r>
                      <a:rPr lang="en-US" altLang="ko-KR" b="0" i="0" dirty="0" smtClean="0">
                        <a:latin typeface="Cambria Math"/>
                      </a:rPr>
                      <m:t>=1,2 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/>
                      </a:rPr>
                      <m:t>R</m:t>
                    </m:r>
                    <m:r>
                      <a:rPr lang="en-US" altLang="ko-KR" b="0" i="0" dirty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/>
                      </a:rPr>
                      <m:t>V</m:t>
                    </m:r>
                    <m:r>
                      <a:rPr lang="en-US" altLang="ko-KR" b="0" i="0" dirty="0" smtClean="0">
                        <a:latin typeface="Cambria Math"/>
                      </a:rPr>
                      <m:t>. 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[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ko-KR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]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[</m:t>
                                  </m:r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]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b="0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b="0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dirty="0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altLang="ko-KR" b="0" i="1" dirty="0" smtClean="0"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dirty="0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  <m: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[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dirty="0" smtClean="0">
                                          <a:latin typeface="Cambria Math"/>
                                        </a:rPr>
                                        <m:t>]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  <m: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dirty="0" smtClean="0">
                                          <a:latin typeface="Cambria Math"/>
                                        </a:rPr>
                                        <m:t>]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altLang="ko-KR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dirty="0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dirty="0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  <m:t>𝐸</m:t>
                                              </m:r>
                                              <m: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  <m:t>[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]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  <m:t>𝐸</m:t>
                                              </m:r>
                                              <m: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dirty="0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dirty="0" smtClean="0">
                                              <a:latin typeface="Cambria Math"/>
                                            </a:rPr>
                                            <m:t>]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                      =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 dirty="0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dirty="0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dirty="0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dirty="0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dirty="0" smtClean="0">
                                            <a:latin typeface="Cambria Math"/>
                                          </a:rPr>
                                          <m:t> −</m:t>
                                        </m:r>
                                        <m:r>
                                          <a:rPr lang="en-US" altLang="ko-KR" b="0" i="1" dirty="0" smtClean="0">
                                            <a:latin typeface="Cambria Math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b="0" i="1" dirty="0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dirty="0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dirty="0" smtClean="0"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dirty="0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dirty="0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dirty="0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dirty="0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dirty="0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b="0" i="1" dirty="0" smtClean="0">
                                            <a:latin typeface="Cambria Math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b="0" i="1" dirty="0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dirty="0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dirty="0" smtClean="0"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dirty="0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  <m:r>
                            <a:rPr lang="en-US" altLang="ko-KR" b="0" i="1" dirty="0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[ 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  −</m:t>
                              </m:r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dirty="0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b="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   [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)] </m:t>
                              </m:r>
                            </m:e>
                          </m:d>
                          <m:r>
                            <a:rPr lang="en-US" altLang="ko-KR" b="0" i="1" dirty="0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endParaRPr lang="en-US" altLang="ko-KR" dirty="0"/>
              </a:p>
              <a:p>
                <a:r>
                  <a:rPr lang="en-US" altLang="ko-KR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                                   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[ 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[[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][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][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altLang="ko-KR" b="0" dirty="0" smtClean="0"/>
              </a:p>
              <a:p>
                <a:endParaRPr lang="en-US" altLang="ko-KR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𝐶𝑜𝑣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𝐶𝑜𝑣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 )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endParaRPr lang="en-US" altLang="ko-KR" b="0" dirty="0" smtClean="0"/>
              </a:p>
              <a:p>
                <a:endParaRPr lang="en-US" altLang="ko-KR" b="0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b="0" dirty="0" smtClean="0"/>
              </a:p>
              <a:p>
                <a:endParaRPr lang="en-US" altLang="ko-KR" i="1" dirty="0">
                  <a:latin typeface="Cambria Math"/>
                </a:endParaRPr>
              </a:p>
              <a:p>
                <a:r>
                  <a:rPr lang="en-US" altLang="ko-KR" dirty="0" smtClean="0"/>
                  <a:t>    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4" y="899428"/>
                <a:ext cx="8193632" cy="6172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7504" y="206813"/>
            <a:ext cx="202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Random vector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04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33565" y="1268760"/>
                <a:ext cx="8136904" cy="4567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/>
                        <m:t>X</m:t>
                      </m:r>
                      <m:r>
                        <a:rPr lang="en-US" altLang="ko-KR" smtClean="0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/>
                                    </m:ctrlPr>
                                  </m:sSubPr>
                                  <m:e>
                                    <m:r>
                                      <a:rPr lang="en-US" altLang="ko-KR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/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/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/>
                                    </m:ctrlPr>
                                  </m:sSubPr>
                                  <m:e>
                                    <m:r>
                                      <a:rPr lang="en-US" altLang="ko-KR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/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ko-KR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/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X</m:t>
                          </m:r>
                        </m:e>
                      </m:d>
                      <m:r>
                        <a:rPr lang="en-US" altLang="ko-KR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/>
                                    </m:ctrlPr>
                                  </m:sSubPr>
                                  <m:e>
                                    <m:r>
                                      <a:rPr lang="en-US" altLang="ko-KR" i="1"/>
                                      <m:t>𝐸</m:t>
                                    </m:r>
                                    <m:r>
                                      <a:rPr lang="en-US" altLang="ko-KR" i="1"/>
                                      <m:t>[</m:t>
                                    </m:r>
                                    <m:r>
                                      <a:rPr lang="en-US" altLang="ko-KR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/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/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/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/>
                                  <m:t>𝐸</m:t>
                                </m:r>
                                <m:r>
                                  <a:rPr lang="en-US" altLang="ko-KR" i="1"/>
                                  <m:t>[</m:t>
                                </m:r>
                                <m:sSub>
                                  <m:sSubPr>
                                    <m:ctrlPr>
                                      <a:rPr lang="ko-KR" altLang="ko-KR" i="1"/>
                                    </m:ctrlPr>
                                  </m:sSubPr>
                                  <m:e>
                                    <m:r>
                                      <a:rPr lang="en-US" altLang="ko-KR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/>
                                      <m:t>𝑛</m:t>
                                    </m:r>
                                    <m:r>
                                      <a:rPr lang="en-US" altLang="ko-KR" i="1"/>
                                      <m:t>]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/>
                        <m:t>,   </m:t>
                      </m:r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a:rPr lang="en-US" altLang="ko-KR" i="1"/>
                            <m:t>𝑃</m:t>
                          </m:r>
                        </m:e>
                        <m:sub>
                          <m:r>
                            <a:rPr lang="en-US" altLang="ko-KR" i="1"/>
                            <m:t>𝑋</m:t>
                          </m:r>
                        </m:sub>
                      </m:sSub>
                      <m:r>
                        <a:rPr lang="en-US" altLang="ko-KR" i="1"/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/>
                              </m:ctrlPr>
                            </m:mPr>
                            <m:mr>
                              <m:e>
                                <m:r>
                                  <a:rPr lang="en-US" altLang="ko-KR" i="1"/>
                                  <m:t>𝑐𝑜𝑣</m:t>
                                </m:r>
                                <m:r>
                                  <a:rPr lang="en-US" altLang="ko-KR" i="1"/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ko-KR" i="1"/>
                                    </m:ctrlPr>
                                  </m:sSubPr>
                                  <m:e>
                                    <m:r>
                                      <a:rPr lang="en-US" altLang="ko-KR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/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/>
                                  <m:t>, </m:t>
                                </m:r>
                                <m:sSub>
                                  <m:sSubPr>
                                    <m:ctrlPr>
                                      <a:rPr lang="ko-KR" altLang="ko-KR" i="1"/>
                                    </m:ctrlPr>
                                  </m:sSubPr>
                                  <m:e>
                                    <m:r>
                                      <a:rPr lang="en-US" altLang="ko-KR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/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/>
                                  <m:t>)</m:t>
                                </m:r>
                              </m:e>
                              <m:e>
                                <m:r>
                                  <a:rPr lang="en-US" altLang="ko-KR" i="1"/>
                                  <m:t>𝑐𝑜𝑣</m:t>
                                </m:r>
                                <m:r>
                                  <a:rPr lang="en-US" altLang="ko-KR" i="1"/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ko-KR" i="1"/>
                                    </m:ctrlPr>
                                  </m:sSubPr>
                                  <m:e>
                                    <m:r>
                                      <a:rPr lang="en-US" altLang="ko-KR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/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/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ko-KR" i="1"/>
                                    </m:ctrlPr>
                                  </m:sSubPr>
                                  <m:e>
                                    <m:r>
                                      <a:rPr lang="en-US" altLang="ko-KR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/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/>
                                  <m:t>)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i="1"/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/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ko-KR" i="1"/>
                                        <m:t>𝑐𝑜𝑣</m:t>
                                      </m:r>
                                      <m:r>
                                        <a:rPr lang="en-US" altLang="ko-KR" i="1"/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/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/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/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ko-KR" i="1"/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i="1"/>
                                  <m:t>𝑐𝑜𝑣</m:t>
                                </m:r>
                                <m:r>
                                  <a:rPr lang="en-US" altLang="ko-KR" i="1"/>
                                  <m:t> (</m:t>
                                </m:r>
                                <m:sSub>
                                  <m:sSubPr>
                                    <m:ctrlPr>
                                      <a:rPr lang="ko-KR" altLang="ko-KR" i="1"/>
                                    </m:ctrlPr>
                                  </m:sSubPr>
                                  <m:e>
                                    <m:r>
                                      <a:rPr lang="en-US" altLang="ko-KR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/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/>
                                  <m:t>, </m:t>
                                </m:r>
                                <m:sSub>
                                  <m:sSubPr>
                                    <m:ctrlPr>
                                      <a:rPr lang="ko-KR" altLang="ko-KR" i="1"/>
                                    </m:ctrlPr>
                                  </m:sSubPr>
                                  <m:e>
                                    <m:r>
                                      <a:rPr lang="en-US" altLang="ko-KR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/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/>
                                  <m:t>)</m:t>
                                </m:r>
                              </m:e>
                              <m:e>
                                <m:r>
                                  <a:rPr lang="en-US" altLang="ko-KR" i="1"/>
                                  <m:t>𝑐𝑜𝑣</m:t>
                                </m:r>
                                <m:r>
                                  <a:rPr lang="en-US" altLang="ko-KR" i="1"/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ko-KR" i="1"/>
                                    </m:ctrlPr>
                                  </m:sSubPr>
                                  <m:e>
                                    <m:r>
                                      <a:rPr lang="en-US" altLang="ko-KR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/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/>
                                  <m:t>, </m:t>
                                </m:r>
                                <m:sSub>
                                  <m:sSubPr>
                                    <m:ctrlPr>
                                      <a:rPr lang="ko-KR" altLang="ko-KR" i="1"/>
                                    </m:ctrlPr>
                                  </m:sSubPr>
                                  <m:e>
                                    <m:r>
                                      <a:rPr lang="en-US" altLang="ko-KR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/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/>
                                  <m:t>)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i="1"/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/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ko-KR" i="1"/>
                                        <m:t>𝑐𝑜𝑣</m:t>
                                      </m:r>
                                      <m:r>
                                        <a:rPr lang="en-US" altLang="ko-KR" i="1"/>
                                        <m:t> (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/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/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/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ko-KR" i="1"/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i="1"/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/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/>
                                        <m:t>𝑐𝑜𝑣</m:t>
                                      </m:r>
                                      <m:r>
                                        <a:rPr lang="en-US" altLang="ko-KR" i="1"/>
                                        <m:t> (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/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ko-KR" i="1"/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/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/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i="1"/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/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/>
                                        <m:t>𝑐𝑜𝑣</m:t>
                                      </m:r>
                                      <m:r>
                                        <a:rPr lang="en-US" altLang="ko-KR" i="1"/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/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ko-KR" i="1"/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/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/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i="1"/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ko-KR" altLang="ko-KR" i="1"/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/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/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ko-KR" altLang="ko-KR" i="1"/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/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/>
                                              <m:t>𝑐𝑜𝑣</m:t>
                                            </m:r>
                                            <m:r>
                                              <a:rPr lang="en-US" altLang="ko-KR" i="1"/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ko-KR" i="1"/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/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/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/>
                                              <m:t>,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ko-KR" i="1"/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/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/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/>
                                              <m:t>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b="0" dirty="0" smtClean="0"/>
                  <a:t>Covariance matrix  </a:t>
                </a:r>
              </a:p>
              <a:p>
                <a:endParaRPr lang="en-US" altLang="ko-KR" dirty="0" smtClean="0"/>
              </a:p>
              <a:p>
                <a:r>
                  <a:rPr lang="en-US" altLang="ko-KR" b="0" dirty="0"/>
                  <a:t> </a:t>
                </a:r>
                <a:r>
                  <a:rPr lang="en-US" altLang="ko-KR" b="0" dirty="0" smtClean="0"/>
                  <a:t> -  symmetric matrix, i.e.,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-  positive definite matrix,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𝑃𝑥</m:t>
                    </m:r>
                    <m:r>
                      <a:rPr lang="en-US" altLang="ko-KR" b="0" i="1" smtClean="0">
                        <a:latin typeface="Cambria Math"/>
                      </a:rPr>
                      <m:t>&gt;</m:t>
                    </m:r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  <m:r>
                      <a:rPr lang="en-US" altLang="ko-KR" b="0" i="1" smtClean="0">
                        <a:latin typeface="Cambria Math"/>
                      </a:rPr>
                      <m:t>  , ∀ 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 . 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≠</m:t>
                    </m:r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ko-KR" altLang="ko-KR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65" y="1268760"/>
                <a:ext cx="8136904" cy="4567084"/>
              </a:xfrm>
              <a:prstGeom prst="rect">
                <a:avLst/>
              </a:prstGeom>
              <a:blipFill rotWithShape="1">
                <a:blip r:embed="rId2"/>
                <a:stretch>
                  <a:fillRect l="-524" b="-12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02981" y="80168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</a:t>
            </a:r>
            <a:r>
              <a:rPr lang="ko-KR" altLang="en-US" dirty="0" smtClean="0"/>
              <a:t> </a:t>
            </a:r>
            <a:r>
              <a:rPr lang="en-US" altLang="ko-KR" dirty="0" smtClean="0"/>
              <a:t>general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206813"/>
            <a:ext cx="202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Random vector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9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33565" y="1268760"/>
                <a:ext cx="8136904" cy="5117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/>
                        <m:t>X</m:t>
                      </m:r>
                      <m:r>
                        <a:rPr lang="en-US" altLang="ko-KR" smtClean="0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/>
                                    </m:ctrlPr>
                                  </m:sSubPr>
                                  <m:e>
                                    <m:r>
                                      <a:rPr lang="en-US" altLang="ko-KR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/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/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/>
                                    </m:ctrlPr>
                                  </m:sSubPr>
                                  <m:e>
                                    <m:r>
                                      <a:rPr lang="en-US" altLang="ko-KR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/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Is given by </a:t>
                </a:r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ko-KR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US" altLang="ko-KR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/>
                                    </m:ctrlPr>
                                  </m:sSubPr>
                                  <m:e>
                                    <m:r>
                                      <a:rPr lang="en-US" altLang="ko-KR" i="1"/>
                                      <m:t>𝐸</m:t>
                                    </m:r>
                                    <m:r>
                                      <a:rPr lang="en-US" altLang="ko-KR" i="1"/>
                                      <m:t>[</m:t>
                                    </m:r>
                                    <m:r>
                                      <a:rPr lang="en-US" altLang="ko-KR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/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/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/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/>
                                  <m:t>𝐸</m:t>
                                </m:r>
                                <m:r>
                                  <a:rPr lang="en-US" altLang="ko-KR" i="1"/>
                                  <m:t>[</m:t>
                                </m:r>
                                <m:sSub>
                                  <m:sSubPr>
                                    <m:ctrlPr>
                                      <a:rPr lang="ko-KR" altLang="ko-KR" i="1"/>
                                    </m:ctrlPr>
                                  </m:sSubPr>
                                  <m:e>
                                    <m:r>
                                      <a:rPr lang="en-US" altLang="ko-KR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/>
                                      <m:t>𝑛</m:t>
                                    </m:r>
                                    <m:r>
                                      <a:rPr lang="en-US" altLang="ko-KR" i="1"/>
                                      <m:t>]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/>
                        <m:t>,   </m:t>
                      </m:r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/>
                            <m:t>𝑋</m:t>
                          </m:r>
                        </m:sub>
                      </m:sSub>
                      <m:r>
                        <a:rPr lang="en-US" altLang="ko-KR" i="1"/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/>
                              </m:ctrlPr>
                            </m:mPr>
                            <m:mr>
                              <m:e>
                                <m:r>
                                  <a:rPr lang="en-US" altLang="ko-KR" i="1"/>
                                  <m:t>𝑐𝑜𝑣</m:t>
                                </m:r>
                                <m:r>
                                  <a:rPr lang="en-US" altLang="ko-KR" i="1"/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ko-KR" i="1"/>
                                    </m:ctrlPr>
                                  </m:sSubPr>
                                  <m:e>
                                    <m:r>
                                      <a:rPr lang="en-US" altLang="ko-KR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/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/>
                                  <m:t>, </m:t>
                                </m:r>
                                <m:sSub>
                                  <m:sSubPr>
                                    <m:ctrlPr>
                                      <a:rPr lang="ko-KR" altLang="ko-KR" i="1"/>
                                    </m:ctrlPr>
                                  </m:sSubPr>
                                  <m:e>
                                    <m:r>
                                      <a:rPr lang="en-US" altLang="ko-KR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/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/>
                                  <m:t>)</m:t>
                                </m:r>
                              </m:e>
                              <m:e>
                                <m:r>
                                  <a:rPr lang="en-US" altLang="ko-KR" i="1"/>
                                  <m:t>𝑐𝑜𝑣</m:t>
                                </m:r>
                                <m:r>
                                  <a:rPr lang="en-US" altLang="ko-KR" i="1"/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ko-KR" i="1"/>
                                    </m:ctrlPr>
                                  </m:sSubPr>
                                  <m:e>
                                    <m:r>
                                      <a:rPr lang="en-US" altLang="ko-KR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/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/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ko-KR" i="1"/>
                                    </m:ctrlPr>
                                  </m:sSubPr>
                                  <m:e>
                                    <m:r>
                                      <a:rPr lang="en-US" altLang="ko-KR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/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/>
                                  <m:t>)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i="1"/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/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ko-KR" i="1"/>
                                        <m:t>𝑐𝑜𝑣</m:t>
                                      </m:r>
                                      <m:r>
                                        <a:rPr lang="en-US" altLang="ko-KR" i="1"/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/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/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/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ko-KR" i="1"/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i="1"/>
                                  <m:t>𝑐𝑜𝑣</m:t>
                                </m:r>
                                <m:r>
                                  <a:rPr lang="en-US" altLang="ko-KR" i="1"/>
                                  <m:t> (</m:t>
                                </m:r>
                                <m:sSub>
                                  <m:sSubPr>
                                    <m:ctrlPr>
                                      <a:rPr lang="ko-KR" altLang="ko-KR" i="1"/>
                                    </m:ctrlPr>
                                  </m:sSubPr>
                                  <m:e>
                                    <m:r>
                                      <a:rPr lang="en-US" altLang="ko-KR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/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/>
                                  <m:t>, </m:t>
                                </m:r>
                                <m:sSub>
                                  <m:sSubPr>
                                    <m:ctrlPr>
                                      <a:rPr lang="ko-KR" altLang="ko-KR" i="1"/>
                                    </m:ctrlPr>
                                  </m:sSubPr>
                                  <m:e>
                                    <m:r>
                                      <a:rPr lang="en-US" altLang="ko-KR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/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/>
                                  <m:t>)</m:t>
                                </m:r>
                              </m:e>
                              <m:e>
                                <m:r>
                                  <a:rPr lang="en-US" altLang="ko-KR" i="1"/>
                                  <m:t>𝑐𝑜𝑣</m:t>
                                </m:r>
                                <m:r>
                                  <a:rPr lang="en-US" altLang="ko-KR" i="1"/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ko-KR" i="1"/>
                                    </m:ctrlPr>
                                  </m:sSubPr>
                                  <m:e>
                                    <m:r>
                                      <a:rPr lang="en-US" altLang="ko-KR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/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/>
                                  <m:t>, </m:t>
                                </m:r>
                                <m:sSub>
                                  <m:sSubPr>
                                    <m:ctrlPr>
                                      <a:rPr lang="ko-KR" altLang="ko-KR" i="1"/>
                                    </m:ctrlPr>
                                  </m:sSubPr>
                                  <m:e>
                                    <m:r>
                                      <a:rPr lang="en-US" altLang="ko-KR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/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/>
                                  <m:t>)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i="1"/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/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ko-KR" i="1"/>
                                        <m:t>𝑐𝑜𝑣</m:t>
                                      </m:r>
                                      <m:r>
                                        <a:rPr lang="en-US" altLang="ko-KR" i="1"/>
                                        <m:t> (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/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/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/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ko-KR" i="1"/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i="1"/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/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/>
                                        <m:t>𝑐𝑜𝑣</m:t>
                                      </m:r>
                                      <m:r>
                                        <a:rPr lang="en-US" altLang="ko-KR" i="1"/>
                                        <m:t> (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/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ko-KR" i="1"/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/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/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i="1"/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/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/>
                                        <m:t>𝑐𝑜𝑣</m:t>
                                      </m:r>
                                      <m:r>
                                        <a:rPr lang="en-US" altLang="ko-KR" i="1"/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/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ko-KR" i="1"/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/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/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i="1"/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ko-KR" altLang="ko-KR" i="1"/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/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/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ko-KR" altLang="ko-KR" i="1"/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/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/>
                                              <m:t>𝑐𝑜𝑣</m:t>
                                            </m:r>
                                            <m:r>
                                              <a:rPr lang="en-US" altLang="ko-KR" i="1"/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ko-KR" i="1"/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/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/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/>
                                              <m:t>,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ko-KR" i="1"/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/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/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/>
                                              <m:t>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ko-KR" altLang="ko-KR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65" y="1268760"/>
                <a:ext cx="8136904" cy="5117106"/>
              </a:xfrm>
              <a:prstGeom prst="rect">
                <a:avLst/>
              </a:prstGeom>
              <a:blipFill rotWithShape="1"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2981" y="801688"/>
                <a:ext cx="7384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 are </a:t>
                </a:r>
                <a:r>
                  <a:rPr lang="en-US" altLang="ko-KR" dirty="0" err="1" smtClean="0"/>
                  <a:t>gaussian</a:t>
                </a:r>
                <a:r>
                  <a:rPr lang="en-US" altLang="ko-KR" dirty="0" smtClean="0"/>
                  <a:t> random variables. Then the joint pdf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1" y="801688"/>
                <a:ext cx="738477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43"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238412"/>
              </p:ext>
            </p:extLst>
          </p:nvPr>
        </p:nvGraphicFramePr>
        <p:xfrm>
          <a:off x="464223" y="2636912"/>
          <a:ext cx="787558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5" imgW="3327120" imgH="406080" progId="Equation.DSMT4">
                  <p:embed/>
                </p:oleObj>
              </mc:Choice>
              <mc:Fallback>
                <p:oleObj name="Equation" r:id="rId5" imgW="3327120" imgH="406080" progId="Equation.DSMT4">
                  <p:embed/>
                  <p:pic>
                    <p:nvPicPr>
                      <p:cNvPr id="0" name="개체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223" y="2636912"/>
                        <a:ext cx="7875588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4" y="206813"/>
            <a:ext cx="320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Random vector - Gaussian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0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2980" y="801688"/>
                <a:ext cx="8085443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Diagonalization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the eigenvalues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ko-KR" dirty="0" smtClean="0"/>
                  <a:t> are different,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∃ </m:t>
                    </m:r>
                    <m:r>
                      <a:rPr lang="en-US" altLang="ko-KR" b="0" i="1" smtClean="0">
                        <a:latin typeface="Cambria Math"/>
                      </a:rPr>
                      <m:t>𝑀</m:t>
                    </m:r>
                    <m:r>
                      <a:rPr lang="en-US" altLang="ko-KR" b="0" i="1" smtClean="0">
                        <a:latin typeface="Cambria Math"/>
                      </a:rPr>
                      <m:t> , 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𝑀𝐴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𝐷</m:t>
                      </m:r>
                      <m:r>
                        <a:rPr lang="en-US" altLang="ko-KR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altLang="ko-KR" dirty="0" smtClean="0"/>
                  <a:t> is a diagonal matrix</a:t>
                </a:r>
              </a:p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Positive symmetric matrix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Def: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𝑀𝑥</m:t>
                    </m:r>
                    <m:r>
                      <a:rPr lang="en-US" altLang="ko-KR" b="0" i="1" smtClean="0">
                        <a:latin typeface="Cambria Math"/>
                      </a:rPr>
                      <m:t> &gt;0 , ∀ 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, 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≠0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- Properties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∃ 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such that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𝑀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  <m:r>
                      <a:rPr lang="en-US" altLang="ko-KR" b="0" i="1" smtClean="0">
                        <a:latin typeface="Cambria Math"/>
                      </a:rPr>
                      <m:t> ,   </m:t>
                    </m:r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altLang="ko-KR" dirty="0" smtClean="0"/>
                  <a:t> is a diagonal matrix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0" y="801688"/>
                <a:ext cx="8085443" cy="5078313"/>
              </a:xfrm>
              <a:prstGeom prst="rect">
                <a:avLst/>
              </a:prstGeom>
              <a:blipFill rotWithShape="1">
                <a:blip r:embed="rId2"/>
                <a:stretch>
                  <a:fillRect l="-679" t="-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7504" y="206813"/>
            <a:ext cx="858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Gaussian Random vector                                                - Diagonalization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1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2980" y="801688"/>
                <a:ext cx="8085443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 are </a:t>
                </a:r>
                <a:r>
                  <a:rPr lang="en-US" altLang="ko-KR" dirty="0" err="1" smtClean="0"/>
                  <a:t>gaussian</a:t>
                </a:r>
                <a:r>
                  <a:rPr lang="en-US" altLang="ko-KR" dirty="0" smtClean="0"/>
                  <a:t> R.V, whose covariance matrix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ko-KR" dirty="0" smtClean="0"/>
                  <a:t> is a diagonal matrix, then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are independent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altLang="ko-KR" dirty="0" smtClean="0"/>
                  <a:t>Fact: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𝑋𝑌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=0 −→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uncorrelated</m:t>
                    </m:r>
                    <m:r>
                      <a:rPr lang="en-US" altLang="ko-KR" b="0" i="0" smtClean="0">
                        <a:latin typeface="Cambria Math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i</m:t>
                    </m:r>
                    <m:r>
                      <a:rPr lang="en-US" altLang="ko-KR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e</m:t>
                    </m:r>
                    <m:r>
                      <a:rPr lang="en-US" altLang="ko-KR" b="0" i="0" smtClean="0">
                        <a:latin typeface="Cambria Math"/>
                      </a:rPr>
                      <m:t>.,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XY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ko-KR" dirty="0" smtClean="0"/>
                  <a:t> does not </a:t>
                </a:r>
                <a:r>
                  <a:rPr lang="en-US" altLang="ko-KR" dirty="0" err="1" smtClean="0"/>
                  <a:t>gaurante</a:t>
                </a:r>
                <a:r>
                  <a:rPr lang="en-US" altLang="ko-KR" dirty="0" smtClean="0"/>
                  <a:t> the independence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𝑖</m:t>
                    </m:r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  <m:r>
                      <a:rPr lang="en-US" altLang="ko-KR" b="0" i="1" smtClean="0">
                        <a:latin typeface="Cambria Math"/>
                      </a:rPr>
                      <m:t>𝑒</m:t>
                    </m:r>
                    <m:r>
                      <a:rPr lang="en-US" altLang="ko-KR" b="0" i="1" smtClean="0">
                        <a:latin typeface="Cambria Math"/>
                      </a:rPr>
                      <m:t>., </m:t>
                    </m:r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However, if there are </a:t>
                </a:r>
                <a:r>
                  <a:rPr lang="en-US" altLang="ko-KR" dirty="0" err="1" smtClean="0"/>
                  <a:t>gaussian</a:t>
                </a:r>
                <a:r>
                  <a:rPr lang="en-US" altLang="ko-KR" dirty="0" smtClean="0"/>
                  <a:t>, uncorrelated implies “independence and vice versa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are </a:t>
                </a:r>
                <a:r>
                  <a:rPr lang="en-US" altLang="ko-KR" dirty="0" err="1"/>
                  <a:t>gaussian</a:t>
                </a:r>
                <a:r>
                  <a:rPr lang="en-US" altLang="ko-KR" dirty="0"/>
                  <a:t> R.V, </a:t>
                </a:r>
                <a:r>
                  <a:rPr lang="en-US" altLang="ko-KR" dirty="0" smtClean="0"/>
                  <a:t>There is a linear transform such that </a:t>
                </a:r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𝑌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𝑀𝑋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/>
                  <a:t>w</a:t>
                </a:r>
                <a:r>
                  <a:rPr lang="en-US" altLang="ko-KR" dirty="0" smtClean="0"/>
                  <a:t>here,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 are independent   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0" y="801688"/>
                <a:ext cx="8085443" cy="4801314"/>
              </a:xfrm>
              <a:prstGeom prst="rect">
                <a:avLst/>
              </a:prstGeom>
              <a:blipFill rotWithShape="1">
                <a:blip r:embed="rId2"/>
                <a:stretch>
                  <a:fillRect l="-679" t="-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7504" y="206813"/>
            <a:ext cx="202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Random vector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67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2824" y="899428"/>
                <a:ext cx="7761584" cy="3337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Conditional Expectation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𝑥𝑓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Iterated Conditional Expectation</a:t>
                </a:r>
              </a:p>
              <a:p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ko-KR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latin typeface="Cambria Math"/>
                            </a:rPr>
                            <m:t>]=</m:t>
                          </m:r>
                          <m:r>
                            <a:rPr lang="en-US" altLang="ko-KR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𝒙</m:t>
                          </m:r>
                        </m:e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ko-KR" b="1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4" y="899428"/>
                <a:ext cx="7761584" cy="3337324"/>
              </a:xfrm>
              <a:prstGeom prst="rect">
                <a:avLst/>
              </a:prstGeom>
              <a:blipFill rotWithShape="1">
                <a:blip r:embed="rId2"/>
                <a:stretch>
                  <a:fillRect l="-471" t="-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948264" y="193894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Review Week_3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7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2824" y="899428"/>
                <a:ext cx="7761584" cy="4539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Unbiased estimator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  R.V.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 .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Estimator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ko-KR" dirty="0" smtClean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dirty="0" smtClean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ko-KR" dirty="0" smtClean="0"/>
                  <a:t> ,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dirty="0" smtClean="0"/>
                  <a:t>  is an unbiased estimator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(</a:t>
                </a:r>
                <a:r>
                  <a:rPr lang="en-US" altLang="ko-KR" smtClean="0"/>
                  <a:t>Remember the </a:t>
                </a:r>
                <a:r>
                  <a:rPr lang="en-US" altLang="ko-KR" dirty="0" smtClean="0"/>
                  <a:t>minimum least square estimator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ko-KR" dirty="0" smtClean="0"/>
                  <a:t>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  </a:t>
                </a:r>
              </a:p>
              <a:p>
                <a:r>
                  <a:rPr lang="en-US" altLang="ko-KR" dirty="0" smtClean="0"/>
                  <a:t>  </a:t>
                </a:r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4" y="899428"/>
                <a:ext cx="7761584" cy="4539512"/>
              </a:xfrm>
              <a:prstGeom prst="rect">
                <a:avLst/>
              </a:prstGeom>
              <a:blipFill rotWithShape="1">
                <a:blip r:embed="rId2"/>
                <a:stretch>
                  <a:fillRect l="-471" t="-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7504" y="206813"/>
            <a:ext cx="260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Estimator  - unbiased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0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82824" y="899428"/>
                <a:ext cx="7761584" cy="472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Sample mean : Let the sum of R.V.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n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/>
                        </a:rPr>
                        <m:t>           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dirty="0"/>
                  <a:t> is an </a:t>
                </a:r>
                <a:r>
                  <a:rPr lang="en-US" altLang="ko-KR" b="1" dirty="0"/>
                  <a:t>independent identical distributed (</a:t>
                </a:r>
                <a:r>
                  <a:rPr lang="en-US" altLang="ko-KR" b="1" dirty="0" err="1"/>
                  <a:t>iid</a:t>
                </a:r>
                <a:r>
                  <a:rPr lang="en-US" altLang="ko-KR" b="1" dirty="0"/>
                  <a:t>)</a:t>
                </a:r>
                <a:r>
                  <a:rPr lang="en-US" altLang="ko-KR" dirty="0"/>
                  <a:t> random variable</a:t>
                </a:r>
                <a:r>
                  <a:rPr lang="en-US" altLang="ko-KR" dirty="0" smtClean="0"/>
                  <a:t>, i.e</a:t>
                </a:r>
                <a:r>
                  <a:rPr lang="en-US" altLang="ko-KR" dirty="0"/>
                  <a:t>., 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 ∀ </m:t>
                    </m:r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ko-KR" altLang="ko-KR" dirty="0"/>
              </a:p>
              <a:p>
                <a:r>
                  <a:rPr lang="en-US" altLang="ko-KR" dirty="0" smtClean="0"/>
                  <a:t>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And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=</m:t>
                      </m:r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 smtClean="0"/>
                  <a:t>The sample mean is an unbiased estimator. </a:t>
                </a:r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4" y="899428"/>
                <a:ext cx="7761584" cy="4722447"/>
              </a:xfrm>
              <a:prstGeom prst="rect">
                <a:avLst/>
              </a:prstGeom>
              <a:blipFill rotWithShape="1">
                <a:blip r:embed="rId2"/>
                <a:stretch>
                  <a:fillRect l="-628" t="-646" r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7504" y="206813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Sample mean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4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82824" y="924415"/>
                <a:ext cx="7761584" cy="529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The variance of Sample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             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en-US" altLang="ko-KR" b="0" i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 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0" smtClean="0">
                        <a:latin typeface="Cambria Math"/>
                      </a:rPr>
                      <m:t>]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−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+,…+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ko-KR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b="0" i="1" dirty="0" smtClean="0">
                  <a:latin typeface="Cambria Math"/>
                </a:endParaRPr>
              </a:p>
              <a:p>
                <a:r>
                  <a:rPr lang="en-US" altLang="ko-KR" b="0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+,…+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+2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+,…+2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endParaRPr lang="en-US" altLang="ko-KR" b="0" i="1" dirty="0" smtClean="0">
                  <a:latin typeface="Cambria Math"/>
                </a:endParaRPr>
              </a:p>
              <a:p>
                <a:r>
                  <a:rPr lang="en-US" altLang="ko-KR" dirty="0" smtClean="0">
                    <a:latin typeface="Cambria Math"/>
                  </a:rPr>
                  <a:t>Since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b="0" i="0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j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dirty="0" smtClean="0">
                    <a:latin typeface="Cambria Math"/>
                  </a:rPr>
                  <a:t> are independent, i.e.,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  ∀</m:t>
                    </m:r>
                    <m:r>
                      <a:rPr lang="en-US" altLang="ko-KR" b="0" i="1" smtClean="0">
                        <a:latin typeface="Cambria Math"/>
                      </a:rPr>
                      <m:t>𝑖</m:t>
                    </m:r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+,…+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/>
                            </a:rPr>
                            <m:t>+,…,+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       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 →∞</m:t>
                    </m:r>
                  </m:oMath>
                </a14:m>
                <a:r>
                  <a:rPr lang="en-US" altLang="ko-KR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→0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4" y="924415"/>
                <a:ext cx="7761584" cy="5292796"/>
              </a:xfrm>
              <a:prstGeom prst="rect">
                <a:avLst/>
              </a:prstGeom>
              <a:blipFill rotWithShape="1">
                <a:blip r:embed="rId2"/>
                <a:stretch>
                  <a:fillRect l="-628" t="-576" r="-11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7504" y="206813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Sample mean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45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82824" y="899428"/>
                <a:ext cx="7761584" cy="4611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Sample variance: Let the sum of R.V.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n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ko-KR" dirty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dirty="0"/>
                  <a:t> is an </a:t>
                </a:r>
                <a:r>
                  <a:rPr lang="en-US" altLang="ko-KR" b="1" dirty="0"/>
                  <a:t>independent identical distributed (</a:t>
                </a:r>
                <a:r>
                  <a:rPr lang="en-US" altLang="ko-KR" b="1" dirty="0" err="1"/>
                  <a:t>iid</a:t>
                </a:r>
                <a:r>
                  <a:rPr lang="en-US" altLang="ko-KR" b="1" dirty="0"/>
                  <a:t>)</a:t>
                </a:r>
                <a:r>
                  <a:rPr lang="en-US" altLang="ko-KR" dirty="0"/>
                  <a:t> random variable</a:t>
                </a:r>
                <a:r>
                  <a:rPr lang="en-US" altLang="ko-KR" dirty="0" smtClean="0"/>
                  <a:t>, i.e</a:t>
                </a:r>
                <a:r>
                  <a:rPr lang="en-US" altLang="ko-KR" dirty="0"/>
                  <a:t>., 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the s</a:t>
                </a:r>
                <a:r>
                  <a:rPr lang="en-US" altLang="ko-KR" dirty="0" smtClean="0"/>
                  <a:t>ample variance is an unbiased estimator of </a:t>
                </a:r>
                <a:r>
                  <a:rPr lang="en-US" altLang="ko-KR" dirty="0" smtClean="0"/>
                  <a:t>the variance of R.V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/>
                  <a:t>                           (</a:t>
                </a:r>
                <a:r>
                  <a:rPr lang="en-US" altLang="ko-KR" dirty="0" smtClean="0"/>
                  <a:t>remember the scale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 )</m:t>
                    </m:r>
                  </m:oMath>
                </a14:m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4" y="899428"/>
                <a:ext cx="7761584" cy="4611327"/>
              </a:xfrm>
              <a:prstGeom prst="rect">
                <a:avLst/>
              </a:prstGeom>
              <a:blipFill rotWithShape="1">
                <a:blip r:embed="rId2"/>
                <a:stretch>
                  <a:fillRect l="-628" t="-661" r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7504" y="206813"/>
            <a:ext cx="204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Sample </a:t>
            </a:r>
            <a:r>
              <a:rPr lang="en-US" altLang="ko-KR" dirty="0" err="1" smtClean="0"/>
              <a:t>varaince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67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2824" y="899428"/>
                <a:ext cx="7761584" cy="5113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 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Covariance :</a:t>
                </a:r>
              </a:p>
              <a:p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𝑋𝑌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r>
                        <a:rPr lang="en-US" altLang="ko-KR" b="0" i="1" smtClean="0">
                          <a:latin typeface="Cambria Math"/>
                        </a:rPr>
                        <m:t>[(</m:t>
                      </m:r>
                      <m:r>
                        <a:rPr lang="en-US" altLang="ko-KR" b="0" i="1" smtClean="0">
                          <a:latin typeface="Cambria Math"/>
                        </a:rPr>
                        <m:t>𝑋</m:t>
                      </m:r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)(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Correlation :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𝑋𝑌</m:t>
                          </m:r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-Properties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1) uncorrelated :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2) Orthogonal :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%%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are independent, then uncorrelated.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4" y="899428"/>
                <a:ext cx="7761584" cy="5113964"/>
              </a:xfrm>
              <a:prstGeom prst="rect">
                <a:avLst/>
              </a:prstGeom>
              <a:blipFill rotWithShape="1">
                <a:blip r:embed="rId2"/>
                <a:stretch>
                  <a:fillRect l="-628" t="-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7504" y="206813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Correlation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6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82824" y="899428"/>
                <a:ext cx="7761584" cy="4258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 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 ~ 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 ,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𝑣</m:t>
                    </m:r>
                    <m:r>
                      <a:rPr lang="en-US" altLang="ko-KR" b="0" i="1" smtClean="0">
                        <a:latin typeface="Cambria Math"/>
                      </a:rPr>
                      <m:t> ~ 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(0, 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𝑣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and they are independent,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 smtClean="0"/>
                  <a:t> Consider a R.V.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ko-KR" dirty="0" smtClean="0"/>
                  <a:t>   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𝑎𝑋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b="0" dirty="0" smtClean="0"/>
                  <a:t>FACT : </a:t>
                </a:r>
              </a:p>
              <a:p>
                <a:endParaRPr lang="en-US" altLang="ko-KR" i="1" dirty="0">
                  <a:latin typeface="Cambria Math"/>
                </a:endParaRPr>
              </a:p>
              <a:p>
                <a:r>
                  <a:rPr lang="en-US" altLang="ko-KR" b="0" i="1" dirty="0" smtClean="0">
                    <a:latin typeface="Cambria Math"/>
                  </a:rPr>
                  <a:t>        </a:t>
                </a:r>
                <a:r>
                  <a:rPr lang="en-US" altLang="ko-KR" b="0" dirty="0" smtClean="0">
                    <a:latin typeface="Cambria Math"/>
                  </a:rPr>
                  <a:t> 1)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~ 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r>
                          <a:rPr lang="en-US" altLang="ko-KR" b="0" i="0" smtClean="0"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is a </a:t>
                </a:r>
                <a:r>
                  <a:rPr lang="en-US" altLang="ko-KR" dirty="0" err="1" smtClean="0"/>
                  <a:t>gaussian</a:t>
                </a:r>
                <a:r>
                  <a:rPr lang="en-US" altLang="ko-KR" dirty="0" smtClean="0"/>
                  <a:t>.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2)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b="0" dirty="0" smtClean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b="0" dirty="0" smtClean="0"/>
                  <a:t>      3)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𝑣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4" y="899428"/>
                <a:ext cx="7761584" cy="4258858"/>
              </a:xfrm>
              <a:prstGeom prst="rect">
                <a:avLst/>
              </a:prstGeom>
              <a:blipFill rotWithShape="1">
                <a:blip r:embed="rId2"/>
                <a:stretch>
                  <a:fillRect l="-471" t="-7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7504" y="206813"/>
            <a:ext cx="329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Gaussian – linear transform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54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82824" y="899428"/>
                <a:ext cx="7761584" cy="5255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Central Limit Theorem 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/>
                        </m:ctrlPr>
                      </m:sSubPr>
                      <m:e>
                        <m:r>
                          <a:rPr lang="en-US" altLang="ko-KR" i="1"/>
                          <m:t>𝑋</m:t>
                        </m:r>
                      </m:e>
                      <m:sub>
                        <m:r>
                          <a:rPr lang="en-US" altLang="ko-KR" i="1"/>
                          <m:t>1</m:t>
                        </m:r>
                      </m:sub>
                    </m:sSub>
                    <m:r>
                      <a:rPr lang="en-US" altLang="ko-KR" i="1"/>
                      <m:t>,…, </m:t>
                    </m:r>
                    <m:sSub>
                      <m:sSubPr>
                        <m:ctrlPr>
                          <a:rPr lang="ko-KR" altLang="ko-KR" i="1"/>
                        </m:ctrlPr>
                      </m:sSubPr>
                      <m:e>
                        <m:r>
                          <a:rPr lang="en-US" altLang="ko-KR" i="1"/>
                          <m:t>𝑋</m:t>
                        </m:r>
                      </m:e>
                      <m:sub>
                        <m:r>
                          <a:rPr lang="en-US" altLang="ko-KR" i="1"/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be </a:t>
                </a:r>
                <a:r>
                  <a:rPr lang="en-US" altLang="ko-KR" dirty="0" err="1"/>
                  <a:t>i.i.d</a:t>
                </a:r>
                <a:r>
                  <a:rPr lang="en-US" altLang="ko-KR" dirty="0"/>
                  <a:t>. random variables with finite mean and variance,</a:t>
                </a:r>
                <a:endParaRPr lang="ko-KR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/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i="1"/>
                        </m:ctrlPr>
                      </m:dPr>
                      <m:e>
                        <m:sSub>
                          <m:sSubPr>
                            <m:ctrlPr>
                              <a:rPr lang="ko-KR" altLang="ko-KR" i="1"/>
                            </m:ctrlPr>
                          </m:sSubPr>
                          <m:e>
                            <m:r>
                              <a:rPr lang="en-US" altLang="ko-KR" i="1"/>
                              <m:t>𝑋</m:t>
                            </m:r>
                          </m:e>
                          <m:sub>
                            <m:r>
                              <a:rPr lang="en-US" altLang="ko-KR" i="1"/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/>
                      <m:t>=</m:t>
                    </m:r>
                    <m:r>
                      <a:rPr lang="en-US" altLang="ko-KR" i="1"/>
                      <m:t>𝑚</m:t>
                    </m:r>
                    <m:r>
                      <a:rPr lang="en-US" altLang="ko-KR" i="1"/>
                      <m:t>&lt; ∞, </m:t>
                    </m:r>
                    <m:r>
                      <a:rPr lang="en-US" altLang="ko-KR" i="1"/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i="1"/>
                        </m:ctrlPr>
                      </m:dPr>
                      <m:e>
                        <m:sSup>
                          <m:sSupPr>
                            <m:ctrlPr>
                              <a:rPr lang="ko-KR" altLang="ko-KR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i="1"/>
                                    </m:ctrlPr>
                                  </m:sSubPr>
                                  <m:e>
                                    <m:r>
                                      <a:rPr lang="en-US" altLang="ko-KR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/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i="1"/>
                                  <m:t>−</m:t>
                                </m:r>
                                <m:r>
                                  <a:rPr lang="en-US" altLang="ko-KR" i="1"/>
                                  <m:t>𝑚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/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/>
                      <m:t>= </m:t>
                    </m:r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a:rPr lang="en-US" altLang="ko-KR" i="1"/>
                          <m:t>𝜎</m:t>
                        </m:r>
                      </m:e>
                      <m:sup>
                        <m:r>
                          <a:rPr lang="en-US" altLang="ko-KR" i="1"/>
                          <m:t>2</m:t>
                        </m:r>
                      </m:sup>
                    </m:sSup>
                    <m:r>
                      <a:rPr lang="en-US" altLang="ko-KR" i="1"/>
                      <m:t>&lt; ∞,</m:t>
                    </m:r>
                  </m:oMath>
                </a14:m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denote </a:t>
                </a:r>
                <a:r>
                  <a:rPr lang="en-US" altLang="ko-KR" dirty="0"/>
                  <a:t>their sum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/>
                        </m:ctrlPr>
                      </m:sSubPr>
                      <m:e>
                        <m:r>
                          <a:rPr lang="en-US" altLang="ko-KR" i="1"/>
                          <m:t>𝑌</m:t>
                        </m:r>
                      </m:e>
                      <m:sub>
                        <m:r>
                          <a:rPr lang="en-US" altLang="ko-KR" i="1"/>
                          <m:t>𝑛</m:t>
                        </m:r>
                      </m:sub>
                    </m:sSub>
                    <m:r>
                      <a:rPr lang="en-US" altLang="ko-KR" i="1"/>
                      <m:t>≔ 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i="1"/>
                        </m:ctrlPr>
                      </m:naryPr>
                      <m:sub>
                        <m:r>
                          <a:rPr lang="en-US" altLang="ko-KR" i="1"/>
                          <m:t>𝑘</m:t>
                        </m:r>
                        <m:r>
                          <a:rPr lang="en-US" altLang="ko-KR" i="1"/>
                          <m:t>=1</m:t>
                        </m:r>
                      </m:sub>
                      <m:sup>
                        <m:r>
                          <a:rPr lang="en-US" altLang="ko-KR" i="1"/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ko-KR" i="1"/>
                            </m:ctrlPr>
                          </m:sSubPr>
                          <m:e>
                            <m:r>
                              <a:rPr lang="en-US" altLang="ko-KR" i="1"/>
                              <m:t>𝑋</m:t>
                            </m:r>
                          </m:e>
                          <m:sub>
                            <m:r>
                              <a:rPr lang="en-US" altLang="ko-KR" i="1"/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/>
                  <a:t>. Then the distribution of the normalized sum</a:t>
                </a:r>
                <a:endParaRPr lang="ko-KR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a:rPr lang="en-US" altLang="ko-KR" i="1"/>
                            <m:t>𝑍</m:t>
                          </m:r>
                        </m:e>
                        <m:sub>
                          <m:r>
                            <a:rPr lang="en-US" altLang="ko-KR" i="1"/>
                            <m:t>𝑛</m:t>
                          </m:r>
                        </m:sub>
                      </m:sSub>
                      <m:r>
                        <a:rPr lang="en-US" altLang="ko-KR" i="1"/>
                        <m:t>≔</m:t>
                      </m:r>
                      <m:f>
                        <m:fPr>
                          <m:ctrlPr>
                            <a:rPr lang="ko-KR" altLang="ko-KR" i="1"/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a:rPr lang="en-US" altLang="ko-KR" i="1"/>
                                <m:t>𝑌</m:t>
                              </m:r>
                            </m:e>
                            <m:sub>
                              <m:r>
                                <a:rPr lang="en-US" altLang="ko-KR" i="1"/>
                                <m:t>𝑛</m:t>
                              </m:r>
                            </m:sub>
                          </m:sSub>
                          <m:r>
                            <a:rPr lang="en-US" altLang="ko-KR" i="1"/>
                            <m:t>−</m:t>
                          </m:r>
                          <m:r>
                            <a:rPr lang="en-US" altLang="ko-KR" i="1"/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a:rPr lang="en-US" altLang="ko-KR" i="1"/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i="1"/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ko-KR" i="1"/>
                              </m:ctrlPr>
                            </m:radPr>
                            <m:deg/>
                            <m:e>
                              <m:r>
                                <a:rPr lang="en-US" altLang="ko-KR" i="1"/>
                                <m:t>𝑣𝑎𝑟</m:t>
                              </m:r>
                              <m:d>
                                <m:dPr>
                                  <m:ctrlPr>
                                    <a:rPr lang="ko-KR" altLang="ko-KR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i="1"/>
                                      </m:ctrlPr>
                                    </m:sSubPr>
                                    <m:e>
                                      <m:r>
                                        <a:rPr lang="en-US" altLang="ko-KR" i="1"/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ko-KR" i="1"/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altLang="ko-KR" i="1"/>
                        <m:t>=</m:t>
                      </m:r>
                      <m:f>
                        <m:fPr>
                          <m:ctrlPr>
                            <a:rPr lang="ko-KR" altLang="ko-KR" i="1"/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a:rPr lang="en-US" altLang="ko-KR" i="1"/>
                                <m:t>𝑌</m:t>
                              </m:r>
                            </m:e>
                            <m:sub>
                              <m:r>
                                <a:rPr lang="en-US" altLang="ko-KR" i="1"/>
                                <m:t>𝑛</m:t>
                              </m:r>
                            </m:sub>
                          </m:sSub>
                          <m:r>
                            <a:rPr lang="en-US" altLang="ko-KR" i="1"/>
                            <m:t>−</m:t>
                          </m:r>
                          <m:r>
                            <a:rPr lang="en-US" altLang="ko-KR" i="1"/>
                            <m:t>𝑛𝑚</m:t>
                          </m:r>
                        </m:num>
                        <m:den>
                          <m:r>
                            <a:rPr lang="en-US" altLang="ko-KR" i="1"/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ko-KR" altLang="ko-KR" i="1"/>
                              </m:ctrlPr>
                            </m:radPr>
                            <m:deg/>
                            <m:e>
                              <m:r>
                                <a:rPr lang="en-US" altLang="ko-KR" i="1"/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endParaRPr lang="ko-KR" altLang="ko-KR" dirty="0"/>
              </a:p>
              <a:p>
                <a:r>
                  <a:rPr lang="en-US" altLang="ko-KR" dirty="0"/>
                  <a:t>is a Gaussian distribution with mean 0 and variance 1 in the limit as </a:t>
                </a:r>
                <a14:m>
                  <m:oMath xmlns:m="http://schemas.openxmlformats.org/officeDocument/2006/math">
                    <m:r>
                      <a:rPr lang="en-US" altLang="ko-KR" i="1"/>
                      <m:t>𝑛</m:t>
                    </m:r>
                    <m:r>
                      <a:rPr lang="en-US" altLang="ko-KR" i="1"/>
                      <m:t>→ ∞ </m:t>
                    </m:r>
                  </m:oMath>
                </a14:m>
                <a:endParaRPr lang="ko-KR" altLang="ko-KR" dirty="0"/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  <a:sym typeface="Wingdings" panose="05000000000000000000" pitchFamily="2" charset="2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altLang="ko-KR" b="0" dirty="0" smtClean="0">
                  <a:latin typeface="Cambria Math"/>
                  <a:sym typeface="Wingdings" panose="05000000000000000000" pitchFamily="2" charset="2"/>
                </a:endParaRP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/>
                            <a:sym typeface="Wingdings" panose="05000000000000000000" pitchFamily="2" charset="2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n-US" altLang="ko-KR" b="0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n</m:t>
                            </m:r>
                          </m:sub>
                        </m:sSub>
                      </m:sub>
                      <m:sup>
                        <m:r>
                          <a:rPr lang="en-US" altLang="ko-KR" b="0" i="0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  <m:r>
                      <a:rPr lang="en-US" altLang="ko-KR" b="0" i="0" smtClean="0">
                        <a:latin typeface="Cambria Math"/>
                        <a:sym typeface="Wingdings" panose="05000000000000000000" pitchFamily="2" charset="2"/>
                      </a:rPr>
                      <m:t>=1</m:t>
                    </m:r>
                    <m:r>
                      <a:rPr lang="en-US" altLang="ko-KR" b="0" i="0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 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4" y="899428"/>
                <a:ext cx="7761584" cy="5255349"/>
              </a:xfrm>
              <a:prstGeom prst="rect">
                <a:avLst/>
              </a:prstGeom>
              <a:blipFill rotWithShape="1">
                <a:blip r:embed="rId2"/>
                <a:stretch>
                  <a:fillRect l="-628" t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7504" y="206813"/>
            <a:ext cx="276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Central Limit Theorem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8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2009</Words>
  <Application>Microsoft Office PowerPoint</Application>
  <PresentationFormat>화면 슬라이드 쇼(4:3)</PresentationFormat>
  <Paragraphs>205</Paragraphs>
  <Slides>15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28</cp:revision>
  <dcterms:created xsi:type="dcterms:W3CDTF">2022-03-30T11:47:47Z</dcterms:created>
  <dcterms:modified xsi:type="dcterms:W3CDTF">2022-03-31T02:55:33Z</dcterms:modified>
</cp:coreProperties>
</file>