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72" r:id="rId4"/>
    <p:sldId id="273" r:id="rId5"/>
    <p:sldId id="257" r:id="rId6"/>
    <p:sldId id="259" r:id="rId7"/>
    <p:sldId id="258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1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9" autoAdjust="0"/>
    <p:restoredTop sz="94646" autoAdjust="0"/>
  </p:normalViewPr>
  <p:slideViewPr>
    <p:cSldViewPr>
      <p:cViewPr>
        <p:scale>
          <a:sx n="70" d="100"/>
          <a:sy n="70" d="100"/>
        </p:scale>
        <p:origin x="-988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0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6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3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9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7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0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8E7A9-F871-40E2-9486-9B228A72D7D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7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332656"/>
                <a:ext cx="8424936" cy="4247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Ch.5 Stochastic Processes and Stochastic Calculus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Continuous time process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𝑎𝑡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𝑛𝑜𝑖𝑠𝑒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pPr marL="285750" indent="-285750">
                  <a:buFont typeface="Wingdings"/>
                  <a:buChar char="à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𝑎𝑡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𝑑𝑣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b="0" i="0" dirty="0" smtClean="0">
                    <a:latin typeface="Cambria Math"/>
                  </a:rPr>
                  <a:t>If v is  but not differentiable, </a:t>
                </a:r>
              </a:p>
              <a:p>
                <a:endParaRPr lang="en-US" dirty="0">
                  <a:latin typeface="Cambria Math"/>
                </a:endParaRPr>
              </a:p>
              <a:p>
                <a:r>
                  <a:rPr lang="en-US" dirty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1)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 ?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𝐴𝑥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𝐵𝑤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   −→  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, 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  ?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32656"/>
                <a:ext cx="8424936" cy="4247381"/>
              </a:xfrm>
              <a:prstGeom prst="rect">
                <a:avLst/>
              </a:prstGeom>
              <a:blipFill rotWithShape="1">
                <a:blip r:embed="rId2"/>
                <a:stretch>
                  <a:fillRect l="-579" t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5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1155" y="548680"/>
                <a:ext cx="8424936" cy="5749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b="1" dirty="0" smtClean="0"/>
                  <a:t>Brownian is not differentiable : Important fact in stochastic differential, </a:t>
                </a:r>
              </a:p>
              <a:p>
                <a:pPr lvl="0" latinLnBrk="1"/>
                <a:r>
                  <a:rPr lang="en-US" b="1" dirty="0" smtClean="0"/>
                  <a:t>Brownian </a:t>
                </a:r>
                <a:r>
                  <a:rPr lang="en-US" b="1" dirty="0"/>
                  <a:t>motion. </a:t>
                </a:r>
                <a:endParaRPr lang="en-US" b="1" dirty="0" smtClean="0"/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0" latinLnBrk="1"/>
                <a:endParaRPr lang="en-US" dirty="0"/>
              </a:p>
              <a:p>
                <a:pPr latinLnBrk="1"/>
                <a:r>
                  <a:rPr lang="en-US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𝜕𝜏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𝜕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𝜕𝜏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  <m:r>
                              <a:rPr lang="en-US" i="1">
                                <a:latin typeface="Cambria Math"/>
                              </a:rPr>
                              <m:t>  </m:t>
                            </m:r>
                            <m:r>
                              <a:rPr lang="en-US" i="1">
                                <a:latin typeface="Cambria Math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/>
                              </a:rPr>
                              <m:t>  </m:t>
                            </m:r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  <m:r>
                              <a:rPr lang="en-US" i="1">
                                <a:latin typeface="Cambria Math"/>
                              </a:rPr>
                              <m:t>&lt;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e>
                        </m:eqArr>
                        <m:r>
                          <a:rPr lang="en-US" b="0" i="1" smtClean="0">
                            <a:latin typeface="Cambria Math"/>
                          </a:rPr>
                          <m:t> 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  <m:d>
                          <m:dPr>
                            <m:begChr m:val="{"/>
                            <m:end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𝜏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𝜏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</m:e>
                            </m:eqArr>
                            <m:r>
                              <a:rPr lang="en-US" i="1">
                                <a:latin typeface="Cambria Math"/>
                              </a:rPr>
                              <m:t> =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 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𝑖𝑓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 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&lt;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  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𝑖𝑓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&gt;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eqArr>
                                <m:r>
                                  <a:rPr lang="en-US" i="1">
                                    <a:latin typeface="Cambria Math"/>
                                  </a:rPr>
                                  <m:t>  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285750" indent="-285750" latinLnBrk="1">
                  <a:buFont typeface="Wingdings"/>
                  <a:buChar char="à"/>
                </a:pPr>
                <a:r>
                  <a:rPr lang="en-US" i="1" dirty="0" smtClean="0">
                    <a:latin typeface="Cambria Math"/>
                    <a:sym typeface="Wingdings" pitchFamily="2" charset="2"/>
                  </a:rPr>
                  <a:t>Not differentiable</a:t>
                </a:r>
              </a:p>
              <a:p>
                <a:pPr marL="285750" indent="-285750" latinLnBrk="1">
                  <a:buFont typeface="Wingdings"/>
                  <a:buChar char="à"/>
                </a:pPr>
                <a:r>
                  <a:rPr lang="en-US" i="1" dirty="0" smtClean="0">
                    <a:latin typeface="Cambria Math"/>
                    <a:sym typeface="Wingdings" pitchFamily="2" charset="2"/>
                  </a:rPr>
                  <a:t>Brownian is not differentiable  at any points. </a:t>
                </a:r>
              </a:p>
              <a:p>
                <a:pPr marL="285750" indent="-285750" latinLnBrk="1">
                  <a:buFont typeface="Wingdings"/>
                  <a:buChar char="à"/>
                </a:pPr>
                <a:endParaRPr lang="en-US" i="1" dirty="0">
                  <a:latin typeface="Cambria Math"/>
                  <a:sym typeface="Wingdings" pitchFamily="2" charset="2"/>
                </a:endParaRPr>
              </a:p>
              <a:p>
                <a:pPr marL="285750" indent="-285750" latinLnBrk="1">
                  <a:buFont typeface="Wingdings"/>
                  <a:buChar char="à"/>
                </a:pPr>
                <a:endParaRPr lang="en-US" i="1" dirty="0" smtClean="0">
                  <a:latin typeface="Cambria Math"/>
                  <a:sym typeface="Wingdings" pitchFamily="2" charset="2"/>
                </a:endParaRPr>
              </a:p>
              <a:p>
                <a:pPr marL="285750" indent="-285750" latinLnBrk="1">
                  <a:buFont typeface="Wingdings"/>
                  <a:buChar char="à"/>
                </a:pPr>
                <a:endParaRPr lang="en-US" i="1" dirty="0" smtClean="0">
                  <a:latin typeface="Cambria Math"/>
                  <a:sym typeface="Wingdings" pitchFamily="2" charset="2"/>
                </a:endParaRPr>
              </a:p>
              <a:p>
                <a:pPr marL="285750" indent="-285750" latinLnBrk="1">
                  <a:buFont typeface="Wingdings"/>
                  <a:buChar char="à"/>
                </a:pPr>
                <a:endParaRPr lang="en-US" i="1" dirty="0">
                  <a:latin typeface="Cambria Math"/>
                  <a:sym typeface="Wingdings" pitchFamily="2" charset="2"/>
                </a:endParaRPr>
              </a:p>
              <a:p>
                <a:pPr marL="285750" indent="-285750" latinLnBrk="1">
                  <a:buFont typeface="Wingdings"/>
                  <a:buChar char="à"/>
                </a:pPr>
                <a:endParaRPr lang="en-US" i="1" dirty="0" smtClean="0">
                  <a:latin typeface="Cambria Math"/>
                  <a:sym typeface="Wingdings" pitchFamily="2" charset="2"/>
                </a:endParaRPr>
              </a:p>
              <a:p>
                <a:pPr marL="285750" indent="-285750" latinLnBrk="1">
                  <a:buFont typeface="Wingdings"/>
                  <a:buChar char="à"/>
                </a:pPr>
                <a:endParaRPr lang="en-US" i="1" dirty="0" smtClean="0">
                  <a:latin typeface="Cambria Math"/>
                </a:endParaRPr>
              </a:p>
              <a:p>
                <a:pPr latinLnBrk="1"/>
                <a:endParaRPr lang="en-US" i="1" dirty="0">
                  <a:latin typeface="Cambria Math"/>
                </a:endParaRPr>
              </a:p>
              <a:p>
                <a:pPr latinLnBrk="1"/>
                <a:endParaRPr lang="en-US" i="1" dirty="0" smtClean="0">
                  <a:latin typeface="Cambria Math"/>
                </a:endParaRPr>
              </a:p>
              <a:p>
                <a:pPr latinLnBrk="1"/>
                <a:endParaRPr lang="en-US" i="1" dirty="0">
                  <a:latin typeface="Cambria Math"/>
                </a:endParaRPr>
              </a:p>
              <a:p>
                <a:pPr latinLnBrk="1"/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55" y="548680"/>
                <a:ext cx="8424936" cy="5749459"/>
              </a:xfrm>
              <a:prstGeom prst="rect">
                <a:avLst/>
              </a:prstGeom>
              <a:blipFill rotWithShape="1">
                <a:blip r:embed="rId2"/>
                <a:stretch>
                  <a:fillRect l="-579" t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67504" y="3789040"/>
                <a:ext cx="8496944" cy="2066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b="1" dirty="0" smtClean="0"/>
                  <a:t>White noise : Engineer assumption:</a:t>
                </a:r>
              </a:p>
              <a:p>
                <a:pPr lvl="0" latinLnBrk="1"/>
                <a:endParaRPr lang="en-US" dirty="0"/>
              </a:p>
              <a:p>
                <a:pPr latinLnBrk="1"/>
                <a:r>
                  <a:rPr lang="en-US" b="1" dirty="0"/>
                  <a:t>White noise,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𝐖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e>
                    </m:d>
                    <m:r>
                      <a:rPr lang="en-US" b="1">
                        <a:latin typeface="Cambria Math"/>
                      </a:rPr>
                      <m:t>,</m:t>
                    </m:r>
                  </m:oMath>
                </a14:m>
                <a:r>
                  <a:rPr lang="en-US" b="1" dirty="0"/>
                  <a:t> is a derivative of Brownian by definition as</a:t>
                </a:r>
                <a:endParaRPr lang="en-US" dirty="0"/>
              </a:p>
              <a:p>
                <a:pPr lvl="0" latinLnBrk="1"/>
                <a:r>
                  <a:rPr lang="en-US" dirty="0" smtClean="0"/>
                  <a:t>1) The </a:t>
                </a:r>
                <a:r>
                  <a:rPr lang="en-US" dirty="0"/>
                  <a:t>two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w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w</m:t>
                    </m:r>
                    <m:r>
                      <a:rPr lang="en-US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are independent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 i="1"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  <a:p>
                <a:pPr lvl="0" latinLnBrk="1"/>
                <a:r>
                  <a:rPr lang="en-US" dirty="0" smtClean="0"/>
                  <a:t>2) E[W(t</a:t>
                </a:r>
                <a:r>
                  <a:rPr lang="en-US" dirty="0"/>
                  <a:t>)] = </a:t>
                </a:r>
                <a:r>
                  <a:rPr lang="en-US" dirty="0" smtClean="0"/>
                  <a:t>0</a:t>
                </a:r>
              </a:p>
              <a:p>
                <a:pPr lvl="0" latinLnBrk="1"/>
                <a:r>
                  <a:rPr lang="en-US" dirty="0" smtClean="0"/>
                  <a:t>3) </a:t>
                </a:r>
                <a:endParaRPr lang="en-US" dirty="0"/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r>
                        <a:rPr lang="en-US">
                          <a:latin typeface="Cambria Math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W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  <m:r>
                            <a:rPr lang="en-US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W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τ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04" y="3789040"/>
                <a:ext cx="8496944" cy="2066976"/>
              </a:xfrm>
              <a:prstGeom prst="rect">
                <a:avLst/>
              </a:prstGeom>
              <a:blipFill rotWithShape="1">
                <a:blip r:embed="rId3"/>
                <a:stretch>
                  <a:fillRect l="-646" t="-1475" b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3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5354" y="332656"/>
                <a:ext cx="8501102" cy="588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5.3 :  Wiener Integral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:r>
                  <a:rPr lang="en-US" dirty="0" smtClean="0"/>
                  <a:t>skip 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5.4 Ito Integral 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r>
                  <a:rPr lang="en-US" dirty="0" smtClean="0"/>
                  <a:t>- </a:t>
                </a:r>
                <a:r>
                  <a:rPr lang="en-US" dirty="0"/>
                  <a:t>Riemann Integral</a:t>
                </a:r>
              </a:p>
              <a:p>
                <a:pPr latinLnBrk="1"/>
                <a:r>
                  <a:rPr lang="en-US" dirty="0" smtClean="0"/>
                  <a:t>    Define 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L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inf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 </m:t>
                      </m:r>
                      <m:r>
                        <a:rPr lang="en-US" b="0" i="0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U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n</m:t>
                    </m:r>
                    <m:r>
                      <a:rPr lang="en-US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f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𝑈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Riemann value of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I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L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𝑈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Problem in stochastic </a:t>
                </a:r>
                <a:r>
                  <a:rPr lang="en-US" dirty="0" err="1" smtClean="0"/>
                  <a:t>gaussian</a:t>
                </a:r>
                <a:r>
                  <a:rPr lang="en-US" dirty="0" smtClean="0"/>
                  <a:t>  process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latinLnBrk="1"/>
                <a:endParaRPr lang="en-US" b="0" i="0" dirty="0">
                  <a:latin typeface="Cambria Math"/>
                </a:endParaRPr>
              </a:p>
              <a:p>
                <a:pPr latinLnBrk="1"/>
                <a:r>
                  <a:rPr lang="en-US" dirty="0" smtClean="0">
                    <a:latin typeface="Cambria Math"/>
                  </a:rPr>
                  <a:t>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pr</m:t>
                    </m:r>
                    <m:r>
                      <a:rPr lang="en-US" b="0" i="1" dirty="0" smtClean="0">
                        <a:latin typeface="Cambria Math"/>
                      </a:rPr>
                      <m:t>𝑜𝑏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inf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lim>
                                </m:limLow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  <m:r>
                              <m:rPr>
                                <m:nor/>
                              </m:rPr>
                              <a:rPr lang="en-US" dirty="0"/>
                              <m:t>    −   </m:t>
                            </m:r>
                            <m:limLow>
                              <m:limLow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sup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lim>
                            </m:limLow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&gt;  </m:t>
                    </m:r>
                    <m:r>
                      <a:rPr lang="en-US" b="0" i="1" dirty="0" smtClean="0">
                        <a:latin typeface="Cambria Math"/>
                      </a:rPr>
                      <m:t>𝛿</m:t>
                    </m:r>
                    <m:r>
                      <a:rPr lang="en-US" b="0" i="1" dirty="0" smtClean="0">
                        <a:latin typeface="Cambria Math"/>
                      </a:rPr>
                      <m:t>&gt;0 ,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atinLnBrk="1"/>
                <a:endParaRPr lang="en-US" dirty="0"/>
              </a:p>
              <a:p>
                <a:r>
                  <a:rPr lang="en-US" dirty="0" smtClean="0"/>
                  <a:t> It is not Riemann </a:t>
                </a:r>
                <a:r>
                  <a:rPr lang="en-US" dirty="0" err="1" smtClean="0"/>
                  <a:t>integrable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4" y="332656"/>
                <a:ext cx="8501102" cy="5883277"/>
              </a:xfrm>
              <a:prstGeom prst="rect">
                <a:avLst/>
              </a:prstGeom>
              <a:blipFill rotWithShape="1">
                <a:blip r:embed="rId2"/>
                <a:stretch>
                  <a:fillRect l="-646" t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7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9532" y="340821"/>
                <a:ext cx="8682948" cy="4835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/>
                  <a:t>Ito Integral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I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 −→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/>
                  <a:t>Riemann integral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L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inf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   </m:t>
                      </m:r>
                      <m:r>
                        <a:rPr lang="en-US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U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Ex. Riemann Integral 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32" y="340821"/>
                <a:ext cx="8682948" cy="4835876"/>
              </a:xfrm>
              <a:prstGeom prst="rect">
                <a:avLst/>
              </a:prstGeom>
              <a:blipFill rotWithShape="1">
                <a:blip r:embed="rId2"/>
                <a:stretch>
                  <a:fillRect l="-56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26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9512" y="188640"/>
                <a:ext cx="8856984" cy="65568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dirty="0" smtClean="0"/>
                  <a:t>Example 5.20 – strange fact:  if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0" latinLnBrk="1"/>
                <a:endParaRPr lang="en-US" dirty="0"/>
              </a:p>
              <a:p>
                <a:pPr latinLnBrk="1"/>
                <a:r>
                  <a:rPr lang="en-US" dirty="0" smtClean="0"/>
                  <a:t>                               I 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   in mean square 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Proof</a:t>
                </a:r>
                <a:endParaRPr lang="en-US" dirty="0"/>
              </a:p>
              <a:p>
                <a:pPr latinLnBrk="1"/>
                <a:r>
                  <a:rPr lang="en-US" dirty="0"/>
                  <a:t>By the definition of Ito integral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𝐼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)[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[ 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The second term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β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The </a:t>
                </a:r>
                <a:r>
                  <a:rPr lang="en-US" dirty="0"/>
                  <a:t>first term is a little bit strange .</a:t>
                </a:r>
              </a:p>
              <a:p>
                <a:pPr latinLnBrk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𝑖𝑓</m:t>
                    </m:r>
                    <m:r>
                      <a:rPr lang="en-US" i="1">
                        <a:latin typeface="Cambria Math"/>
                      </a:rPr>
                      <m:t>  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k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−2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  ∀ 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Hence in the limit, the first term </a:t>
                </a:r>
                <a:r>
                  <a:rPr lang="en-US" b="1" dirty="0"/>
                  <a:t>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𝛔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𝐭</m:t>
                    </m:r>
                  </m:oMath>
                </a14:m>
                <a:r>
                  <a:rPr lang="en-US" dirty="0"/>
                  <a:t> in mean square </a:t>
                </a:r>
                <a:r>
                  <a:rPr lang="en-US" dirty="0" smtClean="0"/>
                  <a:t>sense</a:t>
                </a:r>
              </a:p>
              <a:p>
                <a:pPr latinLnBrk="1"/>
                <a:r>
                  <a:rPr lang="en-US" dirty="0" smtClean="0">
                    <a:sym typeface="Wingdings" pitchFamily="2" charset="2"/>
                  </a:rPr>
                  <a:t></a:t>
                </a:r>
              </a:p>
              <a:p>
                <a:pPr latinLnBrk="1"/>
                <a:r>
                  <a:rPr lang="en-US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i="1" smtClean="0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)[</m:t>
                            </m:r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8856984" cy="6556860"/>
              </a:xfrm>
              <a:prstGeom prst="rect">
                <a:avLst/>
              </a:prstGeom>
              <a:blipFill rotWithShape="1">
                <a:blip r:embed="rId2"/>
                <a:stretch>
                  <a:fillRect l="-3992" t="-465" b="-4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7544" y="404664"/>
                <a:ext cx="8064896" cy="5947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Ch.5.5, Ch.5.6 : skip </a:t>
                </a:r>
              </a:p>
              <a:p>
                <a:pPr marL="285750" lvl="1" indent="-285750">
                  <a:buFont typeface="Wingdings" pitchFamily="2" charset="2"/>
                  <a:buChar char="q"/>
                </a:pPr>
                <a:r>
                  <a:rPr lang="en-US" dirty="0" smtClean="0"/>
                  <a:t>Ch.5.7  </a:t>
                </a:r>
                <a:r>
                  <a:rPr lang="en-US" dirty="0"/>
                  <a:t>The Ito Stochastic </a:t>
                </a:r>
                <a:r>
                  <a:rPr lang="en-US" dirty="0" smtClean="0"/>
                  <a:t>Differential</a:t>
                </a:r>
              </a:p>
              <a:p>
                <a:pPr lvl="0" latinLnBrk="1"/>
                <a:r>
                  <a:rPr lang="en-US" b="1" dirty="0" smtClean="0"/>
                  <a:t>Theorem 5.23</a:t>
                </a:r>
              </a:p>
              <a:p>
                <a:pPr lvl="0" latinLnBrk="1"/>
                <a:endParaRPr lang="en-US" b="1" dirty="0"/>
              </a:p>
              <a:p>
                <a:pPr latinLnBrk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 be the unique solution to the vector Ito stochastic differential equation,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                            (5.48)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r>
                        <a:rPr lang="en-US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f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lit/>
                        </m:rPr>
                        <a:rPr lang="en-US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n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𝐺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m:rPr>
                          <m:lit/>
                        </m:rPr>
                        <a:rPr lang="en-US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𝑛𝑥𝑚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𝑄𝑑𝑡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ϕ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be a scalar-valued real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 that is continuously differentiable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</m:oMath>
                </a14:m>
                <a:r>
                  <a:rPr lang="en-US" dirty="0"/>
                  <a:t> and that has continuous second derivatives with respect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</m:oMath>
                </a14:m>
                <a:r>
                  <a:rPr lang="en-US" dirty="0"/>
                  <a:t>. The stochastic differential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ϕ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then</a:t>
                </a:r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dϕ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𝑡𝑟𝑎𝑐𝑒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𝐺𝑄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                      (5.49)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 smtClean="0"/>
                  <a:t>%%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not the solution of the SDE, 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  <m:r>
                            <a:rPr lang="en-US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dx</m:t>
                          </m:r>
                          <m:r>
                            <a:rPr lang="en-US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+2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   ∵</m:t>
                      </m:r>
                      <m:r>
                        <a:rPr lang="en-US" i="1">
                          <a:latin typeface="Cambria Math"/>
                        </a:rPr>
                        <m:t>𝑡𝑎𝑦𝑙𝑜𝑟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𝑠𝑒𝑟𝑖𝑒𝑠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𝑜𝑟</m:t>
                      </m:r>
                      <m:r>
                        <a:rPr lang="en-US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>
                          <a:latin typeface="Cambria Math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x</m:t>
                                  </m:r>
                                  <m:r>
                                    <a:rPr lang="en-US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dx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=2</m:t>
                      </m:r>
                      <m:r>
                        <a:rPr lang="en-US" i="1">
                          <a:latin typeface="Cambria Math"/>
                        </a:rPr>
                        <m:t>𝑥𝑑𝑥</m:t>
                      </m:r>
                      <m:r>
                        <a:rPr lang="en-US" i="1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𝑎𝑠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𝑓𝑖𝑟𝑠𝑡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𝑎𝑝𝑝𝑟𝑜𝑥𝑖𝑚𝑎𝑡𝑒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𝐝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𝟐</m:t>
                      </m:r>
                      <m:r>
                        <a:rPr lang="en-US" b="1" i="1">
                          <a:latin typeface="Cambria Math"/>
                        </a:rPr>
                        <m:t>𝒙𝒅𝒙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04664"/>
                <a:ext cx="8064896" cy="5947141"/>
              </a:xfrm>
              <a:prstGeom prst="rect">
                <a:avLst/>
              </a:prstGeom>
              <a:blipFill rotWithShape="1">
                <a:blip r:embed="rId2"/>
                <a:stretch>
                  <a:fillRect l="-680" t="-512" r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0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9512" y="476672"/>
                <a:ext cx="8856984" cy="6044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dirty="0" smtClean="0"/>
                  <a:t>Example. 5.24  : Consider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 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                      (5.51)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Sol: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ϕ</m:t>
                    </m:r>
                    <m:r>
                      <a:rPr lang="en-US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/>
                  <a:t> so that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ϕ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=0,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𝜕𝜙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Using (5.49)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dϕ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               (5.52) 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Substitute (5.51) into (5.52)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𝑑𝑡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σ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+2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Take the Expectation on both sides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t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+2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+2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] 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r>
                            <a:rPr lang="en-US" i="1">
                              <a:latin typeface="Cambria Math"/>
                            </a:rPr>
                            <m:t>[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∵</m:t>
                      </m:r>
                      <m:r>
                        <a:rPr lang="en-US" i="1">
                          <a:latin typeface="Cambria Math"/>
                        </a:rPr>
                        <m:t>𝑖𝑛𝑑𝑒𝑝𝑒𝑛𝑑𝑒𝑛𝑡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  ∵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Hence </a:t>
                </a:r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6672"/>
                <a:ext cx="8856984" cy="6044283"/>
              </a:xfrm>
              <a:prstGeom prst="rect">
                <a:avLst/>
              </a:prstGeom>
              <a:blipFill rotWithShape="1">
                <a:blip r:embed="rId2"/>
                <a:stretch>
                  <a:fillRect l="-551" t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5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1520" y="260648"/>
                <a:ext cx="8280920" cy="3227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latinLnBrk="1"/>
                <a:r>
                  <a:rPr lang="en-US" dirty="0" smtClean="0"/>
                  <a:t>Ch.5.8 </a:t>
                </a:r>
                <a:r>
                  <a:rPr lang="en-US" dirty="0"/>
                  <a:t>Continuous – Time Gauss-Markov Processes</a:t>
                </a:r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 smtClean="0"/>
                  <a:t>Consider </a:t>
                </a:r>
                <a:r>
                  <a:rPr lang="en-US" dirty="0"/>
                  <a:t>continuous time Gauss-Markov process(linear system)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         (5.56)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endParaRPr lang="en-US" b="1" dirty="0" smtClean="0"/>
              </a:p>
              <a:p>
                <a:pPr lvl="0" latinLnBrk="1"/>
                <a:r>
                  <a:rPr lang="en-US" b="1" dirty="0" smtClean="0"/>
                  <a:t>The </a:t>
                </a:r>
                <a:r>
                  <a:rPr lang="en-US" b="1" dirty="0"/>
                  <a:t>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b="1" dirty="0"/>
                  <a:t> 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𝐭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                              </m:t>
                      </m:r>
                      <m:r>
                        <a:rPr lang="en-US" b="0" i="1" smtClean="0">
                          <a:latin typeface="Cambria Math"/>
                        </a:rPr>
                        <m:t>   (5.58)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endParaRPr lang="en-US" dirty="0" smtClean="0"/>
              </a:p>
              <a:p>
                <a:pPr lvl="0" latinLnBrk="1"/>
                <a:r>
                  <a:rPr lang="en-US" b="1" dirty="0" smtClean="0"/>
                  <a:t>The </a:t>
                </a:r>
                <a:r>
                  <a:rPr lang="en-US" b="1" dirty="0"/>
                  <a:t>correlation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𝐹𝑋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𝐺𝑄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60648"/>
                <a:ext cx="8280920" cy="3227422"/>
              </a:xfrm>
              <a:prstGeom prst="rect">
                <a:avLst/>
              </a:prstGeom>
              <a:blipFill rotWithShape="1">
                <a:blip r:embed="rId2"/>
                <a:stretch>
                  <a:fillRect l="-589" t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9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504" y="548680"/>
                <a:ext cx="864096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dirty="0"/>
                  <a:t>Proof: (Using Theorem 5.23 in the vector case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1) Mean </a:t>
                </a:r>
                <a:endParaRPr lang="en-US" dirty="0"/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𝐭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                                 (5.58)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endParaRPr lang="en-US" dirty="0" smtClean="0"/>
              </a:p>
              <a:p>
                <a:pPr lvl="0" latinLnBrk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0" latinLnBrk="1"/>
                <a:endParaRPr lang="en-US" dirty="0" smtClean="0"/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 smtClean="0"/>
                  <a:t>Since 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 −→  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=0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48680"/>
                <a:ext cx="8640960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635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2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1499" y="187391"/>
                <a:ext cx="8242949" cy="6393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latinLnBrk="1"/>
                <a:r>
                  <a:rPr lang="en-US" dirty="0" smtClean="0"/>
                  <a:t>2) </a:t>
                </a:r>
                <a:r>
                  <a:rPr lang="en-US" dirty="0"/>
                  <a:t>Correlation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lvl="0" latinLnBrk="1"/>
                <a:r>
                  <a:rPr lang="en-US" dirty="0"/>
                  <a:t> Define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Then by theorem 5.23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trace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GQG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𝝓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𝒙𝒙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Since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𝟐</m:t>
                      </m:r>
                      <m:r>
                        <a:rPr lang="en-US" b="1" i="1">
                          <a:latin typeface="Cambria Math"/>
                        </a:rPr>
                        <m:t>𝒅𝒊𝒂𝒈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</a:rPr>
                        <m:t>𝒏</m:t>
                      </m:r>
                      <m:r>
                        <a:rPr lang="en-US" b="1" i="1">
                          <a:latin typeface="Cambria Math"/>
                        </a:rPr>
                        <m:t>,</m:t>
                      </m:r>
                      <m:r>
                        <a:rPr lang="en-US" b="1" i="1">
                          <a:latin typeface="Cambria Math"/>
                        </a:rPr>
                        <m:t>𝒏</m:t>
                      </m:r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And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𝐺𝑄𝐺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𝑑𝑡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𝐺𝑑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𝐺𝑑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 </m:t>
                      </m:r>
                      <m:r>
                        <a:rPr lang="en-US" i="1">
                          <a:latin typeface="Cambria Math"/>
                        </a:rPr>
                        <m:t>𝐺𝑄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 smtClean="0">
                    <a:sym typeface="Wingdings" pitchFamily="2" charset="2"/>
                  </a:rPr>
                  <a:t> 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ϕ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Fx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𝐺𝑑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Fx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𝐺𝑑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r>
                            <a:rPr lang="en-US" i="1">
                              <a:latin typeface="Cambria Math"/>
                            </a:rPr>
                            <m:t>𝐺𝑄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>
                    <a:sym typeface="Wingdings" pitchFamily="2" charset="2"/>
                  </a:rPr>
                  <a:t> Since </a:t>
                </a:r>
                <a:r>
                  <a:rPr lang="en-US" dirty="0" smtClean="0"/>
                  <a:t> </a:t>
                </a:r>
                <a:r>
                  <a:rPr lang="en-US" dirty="0"/>
                  <a:t>Brownian is independent any other random process,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Gd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So that</a:t>
                </a:r>
              </a:p>
              <a:p>
                <a:pPr latinLnBrk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ϕ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r>
                          <a:rPr lang="en-US" i="1">
                            <a:latin typeface="Cambria Math"/>
                          </a:rPr>
                          <m:t>𝐺𝑄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e>
                    </m:d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Denote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𝐺𝑄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99" y="187391"/>
                <a:ext cx="8242949" cy="6393610"/>
              </a:xfrm>
              <a:prstGeom prst="rect">
                <a:avLst/>
              </a:prstGeom>
              <a:blipFill rotWithShape="1">
                <a:blip r:embed="rId2"/>
                <a:stretch>
                  <a:fillRect l="-592" t="-286" b="-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0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312707"/>
                <a:ext cx="8424936" cy="380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Error covariance </a:t>
                </a:r>
              </a:p>
              <a:p>
                <a:endParaRPr lang="en-US" dirty="0" smtClean="0"/>
              </a:p>
              <a:p>
                <a:pPr lvl="0" latinLnBrk="1"/>
                <a:r>
                  <a:rPr lang="en-US" b="1" dirty="0"/>
                  <a:t>The error covariance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𝐄</m:t>
                    </m:r>
                    <m:r>
                      <a:rPr lang="en-US" b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𝐭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𝐭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𝐭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𝐭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𝐓</m:t>
                        </m:r>
                      </m:sup>
                    </m:sSup>
                    <m:r>
                      <a:rPr lang="en-US" b="1">
                        <a:latin typeface="Cambria Math"/>
                      </a:rPr>
                      <m:t>]= 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  <m:sSup>
                          <m:s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𝒕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𝑷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𝒕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)=</m:t>
                      </m:r>
                      <m:r>
                        <a:rPr lang="en-US" i="1">
                          <a:latin typeface="Cambria Math"/>
                        </a:rPr>
                        <m:t>𝐹𝑃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𝐺𝑄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                                   (5.59)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Proof :</a:t>
                </a:r>
              </a:p>
              <a:p>
                <a:pPr latinLnBrk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 Then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𝐺𝑑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𝐅𝐞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𝐭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𝒅𝒕</m:t>
                      </m:r>
                      <m:r>
                        <a:rPr lang="en-US" b="1" i="1">
                          <a:latin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</a:rPr>
                        <m:t>𝑮𝒅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Denote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, as the same procedure for the correlation,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𝐹𝑃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𝐺𝑄𝐺</m:t>
                      </m:r>
                      <m:r>
                        <a:rPr lang="en-US" i="1">
                          <a:latin typeface="Cambria Math"/>
                        </a:rPr>
                        <m:t>              (5.59)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12707"/>
                <a:ext cx="8424936" cy="3808863"/>
              </a:xfrm>
              <a:prstGeom prst="rect">
                <a:avLst/>
              </a:prstGeom>
              <a:blipFill rotWithShape="1">
                <a:blip r:embed="rId2"/>
                <a:stretch>
                  <a:fillRect l="-579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1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1199" y="404664"/>
                <a:ext cx="8424936" cy="5628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Cp.5 Stochastic Processes and Stochastic Calculus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Continuous time process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Stochastic Calculus </a:t>
                </a:r>
              </a:p>
              <a:p>
                <a:r>
                  <a:rPr lang="en-US" dirty="0" smtClean="0"/>
                  <a:t>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1)  Riemann Calculus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= </m:t>
                    </m:r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𝑑𝑓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 2)  Stochastic Calculus (1900~)  : Ito calculus , </a:t>
                </a:r>
                <a:r>
                  <a:rPr lang="en-US" dirty="0" err="1" smtClean="0"/>
                  <a:t>Stratonovich</a:t>
                </a:r>
                <a:r>
                  <a:rPr lang="en-US" dirty="0" smtClean="0"/>
                  <a:t> calculus 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  problem : 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 is continuous but not differentiable at any point.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  i.e. </a:t>
                </a:r>
              </a:p>
              <a:p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</a:rPr>
                      <m:t>𝑎𝑥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 ,   </m:t>
                    </m:r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𝑤h𝑖𝑡𝑒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𝑛𝑜𝑖𝑠𝑒</m:t>
                    </m:r>
                    <m:r>
                      <a:rPr lang="en-US" b="0" i="1" smtClean="0">
                        <a:latin typeface="Cambria Math"/>
                      </a:rPr>
                      <m:t>  ~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𝐵𝑟𝑜𝑤𝑛𝑖𝑎𝑛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 smtClean="0"/>
                  <a:t>   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99" y="404664"/>
                <a:ext cx="8424936" cy="5628464"/>
              </a:xfrm>
              <a:prstGeom prst="rect">
                <a:avLst/>
              </a:prstGeom>
              <a:blipFill rotWithShape="1">
                <a:blip r:embed="rId2"/>
                <a:stretch>
                  <a:fillRect l="-651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9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7544" y="476672"/>
                <a:ext cx="8064896" cy="624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Comments  on the estimator</a:t>
                </a:r>
              </a:p>
              <a:p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Discrete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Two steps : Prediction / </a:t>
                </a:r>
                <a:r>
                  <a:rPr lang="en-US" dirty="0" err="1" smtClean="0"/>
                  <a:t>Eatimation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b>
                    </m:sSub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/>
                      </a:rPr>
                      <m:t>      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3.44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                                  =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b="1" i="1" dirty="0" smtClean="0">
                  <a:latin typeface="Cambria Math"/>
                </a:endParaRPr>
              </a:p>
              <a:p>
                <a:r>
                  <a:rPr lang="en-US" b="1" i="1" dirty="0" smtClean="0">
                    <a:latin typeface="Cambria Math"/>
                  </a:rPr>
                  <a:t>- </a:t>
                </a:r>
                <a:r>
                  <a:rPr lang="en-US" dirty="0" smtClean="0">
                    <a:latin typeface="Cambria Math"/>
                  </a:rPr>
                  <a:t>Continuous </a:t>
                </a:r>
                <a:endParaRPr lang="en-US" dirty="0" smtClean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         (5.56)</m:t>
                      </m:r>
                    </m:oMath>
                  </m:oMathPara>
                </a14:m>
                <a:endParaRPr lang="en-US" b="1" dirty="0" smtClean="0"/>
              </a:p>
              <a:p>
                <a:pPr latinLnBrk="1"/>
                <a:r>
                  <a:rPr lang="en-US" b="1" dirty="0" smtClean="0"/>
                  <a:t>The mean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endParaRPr lang="en-US" b="1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                                 (5.58)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r>
                  <a:rPr lang="en-US" b="1" dirty="0"/>
                  <a:t>The correlation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𝐹𝑋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𝐺𝑄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0" latinLnBrk="1"/>
                <a:r>
                  <a:rPr lang="en-US" b="1" dirty="0"/>
                  <a:t>The error covariance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𝐄</m:t>
                    </m:r>
                    <m:r>
                      <a:rPr lang="en-US" b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𝐭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𝐭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𝐭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𝐭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𝐓</m:t>
                        </m:r>
                      </m:sup>
                    </m:sSup>
                    <m:r>
                      <a:rPr lang="en-US" b="1">
                        <a:latin typeface="Cambria Math"/>
                      </a:rPr>
                      <m:t>]= 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  <m:sSup>
                          <m:s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𝒕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𝑷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𝒕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)=</m:t>
                      </m:r>
                      <m:r>
                        <a:rPr lang="en-US" i="1">
                          <a:latin typeface="Cambria Math"/>
                        </a:rPr>
                        <m:t>𝐹𝑃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𝐺𝑄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                                   (5.59)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:r>
                  <a:rPr lang="en-US" dirty="0" err="1" smtClean="0">
                    <a:sym typeface="Wingdings" pitchFamily="2" charset="2"/>
                  </a:rPr>
                  <a:t>upto</a:t>
                </a:r>
                <a:r>
                  <a:rPr lang="en-US" dirty="0" smtClean="0">
                    <a:sym typeface="Wingdings" pitchFamily="2" charset="2"/>
                  </a:rPr>
                  <a:t> now, without measurement, the solution of SDE in is derived. 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 The best estimator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dirty="0" smtClean="0"/>
                  <a:t> should be derived in Ch.6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76672"/>
                <a:ext cx="8064896" cy="6240876"/>
              </a:xfrm>
              <a:prstGeom prst="rect">
                <a:avLst/>
              </a:prstGeom>
              <a:blipFill rotWithShape="1">
                <a:blip r:embed="rId2"/>
                <a:stretch>
                  <a:fillRect l="-680" t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26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5536" y="548680"/>
                <a:ext cx="8280920" cy="6674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%% Engineering  Method</a:t>
                </a:r>
              </a:p>
              <a:p>
                <a:endParaRPr lang="en-US" dirty="0"/>
              </a:p>
              <a:p>
                <a:pPr latinLnBrk="1"/>
                <a:r>
                  <a:rPr lang="en-US" dirty="0"/>
                  <a:t>Consider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dx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𝐺𝑤</m:t>
                      </m:r>
                      <m:r>
                        <a:rPr lang="en-US" i="1">
                          <a:latin typeface="Cambria Math"/>
                        </a:rPr>
                        <m:t>,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𝜷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𝒅𝒕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          (</m:t>
                      </m:r>
                      <m:r>
                        <a:rPr lang="en-US" i="1">
                          <a:latin typeface="Cambria Math"/>
                        </a:rPr>
                        <m:t>𝑒</m:t>
                      </m:r>
                      <m:r>
                        <a:rPr lang="en-US" i="1">
                          <a:latin typeface="Cambria Math"/>
                        </a:rPr>
                        <m:t>.1)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 smtClean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=0, 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The solution of (e.1) is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𝐹𝑡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 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𝐺𝑤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  (</m:t>
                      </m:r>
                      <m:r>
                        <a:rPr lang="en-US" i="1">
                          <a:latin typeface="Cambria Math"/>
                        </a:rPr>
                        <m:t>𝑒</m:t>
                      </m:r>
                      <m:r>
                        <a:rPr lang="en-US" i="1">
                          <a:latin typeface="Cambria Math"/>
                        </a:rPr>
                        <m:t>.2)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 smtClean="0"/>
                  <a:t>1) The </a:t>
                </a:r>
                <a:r>
                  <a:rPr lang="en-US" dirty="0"/>
                  <a:t>mean is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𝐹𝑡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nary>
                            <m:naryPr>
                              <m:limLoc m:val="subSup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𝐺𝑤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𝐹𝑡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𝐺𝐸</m:t>
                          </m:r>
                          <m:r>
                            <a:rPr lang="en-US" i="1">
                              <a:latin typeface="Cambria Math"/>
                            </a:rPr>
                            <m:t>[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/>
                            </a:rPr>
                            <m:t>] 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𝐹𝑡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which is equivalent to the solution of (5.58) </a:t>
                </a:r>
                <a:endParaRPr lang="en-US" dirty="0" smtClean="0"/>
              </a:p>
              <a:p>
                <a:pPr latinLnBrk="1"/>
                <a:endParaRPr lang="en-US" dirty="0"/>
              </a:p>
              <a:p>
                <a:endParaRPr lang="en-US" dirty="0" smtClean="0"/>
              </a:p>
              <a:p>
                <a:pPr latinLnBrk="1"/>
                <a:r>
                  <a:rPr lang="en-US" dirty="0"/>
                  <a:t> </a:t>
                </a:r>
                <a:endParaRPr lang="en-US" dirty="0" smtClean="0"/>
              </a:p>
              <a:p>
                <a:pPr latinLnBrk="1"/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48680"/>
                <a:ext cx="8280920" cy="6674456"/>
              </a:xfrm>
              <a:prstGeom prst="rect">
                <a:avLst/>
              </a:prstGeom>
              <a:blipFill rotWithShape="1">
                <a:blip r:embed="rId2"/>
                <a:stretch>
                  <a:fillRect l="-663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560" y="476672"/>
                <a:ext cx="7272808" cy="4006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dirty="0" smtClean="0"/>
                  <a:t>2) The </a:t>
                </a:r>
                <a:r>
                  <a:rPr lang="en-US" dirty="0"/>
                  <a:t>error covariance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𝐹𝑡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𝐹𝑡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  <m:r>
                        <a:rPr lang="en-US" i="1">
                          <a:latin typeface="Cambria Math"/>
                        </a:rPr>
                        <m:t>+ 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𝐺𝑄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𝐹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𝜏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  Denote </a:t>
                </a:r>
              </a:p>
              <a:p>
                <a:pPr latinLnBrk="1"/>
                <a:r>
                  <a:rPr lang="en-US" dirty="0" smtClean="0"/>
                  <a:t>  </a:t>
                </a:r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then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satisfies the differential equation </a:t>
                </a:r>
                <a:endParaRPr lang="en-US" dirty="0"/>
              </a:p>
              <a:p>
                <a:pPr latinLnBrk="1"/>
                <a:endParaRPr lang="en-US" dirty="0" smtClean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𝐹𝑃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𝐺𝑄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>
                    <a:sym typeface="Wingdings" pitchFamily="2" charset="2"/>
                  </a:rPr>
                  <a:t> Which is the same results to the Ito solution.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6672"/>
                <a:ext cx="7272808" cy="4006803"/>
              </a:xfrm>
              <a:prstGeom prst="rect">
                <a:avLst/>
              </a:prstGeom>
              <a:blipFill rotWithShape="1">
                <a:blip r:embed="rId2"/>
                <a:stretch>
                  <a:fillRect l="-671" t="-761" b="-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06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476672"/>
                <a:ext cx="8388387" cy="633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en-US" dirty="0"/>
                  <a:t>One more a strange </a:t>
                </a:r>
                <a:r>
                  <a:rPr lang="en-US" dirty="0" smtClean="0"/>
                  <a:t>formula (e.1)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dx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𝐺𝑤</m:t>
                      </m:r>
                      <m:r>
                        <a:rPr lang="en-US" i="1">
                          <a:latin typeface="Cambria Math"/>
                        </a:rPr>
                        <m:t>,  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𝜷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𝒅𝒕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          (</m:t>
                      </m:r>
                      <m:r>
                        <a:rPr lang="en-US" i="1">
                          <a:latin typeface="Cambria Math"/>
                        </a:rPr>
                        <m:t>𝑒</m:t>
                      </m:r>
                      <m:r>
                        <a:rPr lang="en-US" i="1">
                          <a:latin typeface="Cambria Math"/>
                        </a:rPr>
                        <m:t>.1)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=0, 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𝑄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Now </a:t>
                </a:r>
                <a:r>
                  <a:rPr lang="en-US" dirty="0"/>
                  <a:t>the </a:t>
                </a:r>
                <a:r>
                  <a:rPr lang="en-US" dirty="0" smtClean="0"/>
                  <a:t>error covariance </a:t>
                </a:r>
                <a:r>
                  <a:rPr lang="en-US" dirty="0"/>
                  <a:t>is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The RHS is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Fx</m:t>
                          </m:r>
                          <m:r>
                            <a:rPr lang="en-US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Gw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Fx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Gw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Take the expectation, then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dt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Fx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Gw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x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>
                                      <a:latin typeface="Cambria Math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Fx</m:t>
                                  </m:r>
                                  <m:r>
                                    <a:rPr lang="en-US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Gw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F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w</m:t>
                    </m:r>
                  </m:oMath>
                </a14:m>
                <a:r>
                  <a:rPr lang="en-US" dirty="0"/>
                  <a:t> is a white noise,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Gw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𝐺𝐸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=0, </m:t>
                    </m:r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𝐹𝑃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               (</m:t>
                      </m:r>
                      <m:r>
                        <a:rPr lang="en-US" i="1">
                          <a:latin typeface="Cambria Math"/>
                        </a:rPr>
                        <m:t>𝑒</m:t>
                      </m:r>
                      <m:r>
                        <a:rPr lang="en-US" i="1">
                          <a:latin typeface="Cambria Math"/>
                        </a:rPr>
                        <m:t>.3)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r>
                  <a:rPr lang="en-US" b="1" dirty="0" smtClean="0">
                    <a:solidFill>
                      <a:srgbClr val="FF0000"/>
                    </a:solidFill>
                  </a:rPr>
                  <a:t>is incorrect !!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6672"/>
                <a:ext cx="8388387" cy="6335773"/>
              </a:xfrm>
              <a:prstGeom prst="rect">
                <a:avLst/>
              </a:prstGeom>
              <a:blipFill rotWithShape="1">
                <a:blip r:embed="rId2"/>
                <a:stretch>
                  <a:fillRect l="-581" t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1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7544" y="476672"/>
                <a:ext cx="7128792" cy="3833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Def. 2.43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is a Gaussian process if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ia</a:t>
                </a:r>
                <a:r>
                  <a:rPr lang="en-US" dirty="0" smtClean="0"/>
                  <a:t> a joint Gaussian, i.e.,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                     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f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  <m:r>
                          <a:rPr lang="en-US" b="0" i="0" smtClean="0">
                            <a:latin typeface="Cambria Math"/>
                          </a:rPr>
                          <m:t>  ~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Cexp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  <m:r>
                          <a:rPr lang="en-US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  <m:r>
                          <a:rPr lang="en-US" b="0" i="0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func>
                  </m:oMath>
                </a14:m>
                <a:r>
                  <a:rPr lang="en-US" dirty="0" smtClean="0"/>
                  <a:t>) )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 smtClean="0"/>
                  <a:t>Def. 2.44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is a Gaussian process if  </a:t>
                </a:r>
                <a:r>
                  <a:rPr lang="en-US" dirty="0" smtClean="0"/>
                  <a:t>for any linear combination </a:t>
                </a:r>
                <a:endParaRPr lang="en-US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r>
                      <a:rPr lang="en-US" b="0" i="0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is a  </a:t>
                </a:r>
                <a:r>
                  <a:rPr lang="en-US" dirty="0"/>
                  <a:t>Gaussian, </a:t>
                </a:r>
                <a:endParaRPr lang="en-US" dirty="0" smtClean="0"/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/>
                  <a:t>Def. 2.42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be a random process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 i="1">
                        <a:latin typeface="Cambria Math"/>
                      </a:rPr>
                      <m:t>. </m:t>
                    </m:r>
                  </m:oMath>
                </a14:m>
                <a:r>
                  <a:rPr lang="en-US" dirty="0"/>
                  <a:t> For any partition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,…,&lt;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the increment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/>
                      </a:rPr>
                      <m:t> −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  <m:r>
                          <a:rPr lang="en-US">
                            <a:latin typeface="Cambria Math"/>
                          </a:rPr>
                          <m:t>−1 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are mutually independent,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an independent increment process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76672"/>
                <a:ext cx="7128792" cy="3833678"/>
              </a:xfrm>
              <a:prstGeom prst="rect">
                <a:avLst/>
              </a:prstGeom>
              <a:blipFill rotWithShape="1">
                <a:blip r:embed="rId2"/>
                <a:stretch>
                  <a:fillRect l="-770" t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98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558" y="1628800"/>
            <a:ext cx="3240360" cy="242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628800"/>
            <a:ext cx="3267977" cy="2450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5829" y="498634"/>
            <a:ext cx="7860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Two are Gaussian Process</a:t>
            </a:r>
          </a:p>
          <a:p>
            <a:pPr marL="342900" indent="-342900">
              <a:buAutoNum type="arabicParenR"/>
            </a:pPr>
            <a:r>
              <a:rPr lang="en-US" dirty="0"/>
              <a:t> </a:t>
            </a:r>
            <a:r>
              <a:rPr lang="en-US" dirty="0" smtClean="0"/>
              <a:t>One is not an independent increment. The other is an independent increment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9018" y="476672"/>
                <a:ext cx="8424936" cy="5319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/>
                  <a:t>5.1 Random walk and Brownian motion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dirty="0"/>
              </a:p>
              <a:p>
                <a:pPr lvl="0" latinLnBrk="1"/>
                <a:r>
                  <a:rPr lang="en-US" dirty="0"/>
                  <a:t>Def. 5.1 A scalar Brownian motion </a:t>
                </a:r>
                <a:r>
                  <a:rPr lang="en-US" dirty="0" smtClean="0"/>
                  <a:t>process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defined as a process such </a:t>
                </a:r>
                <a:r>
                  <a:rPr lang="en-US" dirty="0" smtClean="0"/>
                  <a:t>that</a:t>
                </a:r>
              </a:p>
              <a:p>
                <a:pPr lvl="0" latinLnBrk="1"/>
                <a:endParaRPr lang="en-US" dirty="0"/>
              </a:p>
              <a:p>
                <a:pPr marL="342900" lvl="0" indent="-342900" latinLnBrk="1">
                  <a:buAutoNum type="arabicParenR"/>
                </a:pP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≥0}</m:t>
                    </m:r>
                  </m:oMath>
                </a14:m>
                <a:r>
                  <a:rPr lang="en-US" dirty="0"/>
                  <a:t> is a Gaussian random </a:t>
                </a:r>
                <a:r>
                  <a:rPr lang="en-US" dirty="0" smtClean="0"/>
                  <a:t>variable</a:t>
                </a:r>
              </a:p>
              <a:p>
                <a:pPr lvl="0" latinLnBrk="1"/>
                <a:endParaRPr lang="en-US" dirty="0" smtClean="0"/>
              </a:p>
              <a:p>
                <a:pPr lvl="0" latinLnBrk="1"/>
                <a:r>
                  <a:rPr lang="en-US" dirty="0" smtClean="0"/>
                  <a:t>2)    Mean and variance </a:t>
                </a:r>
                <a:endParaRPr lang="en-US" dirty="0"/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=0, 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min</m:t>
                      </m:r>
                      <m:r>
                        <a:rPr lang="en-US">
                          <a:latin typeface="Cambria Math"/>
                        </a:rPr>
                        <m:t>⁡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3)  {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≥0}</m:t>
                    </m:r>
                  </m:oMath>
                </a14:m>
                <a:r>
                  <a:rPr lang="en-US" dirty="0"/>
                  <a:t> has independent </a:t>
                </a:r>
                <a:r>
                  <a:rPr lang="en-US" dirty="0" smtClean="0"/>
                  <a:t>increments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 4) </a:t>
                </a:r>
                <a:endParaRPr lang="en-US" dirty="0"/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Remark: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-  </a:t>
                </a:r>
                <a:r>
                  <a:rPr lang="en-US" dirty="0" err="1" smtClean="0"/>
                  <a:t>pdf</a:t>
                </a:r>
                <a:r>
                  <a:rPr lang="en-US" dirty="0" smtClean="0"/>
                  <a:t> :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</m:ra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18" y="476672"/>
                <a:ext cx="8424936" cy="5319726"/>
              </a:xfrm>
              <a:prstGeom prst="rect">
                <a:avLst/>
              </a:prstGeom>
              <a:blipFill rotWithShape="1">
                <a:blip r:embed="rId2"/>
                <a:stretch>
                  <a:fillRect l="-651" t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1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5926" y="548680"/>
                <a:ext cx="7488832" cy="591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 smtClean="0"/>
                  <a:t>Proposition 5.2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min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Proof: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                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                             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r>
                  <a:rPr lang="en-US" dirty="0" smtClean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           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] 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                      </m:t>
                      </m:r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:r>
                  <a:rPr lang="en-US" i="1" dirty="0" smtClean="0">
                    <a:latin typeface="Cambria Math"/>
                  </a:rPr>
                  <a:t>%% Remember </a:t>
                </a:r>
              </a:p>
              <a:p>
                <a:r>
                  <a:rPr lang="en-US" b="0" dirty="0" smtClean="0"/>
                  <a:t>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are not independent   %%</a:t>
                </a:r>
              </a:p>
              <a:p>
                <a:endParaRPr lang="en-US" dirty="0" smtClean="0">
                  <a:latin typeface="Cambria Math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 smtClean="0">
                    <a:latin typeface="Cambria Math"/>
                  </a:rPr>
                  <a:t>Transition probability (Brownian is a Markov)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US" dirty="0" smtClean="0">
                  <a:latin typeface="Cambria Math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US" dirty="0" smtClean="0">
                  <a:latin typeface="Cambria Math"/>
                </a:endParaRPr>
              </a:p>
              <a:p>
                <a:endParaRPr lang="en-US" dirty="0">
                  <a:latin typeface="Cambria Math"/>
                </a:endParaRPr>
              </a:p>
              <a:p>
                <a:endParaRPr lang="en-US" b="0" dirty="0" smtClean="0">
                  <a:latin typeface="Cambria Math"/>
                </a:endParaRPr>
              </a:p>
              <a:p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26" y="548680"/>
                <a:ext cx="7488832" cy="5915017"/>
              </a:xfrm>
              <a:prstGeom prst="rect">
                <a:avLst/>
              </a:prstGeom>
              <a:blipFill rotWithShape="1">
                <a:blip r:embed="rId2"/>
                <a:stretch>
                  <a:fillRect l="-733" t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653136"/>
            <a:ext cx="3312368" cy="9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332656"/>
                <a:ext cx="7344816" cy="4952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5.2 mean square calculus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deterministic </a:t>
                </a:r>
              </a:p>
              <a:p>
                <a:endParaRPr lang="en-US" dirty="0"/>
              </a:p>
              <a:p>
                <a:pPr marL="285750" lvl="0" indent="-285750" latinLnBrk="1">
                  <a:buFont typeface="Arial" pitchFamily="34" charset="0"/>
                  <a:buChar char="•"/>
                </a:pPr>
                <a:r>
                  <a:rPr lang="en-US" dirty="0" smtClean="0"/>
                  <a:t>Convergent</a:t>
                </a:r>
                <a:r>
                  <a:rPr lang="en-US" dirty="0"/>
                  <a:t>, limit  </a:t>
                </a:r>
                <a:r>
                  <a:rPr lang="en-US" dirty="0" smtClean="0"/>
                  <a:t>: 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𝐿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∀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ϵ</m:t>
                    </m:r>
                    <m:r>
                      <a:rPr lang="en-US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, there is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δ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h𝑜𝑙𝑑𝑠</m:t>
                      </m:r>
                      <m:r>
                        <a:rPr lang="en-US" i="1">
                          <a:latin typeface="Cambria Math"/>
                        </a:rPr>
                        <m:t>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𝜖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 smtClean="0"/>
              </a:p>
              <a:p>
                <a:pPr lvl="0" latinLnBrk="1"/>
                <a:r>
                  <a:rPr lang="en-US" dirty="0"/>
                  <a:t>Def. 5.3 A function is continuous at a point,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</m:oMath>
                </a14:m>
                <a:r>
                  <a:rPr lang="en-US" dirty="0"/>
                  <a:t>, if and only if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vl="0" latinLnBrk="1"/>
                <a:r>
                  <a:rPr lang="en-US" dirty="0"/>
                  <a:t>Def.5.4 A function is differentiable at a point,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</m:oMath>
                </a14:m>
                <a:r>
                  <a:rPr lang="en-US" dirty="0"/>
                  <a:t>, if and only if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7344816" cy="4952125"/>
              </a:xfrm>
              <a:prstGeom prst="rect">
                <a:avLst/>
              </a:prstGeom>
              <a:blipFill rotWithShape="1">
                <a:blip r:embed="rId2"/>
                <a:stretch>
                  <a:fillRect l="-664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332656"/>
                <a:ext cx="8064896" cy="303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Def. 5.5 random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→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𝑝𝑟𝑜𝑏𝑎𝑏𝑖𝑙𝑖𝑡𝑦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 , </m:t>
                    </m:r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→∞ 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: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Def. 5.7 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→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𝒎𝒆𝒂𝒏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𝒔𝒒𝒖𝒂𝒓𝒆</m:t>
                    </m:r>
                    <m:r>
                      <a:rPr lang="en-US" b="1" i="1" smtClean="0">
                        <a:latin typeface="Cambria Math"/>
                      </a:rPr>
                      <m:t>   </m:t>
                    </m:r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32656"/>
                <a:ext cx="8064896" cy="3035062"/>
              </a:xfrm>
              <a:prstGeom prst="rect">
                <a:avLst/>
              </a:prstGeom>
              <a:blipFill rotWithShape="1">
                <a:blip r:embed="rId2"/>
                <a:stretch>
                  <a:fillRect l="-605" t="-1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3429000"/>
                <a:ext cx="856895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 smtClean="0"/>
                  <a:t>Terminology</a:t>
                </a:r>
              </a:p>
              <a:p>
                <a:r>
                  <a:rPr lang="en-US" dirty="0" smtClean="0"/>
                  <a:t> </a:t>
                </a:r>
              </a:p>
              <a:p>
                <a:r>
                  <a:rPr lang="en-US" dirty="0"/>
                  <a:t>covariance: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xx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τ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𝜏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correlation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xx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429000"/>
                <a:ext cx="8568952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640" t="-1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2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9512" y="332656"/>
                <a:ext cx="8064896" cy="4443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dirty="0" smtClean="0"/>
                  <a:t>In Stochastic case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Theorem </a:t>
                </a:r>
                <a:r>
                  <a:rPr lang="en-US" dirty="0"/>
                  <a:t>5.12 </a:t>
                </a:r>
              </a:p>
              <a:p>
                <a:pPr latinLnBrk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 is mean square continuous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xx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continuous</a:t>
                </a:r>
                <a:r>
                  <a:rPr lang="en-US" dirty="0"/>
                  <a:t> at the diagonal point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vl="0" latinLnBrk="1"/>
                <a:r>
                  <a:rPr lang="en-US" dirty="0"/>
                  <a:t>Theorem 5.14 </a:t>
                </a:r>
                <a:r>
                  <a:rPr lang="en-US" dirty="0" smtClean="0"/>
                  <a:t>:</a:t>
                </a:r>
              </a:p>
              <a:p>
                <a:pPr lvl="0" latinLnBrk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 is mean square differentiable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𝜕𝜏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exist</a:t>
                </a:r>
                <a:r>
                  <a:rPr lang="en-US" dirty="0"/>
                  <a:t>s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0" latinLnBrk="1"/>
                <a:endParaRPr lang="en-US" dirty="0"/>
              </a:p>
              <a:p>
                <a:pPr marL="285750" lvl="0" indent="-285750" latinLnBrk="1">
                  <a:buFont typeface="Wingdings" pitchFamily="2" charset="2"/>
                  <a:buChar char="Ø"/>
                </a:pPr>
                <a:r>
                  <a:rPr lang="en-US" dirty="0"/>
                  <a:t>Example 5.17 : Brownian Motion is mean-square </a:t>
                </a:r>
                <a:r>
                  <a:rPr lang="en-US" dirty="0" smtClean="0"/>
                  <a:t>continuous</a:t>
                </a:r>
              </a:p>
              <a:p>
                <a:pPr lvl="0" latinLnBrk="1"/>
                <a:endParaRPr lang="en-US" dirty="0"/>
              </a:p>
              <a:p>
                <a:pPr latinLnBrk="1"/>
                <a:r>
                  <a:rPr lang="en-US" dirty="0"/>
                  <a:t>Proof: The correlation of Brownian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xx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min</m:t>
                    </m:r>
                    <m:r>
                      <a:rPr lang="en-US">
                        <a:latin typeface="Cambria Math"/>
                      </a:rPr>
                      <m:t>⁡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𝜏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τ</m:t>
                    </m:r>
                    <m:r>
                      <a:rPr lang="en-US">
                        <a:latin typeface="Cambria Math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atinLnBrk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xx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which is continuous , which implies the Brownian is continuous </a:t>
                </a:r>
                <a:endParaRPr lang="en-US" dirty="0" smtClean="0"/>
              </a:p>
              <a:p>
                <a:pPr latinLnBrk="1"/>
                <a:r>
                  <a:rPr lang="en-US" dirty="0" smtClean="0"/>
                  <a:t>in </a:t>
                </a:r>
                <a:r>
                  <a:rPr lang="en-US" dirty="0"/>
                  <a:t>mean square sense </a:t>
                </a:r>
              </a:p>
              <a:p>
                <a:pPr lvl="0" latinLnBrk="1"/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32656"/>
                <a:ext cx="8064896" cy="4443139"/>
              </a:xfrm>
              <a:prstGeom prst="rect">
                <a:avLst/>
              </a:prstGeom>
              <a:blipFill rotWithShape="1">
                <a:blip r:embed="rId2"/>
                <a:stretch>
                  <a:fillRect l="-605" t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4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4767</TotalTime>
  <Words>3573</Words>
  <Application>Microsoft Office PowerPoint</Application>
  <PresentationFormat>On-screen Show (4:3)</PresentationFormat>
  <Paragraphs>333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skim</dc:creator>
  <cp:lastModifiedBy>skim</cp:lastModifiedBy>
  <cp:revision>47</cp:revision>
  <dcterms:created xsi:type="dcterms:W3CDTF">2024-02-04T06:20:39Z</dcterms:created>
  <dcterms:modified xsi:type="dcterms:W3CDTF">2024-02-09T11:12:34Z</dcterms:modified>
</cp:coreProperties>
</file>