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9" r:id="rId3"/>
    <p:sldId id="278" r:id="rId4"/>
    <p:sldId id="279" r:id="rId5"/>
    <p:sldId id="280" r:id="rId6"/>
    <p:sldId id="281" r:id="rId7"/>
    <p:sldId id="271" r:id="rId8"/>
    <p:sldId id="272" r:id="rId9"/>
    <p:sldId id="273" r:id="rId10"/>
    <p:sldId id="275" r:id="rId11"/>
    <p:sldId id="276" r:id="rId12"/>
    <p:sldId id="277" r:id="rId13"/>
    <p:sldId id="274" r:id="rId14"/>
    <p:sldId id="258" r:id="rId15"/>
    <p:sldId id="282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603" autoAdjust="0"/>
  </p:normalViewPr>
  <p:slideViewPr>
    <p:cSldViewPr>
      <p:cViewPr>
        <p:scale>
          <a:sx n="80" d="100"/>
          <a:sy n="80" d="100"/>
        </p:scale>
        <p:origin x="-89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0AED-A3F2-404C-8AE6-0AC5611A5B8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487-A7F1-4E14-9509-53BA9CAE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Ch.4 Least Squares, The Orthogonal Projection</a:t>
            </a:r>
          </a:p>
          <a:p>
            <a:endParaRPr lang="en-US" dirty="0"/>
          </a:p>
          <a:p>
            <a:r>
              <a:rPr lang="en-US" dirty="0" smtClean="0"/>
              <a:t>   - another way to find </a:t>
            </a:r>
            <a:r>
              <a:rPr lang="en-US" dirty="0" err="1" smtClean="0"/>
              <a:t>Kalman</a:t>
            </a:r>
            <a:r>
              <a:rPr lang="en-US" dirty="0" smtClean="0"/>
              <a:t> filter:  Orthogonal projection</a:t>
            </a:r>
          </a:p>
          <a:p>
            <a:endParaRPr lang="en-US" dirty="0"/>
          </a:p>
          <a:p>
            <a:r>
              <a:rPr lang="en-US" dirty="0" smtClean="0"/>
              <a:t>  -  Least Squares (linear, non-linear)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3528" y="188640"/>
                <a:ext cx="8568952" cy="5670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Lemma 4.7 (Orthogonal Projection Lemma</a:t>
                </a:r>
                <a:r>
                  <a:rPr lang="en-US" dirty="0"/>
                  <a:t>) 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Hilbert space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𝒳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subspace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. Then there exists a unique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/>
                  <a:t>that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err="1"/>
                  <a:t>Iff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=0 , ∀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𝒳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Hilbert Space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: the number of basis may be infinite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: the dot product is defined </a:t>
                </a:r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  - finite basis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 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𝑜𝑛𝑙𝑦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- infinite elements of  basis</a:t>
                </a:r>
              </a:p>
              <a:p>
                <a:pPr latinLnBrk="1"/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Fourier series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, T = 1/f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rthogonal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𝑏𝑎𝑠𝑒</m:t>
                    </m:r>
                    <m:r>
                      <a:rPr lang="en-US" b="0" i="1" smtClean="0">
                        <a:latin typeface="Cambria Math"/>
                      </a:rPr>
                      <m:t>=[,…,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1,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,…]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568952" cy="5670142"/>
              </a:xfrm>
              <a:prstGeom prst="rect">
                <a:avLst/>
              </a:prstGeom>
              <a:blipFill rotWithShape="1">
                <a:blip r:embed="rId2"/>
                <a:stretch>
                  <a:fillRect l="-569" t="-538" r="-427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355455"/>
                <a:ext cx="8568952" cy="6679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Non-linear Least Squares (batch type)  : </a:t>
                </a:r>
                <a:r>
                  <a:rPr lang="en-US" dirty="0" err="1" smtClean="0"/>
                  <a:t>Mewton</a:t>
                </a:r>
                <a:r>
                  <a:rPr lang="en-US" dirty="0" smtClean="0"/>
                  <a:t> – Gaus</a:t>
                </a:r>
                <a:r>
                  <a:rPr lang="en-US" dirty="0"/>
                  <a:t>s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known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There is no pseudo inverse </a:t>
                </a: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 Taylor series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sym typeface="Wingdings" pitchFamily="2" charset="2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ym typeface="Wingdings" pitchFamily="2" charset="2"/>
                  </a:rPr>
                  <a:t>  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  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≅</m:t>
                    </m:r>
                    <m:f>
                      <m:fPr>
                        <m:ctrlPr>
                          <a:rPr lang="en-US" i="1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     want 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</m:acc>
                    <m:r>
                      <a:rPr lang="en-US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  Update process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 −</m:t>
                      </m:r>
                      <m:r>
                        <a:rPr lang="en-US" i="1">
                          <a:latin typeface="Cambria Math"/>
                          <a:sym typeface="Wingdings" pitchFamily="2" charset="2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sym typeface="Wingdings" pitchFamily="2" charset="2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sym typeface="Wingdings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sym typeface="Wingdings" pitchFamily="2" charset="2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sym typeface="Wingdings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sym typeface="Wingdings" pitchFamily="2" charset="2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sym typeface="Wingdings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b="0" dirty="0" smtClean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: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𝐽𝑎𝑐𝑜𝑏𝑖𝑎𝑛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By the Best Least square </a:t>
                </a:r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+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 −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continue until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</a:t>
                </a: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𝑒𝑠𝑡𝑖𝑚𝑎𝑡𝑜𝑟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455"/>
                <a:ext cx="8568952" cy="6679393"/>
              </a:xfrm>
              <a:prstGeom prst="rect">
                <a:avLst/>
              </a:prstGeom>
              <a:blipFill rotWithShape="1">
                <a:blip r:embed="rId2"/>
                <a:stretch>
                  <a:fillRect l="-427"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12291" y="260648"/>
                <a:ext cx="8208912" cy="628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Deriving The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via the orthogonal Projection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Ch.3 :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in case of Gaussian noise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Noise : zero mean, uncorrelated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∈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:r>
                  <a:rPr lang="en-US" dirty="0" smtClean="0"/>
                  <a:t>Measurement </a:t>
                </a:r>
                <a:r>
                  <a:rPr lang="en-US" dirty="0"/>
                  <a:t>space: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to be a vector space , </a:t>
                </a:r>
                <a:r>
                  <a:rPr lang="en-US" dirty="0" smtClean="0"/>
                  <a:t>a </a:t>
                </a:r>
                <a:r>
                  <a:rPr lang="en-US" dirty="0"/>
                  <a:t>subspace of </a:t>
                </a:r>
                <a:r>
                  <a:rPr lang="en-US" dirty="0" smtClean="0"/>
                  <a:t>the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/>
                  <a:t>measurement space,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𝑠𝑝𝑎𝑛</m:t>
                      </m:r>
                      <m:r>
                        <a:rPr lang="en-US" i="1">
                          <a:latin typeface="Cambria Math"/>
                        </a:rPr>
                        <m:t>{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lvl="0" latinLnBrk="1"/>
                <a:r>
                  <a:rPr lang="en-US" dirty="0" smtClean="0"/>
                  <a:t>2) </a:t>
                </a:r>
                <a:r>
                  <a:rPr lang="en-US" dirty="0"/>
                  <a:t>The cost function: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𝒵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the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number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measures</m:t>
                      </m:r>
                      <m:r>
                        <a:rPr lang="en-US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By The orthogonal projection lemma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=0 , ∀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             or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  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60648"/>
                <a:ext cx="8208912" cy="6289350"/>
              </a:xfrm>
              <a:prstGeom prst="rect">
                <a:avLst/>
              </a:prstGeom>
              <a:blipFill rotWithShape="1">
                <a:blip r:embed="rId2"/>
                <a:stretch>
                  <a:fillRect l="-594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8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620688"/>
                <a:ext cx="7632848" cy="3246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Orthogonal properties  - not necessary </a:t>
                </a:r>
                <a:r>
                  <a:rPr lang="en-US" dirty="0"/>
                  <a:t>G</a:t>
                </a:r>
                <a:r>
                  <a:rPr lang="en-US" dirty="0" smtClean="0"/>
                  <a:t>aussian but linear system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b="0" dirty="0" smtClean="0"/>
                  <a:t>By orthogonal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 ,   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Tx/>
                  <a:buAutoNum type="arabicParenR"/>
                </a:pPr>
                <a:r>
                  <a:rPr lang="en-US" b="0" dirty="0" smtClean="0"/>
                  <a:t>The estimate  is linear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marL="342900" indent="-342900">
                  <a:buFontTx/>
                  <a:buAutoNum type="arabicParenR"/>
                </a:pPr>
                <a:r>
                  <a:rPr lang="en-US" dirty="0" smtClean="0"/>
                  <a:t>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0688"/>
                <a:ext cx="7632848" cy="3246273"/>
              </a:xfrm>
              <a:prstGeom prst="rect">
                <a:avLst/>
              </a:prstGeom>
              <a:blipFill rotWithShape="1">
                <a:blip r:embed="rId2"/>
                <a:stretch>
                  <a:fillRect l="-719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7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5536" y="404664"/>
                <a:ext cx="8424936" cy="4823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Kalman : Drift  </a:t>
                </a:r>
                <a:r>
                  <a:rPr lang="en-US" dirty="0" smtClean="0"/>
                  <a:t>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𝑖𝑛𝑑𝑒𝑝𝑒</m:t>
                      </m:r>
                      <m:r>
                        <a:rPr lang="en-US" i="1">
                          <a:latin typeface="Cambria Math"/>
                        </a:rPr>
                        <m:t>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𝑚𝑒𝑎𝑛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Prediction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(3.42)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 smtClean="0">
                    <a:sym typeface="Wingdings" pitchFamily="2" charset="2"/>
                  </a:rPr>
                  <a:t>2) Variance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823372"/>
              </a:xfrm>
              <a:prstGeom prst="rect">
                <a:avLst/>
              </a:prstGeom>
              <a:blipFill rotWithShape="1">
                <a:blip r:embed="rId2"/>
                <a:stretch>
                  <a:fillRect l="-65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8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5536" y="404664"/>
                <a:ext cx="8424936" cy="419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Estimation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2)  Variance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424936" cy="4194097"/>
              </a:xfrm>
              <a:prstGeom prst="rect">
                <a:avLst/>
              </a:prstGeom>
              <a:blipFill rotWithShape="1">
                <a:blip r:embed="rId2"/>
                <a:stretch>
                  <a:fillRect l="-651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2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1073" y="260648"/>
                <a:ext cx="8424936" cy="5201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 smtClean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err="1" smtClean="0"/>
                  <a:t>Kalman</a:t>
                </a:r>
                <a:r>
                  <a:rPr lang="en-US" b="1" i="1" dirty="0" smtClean="0"/>
                  <a:t> Gain variants formula</a:t>
                </a:r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 smtClean="0"/>
                  <a:t>1)  </a:t>
                </a:r>
                <a:endParaRPr lang="en-US" b="1" i="1" dirty="0"/>
              </a:p>
              <a:p>
                <a:r>
                  <a:rPr lang="en-US" b="1" i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𝟒𝟒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 =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/>
              </a:p>
              <a:p>
                <a:pPr latinLnBrk="1"/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≔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(3.45)</m:t>
                    </m:r>
                  </m:oMath>
                </a14:m>
                <a:endParaRPr lang="en-US" b="1" dirty="0" smtClean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2) </a:t>
                </a:r>
                <a:r>
                  <a:rPr lang="en-US" b="1" dirty="0" smtClean="0"/>
                  <a:t>Less inverse operations: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                           (3.49)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endParaRPr lang="en-US" dirty="0"/>
              </a:p>
              <a:p>
                <a:r>
                  <a:rPr lang="en-US" dirty="0" smtClean="0"/>
                  <a:t>Or  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  (page.144)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3" y="260648"/>
                <a:ext cx="8424936" cy="5201360"/>
              </a:xfrm>
              <a:prstGeom prst="rect">
                <a:avLst/>
              </a:prstGeom>
              <a:blipFill rotWithShape="1"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3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456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 smtClean="0"/>
                  <a:t>    </a:t>
                </a:r>
                <a:r>
                  <a:rPr lang="en-US" dirty="0"/>
                  <a:t>The problem </a:t>
                </a:r>
                <a:r>
                  <a:rPr lang="en-US" dirty="0" smtClean="0"/>
                  <a:t>: A </a:t>
                </a:r>
                <a:r>
                  <a:rPr lang="en-US" dirty="0"/>
                  <a:t>sequential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, which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=1,2,…,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Find  </a:t>
                </a:r>
                <a:r>
                  <a:rPr lang="en-US" dirty="0"/>
                  <a:t>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minimize the </a:t>
                </a:r>
                <a:r>
                  <a:rPr lang="en-US" dirty="0"/>
                  <a:t>cost function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J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4561120"/>
              </a:xfrm>
              <a:prstGeom prst="rect">
                <a:avLst/>
              </a:prstGeom>
              <a:blipFill rotWithShape="1">
                <a:blip r:embed="rId2"/>
                <a:stretch>
                  <a:fillRect l="-462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188640"/>
                <a:ext cx="7920880" cy="605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 smtClean="0"/>
                  <a:t>   Example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2, 3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(3,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Assume </a:t>
                </a:r>
              </a:p>
              <a:p>
                <a:pPr lvl="0" latinLnBrk="1"/>
                <a:r>
                  <a:rPr lang="en-US" dirty="0"/>
                  <a:t> </a:t>
                </a:r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−→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min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  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</a:t>
                </a:r>
                <a:endParaRPr lang="en-US" dirty="0"/>
              </a:p>
              <a:p>
                <a:pPr lvl="0" latinLnBrk="1"/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0" latinLnBrk="1"/>
                <a:r>
                  <a:rPr lang="en-US" dirty="0" smtClean="0"/>
                  <a:t> 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The necessary conditions</a:t>
                </a:r>
              </a:p>
              <a:p>
                <a:pPr lvl="0" latinLnBrk="1"/>
                <a:r>
                  <a:rPr lang="en-US" dirty="0" smtClean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: 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 ,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055247"/>
              </a:xfrm>
              <a:prstGeom prst="rect">
                <a:avLst/>
              </a:prstGeom>
              <a:blipFill rotWithShape="1">
                <a:blip r:embed="rId2"/>
                <a:stretch>
                  <a:fillRect l="-462" t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8315" y="188640"/>
                <a:ext cx="7920880" cy="644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 smtClean="0"/>
                  <a:t>  Vector/Matrix   Calculus </a:t>
                </a:r>
                <a:endParaRPr lang="en-US" dirty="0"/>
              </a:p>
              <a:p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a:rPr lang="en-US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i="1" dirty="0" smtClean="0"/>
              </a:p>
              <a:p>
                <a:pPr/>
                <a:endParaRPr lang="en-US" i="1" dirty="0" smtClean="0">
                  <a:sym typeface="Wingdings" pitchFamily="2" charset="2"/>
                </a:endParaRPr>
              </a:p>
              <a:p>
                <a:pPr/>
                <a:r>
                  <a:rPr lang="en-US" i="1" dirty="0" smtClean="0">
                    <a:sym typeface="Wingdings" pitchFamily="2" charset="2"/>
                  </a:rPr>
                  <a:t>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</m:oMath>
                </a14:m>
                <a:endParaRPr lang="en-US" b="0" i="1" dirty="0" smtClean="0">
                  <a:sym typeface="Wingdings" pitchFamily="2" charset="2"/>
                </a:endParaRPr>
              </a:p>
              <a:p>
                <a:pPr/>
                <a:endParaRPr lang="en-US" i="1" dirty="0">
                  <a:sym typeface="Wingdings" pitchFamily="2" charset="2"/>
                </a:endParaRPr>
              </a:p>
              <a:p>
                <a:pPr/>
                <a:r>
                  <a:rPr lang="en-US" i="1" dirty="0" smtClean="0">
                    <a:sym typeface="Wingdings" pitchFamily="2" charset="2"/>
                  </a:rPr>
                  <a:t> </a:t>
                </a:r>
                <a:r>
                  <a:rPr lang="en-US" i="1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 smtClean="0"/>
                  <a:t>3)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,  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in addition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 </a:t>
                </a: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𝐴𝑥</m:t>
                    </m:r>
                    <m:r>
                      <a:rPr lang="en-US" i="1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5" y="188640"/>
                <a:ext cx="7920880" cy="6445739"/>
              </a:xfrm>
              <a:prstGeom prst="rect">
                <a:avLst/>
              </a:prstGeom>
              <a:blipFill rotWithShape="1">
                <a:blip r:embed="rId2"/>
                <a:stretch>
                  <a:fillRect l="-615" t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573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min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J</m:t>
                    </m:r>
                    <m:r>
                      <a:rPr lang="en-US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lvl="0" latinLnBrk="1"/>
                <a:r>
                  <a:rPr lang="en-US" dirty="0" smtClean="0"/>
                  <a:t> Sol: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J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r>
                  <a:rPr lang="en-US" dirty="0" smtClean="0"/>
                  <a:t>The necessary conditions for the </a:t>
                </a:r>
                <a:r>
                  <a:rPr lang="en-US" dirty="0" err="1" smtClean="0"/>
                  <a:t>extremum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J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     (4.2)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5732851"/>
              </a:xfrm>
              <a:prstGeom prst="rect">
                <a:avLst/>
              </a:prstGeom>
              <a:blipFill rotWithShape="1">
                <a:blip r:embed="rId3"/>
                <a:stretch>
                  <a:fillRect l="-616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8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631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Squares: Singular Value Decomposition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  Theorem 4.2 : Singular Value Decomposition 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where </a:t>
                </a:r>
                <a:endParaRPr lang="en-US" dirty="0"/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𝑜𝑟𝑡h𝑜𝑛𝑜𝑟𝑚𝑎𝑙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𝑚𝑎𝑡𝑟𝑖𝑥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b="0" dirty="0" smtClean="0"/>
                  <a:t>  (left / right singular matrix)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 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 …≥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b="0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b="0" dirty="0" smtClean="0"/>
              </a:p>
              <a:p>
                <a:r>
                  <a:rPr lang="en-US" dirty="0" smtClean="0"/>
                  <a:t>     ** Orthonormal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13523"/>
              </a:xfrm>
              <a:prstGeom prst="rect">
                <a:avLst/>
              </a:prstGeom>
              <a:blipFill rotWithShape="1">
                <a:blip r:embed="rId3"/>
                <a:stretch>
                  <a:fillRect l="-462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3928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Squares: Singular Value Decomposition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Interpretation of SVD </a:t>
                </a:r>
              </a:p>
              <a:p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                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4.8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Now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Hx</m:t>
                      </m:r>
                      <m:r>
                        <a:rPr lang="en-US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    </m:t>
                              </m:r>
                            </m:e>
                          </m:nary>
                        </m:e>
                      </m:nary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+,…,+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The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are effective 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The output </a:t>
                </a:r>
                <a:r>
                  <a:rPr lang="en-US" dirty="0"/>
                  <a:t>with a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will be measured.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3928896"/>
              </a:xfrm>
              <a:prstGeom prst="rect">
                <a:avLst/>
              </a:prstGeom>
              <a:blipFill rotWithShape="1">
                <a:blip r:embed="rId2"/>
                <a:stretch>
                  <a:fillRect l="-616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634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Orthogonal Projection Lemma   </a:t>
                </a:r>
              </a:p>
              <a:p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smtClean="0"/>
                  <a:t> Gram-Schmidt </a:t>
                </a:r>
                <a:r>
                  <a:rPr lang="en-US" dirty="0" err="1" smtClean="0"/>
                  <a:t>orthogonalization</a:t>
                </a:r>
                <a:endParaRPr lang="en-US" dirty="0" smtClean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endParaRPr lang="en-US" dirty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Given any independent set of vectors </a:t>
                </a:r>
                <a:r>
                  <a:rPr lang="en-US" dirty="0" smtClean="0"/>
                  <a:t>, a basis of a Vector space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𝒱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Find  an orthonormal  basis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Select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Second: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continue,…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% orthogonal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%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%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40005"/>
              </a:xfrm>
              <a:prstGeom prst="rect">
                <a:avLst/>
              </a:prstGeom>
              <a:blipFill rotWithShape="1">
                <a:blip r:embed="rId2"/>
                <a:stretch>
                  <a:fillRect l="-616" t="-481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6292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Ex; 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 smtClean="0"/>
                  <a:t>find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orthogonal , i.e.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Pick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normalize at every step.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blipFill rotWithShape="1">
                <a:blip r:embed="rId3"/>
                <a:stretch>
                  <a:fillRect l="-841" t="-649" r="-841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2581</Words>
  <Application>Microsoft Office PowerPoint</Application>
  <PresentationFormat>On-screen Show (4:3)</PresentationFormat>
  <Paragraphs>249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73</cp:revision>
  <dcterms:created xsi:type="dcterms:W3CDTF">2024-01-23T05:53:19Z</dcterms:created>
  <dcterms:modified xsi:type="dcterms:W3CDTF">2024-01-31T08:32:16Z</dcterms:modified>
</cp:coreProperties>
</file>