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60" r:id="rId3"/>
    <p:sldId id="282" r:id="rId4"/>
    <p:sldId id="256" r:id="rId5"/>
    <p:sldId id="283" r:id="rId6"/>
    <p:sldId id="285" r:id="rId7"/>
    <p:sldId id="284" r:id="rId8"/>
    <p:sldId id="257" r:id="rId9"/>
    <p:sldId id="273" r:id="rId10"/>
    <p:sldId id="259" r:id="rId11"/>
    <p:sldId id="258" r:id="rId12"/>
    <p:sldId id="262" r:id="rId13"/>
    <p:sldId id="286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84" autoAdjust="0"/>
  </p:normalViewPr>
  <p:slideViewPr>
    <p:cSldViewPr>
      <p:cViewPr>
        <p:scale>
          <a:sx n="70" d="100"/>
          <a:sy n="70" d="100"/>
        </p:scale>
        <p:origin x="-125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FDBD-EE22-4FC1-8F3E-AE73B103B15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6AFA-056C-4C44-8DC9-485A6CC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E7A9-F871-40E2-9486-9B228A72D7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332656"/>
                <a:ext cx="8424936" cy="600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 Continuous time Gauss-Markov System: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Ch.6.1 The continuous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dz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 under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 </a:t>
                </a:r>
                <a:endParaRPr lang="en-US" dirty="0"/>
              </a:p>
              <a:p>
                <a:pPr latinLnBrk="1"/>
                <a:r>
                  <a:rPr lang="en-US" dirty="0" smtClean="0"/>
                  <a:t>%% Measurement modeling in Engineering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, </a:t>
                </a: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r>
                  <a:rPr lang="en-US" b="0" i="1" dirty="0" smtClean="0">
                    <a:latin typeface="Cambria Math"/>
                  </a:rPr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:  </m:t>
                    </m:r>
                    <m:r>
                      <a:rPr lang="en-US" b="0" i="1" smtClean="0">
                        <a:latin typeface="Cambria Math"/>
                      </a:rPr>
                      <m:t>𝑊h𝑖𝑡𝑒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𝑛𝑜𝑖𝑠𝑒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𝐵𝑟𝑜𝑤𝑛𝑖𝑎𝑛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:endParaRPr lang="en-US" b="0" i="1" dirty="0" smtClean="0">
                  <a:latin typeface="Cambria Math"/>
                </a:endParaRPr>
              </a:p>
              <a:p>
                <a:pPr latinLnBrk="1"/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To write the standard SDE,  define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atinLnBrk="1"/>
                <a:endParaRPr lang="en-US" b="0" i="1" dirty="0" smtClean="0">
                  <a:latin typeface="Cambria Math"/>
                </a:endParaRPr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y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: 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  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−→  </m:t>
                    </m:r>
                    <m:r>
                      <a:rPr lang="en-US" b="0" i="1" smtClean="0">
                        <a:latin typeface="Cambria Math"/>
                      </a:rPr>
                      <m:t>𝑑𝑧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𝑑𝑡</m:t>
                    </m:r>
                    <m:r>
                      <a:rPr lang="en-US" b="0" i="1" smtClean="0">
                        <a:latin typeface="Cambria Math"/>
                      </a:rPr>
                      <m:t> +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ko-KR" altLang="en-US" dirty="0"/>
                  <a:t> </a:t>
                </a:r>
                <a:r>
                  <a:rPr lang="en-US" altLang="ko-KR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  <a:sym typeface="Wingdings" pitchFamily="2" charset="2"/>
                      </a:rPr>
                      <m:t>𝒅𝒛</m:t>
                    </m:r>
                    <m:r>
                      <a:rPr lang="en-US" altLang="ko-KR" b="1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r>
                      <a:rPr lang="en-US" altLang="ko-KR" b="1" i="1" smtClean="0">
                        <a:latin typeface="Cambria Math"/>
                        <a:sym typeface="Wingdings" pitchFamily="2" charset="2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424936" cy="6000104"/>
              </a:xfrm>
              <a:prstGeom prst="rect">
                <a:avLst/>
              </a:prstGeom>
              <a:blipFill rotWithShape="1">
                <a:blip r:embed="rId2"/>
                <a:stretch>
                  <a:fillRect l="-579" t="-508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32656"/>
                <a:ext cx="8064896" cy="487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Ch.6.3   </a:t>
                </a:r>
                <a:r>
                  <a:rPr lang="en-US" dirty="0" err="1"/>
                  <a:t>Stationarity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/>
                  <a:t>Definition 6.7. a R.P.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second-order stationary </a:t>
                </a:r>
                <a:r>
                  <a:rPr lang="en-US" dirty="0" smtClean="0"/>
                  <a:t>of </a:t>
                </a:r>
                <a:r>
                  <a:rPr lang="en-US" dirty="0"/>
                  <a:t>wide-sense stationary if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 its correlation(auto) function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xx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Its cross correlation function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%% Kim’s comment;</a:t>
                </a:r>
              </a:p>
              <a:p>
                <a:pPr lvl="0" latinLnBrk="1"/>
                <a:r>
                  <a:rPr lang="en-US" dirty="0"/>
                  <a:t>Brownian RP,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min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is not stationary</a:t>
                </a:r>
              </a:p>
              <a:p>
                <a:pPr latinLnBrk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064896" cy="4875053"/>
              </a:xfrm>
              <a:prstGeom prst="rect">
                <a:avLst/>
              </a:prstGeom>
              <a:blipFill rotWithShape="1">
                <a:blip r:embed="rId2"/>
                <a:stretch>
                  <a:fillRect l="-605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9463" y="188640"/>
                <a:ext cx="8496944" cy="3778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/>
                  <a:t>6.4 Power Spectral Densities</a:t>
                </a:r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/>
                  <a:t>6.4.1 Fourier Transforms</a:t>
                </a:r>
              </a:p>
              <a:p>
                <a:pPr lvl="0" latinLnBrk="1"/>
                <a:r>
                  <a:rPr lang="en-US" dirty="0"/>
                  <a:t>Fourier transforms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ab</m:t>
                    </m:r>
                    <m:r>
                      <a:rPr lang="en-US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 err="1"/>
                  <a:t>Parseval’s</a:t>
                </a:r>
                <a:r>
                  <a:rPr lang="en-US" dirty="0"/>
                  <a:t> theorem </a:t>
                </a:r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3" y="188640"/>
                <a:ext cx="8496944" cy="3778086"/>
              </a:xfrm>
              <a:prstGeom prst="rect">
                <a:avLst/>
              </a:prstGeom>
              <a:blipFill rotWithShape="1">
                <a:blip r:embed="rId2"/>
                <a:stretch>
                  <a:fillRect l="-57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6120680" cy="7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332656"/>
                <a:ext cx="8064896" cy="5106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Ch.6.5 </a:t>
                </a:r>
                <a:r>
                  <a:rPr lang="en-US" dirty="0" smtClean="0"/>
                  <a:t>Continuous-Time Linear Systems Driven by Stationary Signals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dz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	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𝐵𝑤</m:t>
                    </m:r>
                  </m:oMath>
                </a14:m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pPr latinLnBrk="1"/>
                <a:r>
                  <a:rPr lang="en-US" b="0" dirty="0" smtClean="0">
                    <a:sym typeface="Wingdings" pitchFamily="2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𝐶𝑥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 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The general solution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,−∞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𝐵𝑤𝑑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stable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=0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𝐵𝑤𝑑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𝐵𝑤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b="0" dirty="0" smtClean="0"/>
                  <a:t> 	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𝐵𝑤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064896" cy="5106334"/>
              </a:xfrm>
              <a:prstGeom prst="rect">
                <a:avLst/>
              </a:prstGeom>
              <a:blipFill rotWithShape="1">
                <a:blip r:embed="rId2"/>
                <a:stretch>
                  <a:fillRect l="-605" t="-597" b="-9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01224" y="332656"/>
                <a:ext cx="8496944" cy="5998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2) The output covariance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i="1" dirty="0" smtClean="0">
                    <a:latin typeface="Cambria Math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  −→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nary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 </a:t>
                </a: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nary>
                  </m:oMath>
                </a14:m>
                <a:r>
                  <a:rPr lang="en-US" i="1" dirty="0" smtClean="0">
                    <a:latin typeface="Cambria Math"/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nary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 Multiplying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r>
                  <a:rPr lang="en-US" b="0" dirty="0" smtClean="0"/>
                  <a:t> 	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nary>
                          <m:nary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 </a:t>
                </a:r>
                <a:endParaRPr lang="en-US" i="1" dirty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 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 is a wide sense stationary i.e., 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𝑤𝑤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4" y="332656"/>
                <a:ext cx="8496944" cy="5998886"/>
              </a:xfrm>
              <a:prstGeom prst="rect">
                <a:avLst/>
              </a:prstGeom>
              <a:blipFill rotWithShape="1">
                <a:blip r:embed="rId2"/>
                <a:stretch>
                  <a:fillRect l="-57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332656"/>
                <a:ext cx="8424936" cy="539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  <m:nary>
                            <m:nary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output power </a:t>
                </a:r>
                <a:r>
                  <a:rPr lang="en-US" b="1" dirty="0" err="1" smtClean="0"/>
                  <a:t>Power</a:t>
                </a:r>
                <a:r>
                  <a:rPr lang="en-US" b="1" dirty="0" smtClean="0"/>
                  <a:t> Spectrum Density 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𝑦𝑦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𝜔𝜏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dirty="0" smtClean="0"/>
                  <a:t>   :   the Fourier Transform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d>
                            <m:nary>
                              <m:nary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𝑤𝑤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nary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𝜔𝜏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𝜔𝜎</m:t>
                            </m:r>
                          </m:sup>
                        </m:sSup>
                        <m:nary>
                          <m:naryPr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𝜔𝜌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b="0" dirty="0" smtClean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𝜔𝜌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 for the scalar case</a:t>
                </a:r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424936" cy="5394425"/>
              </a:xfrm>
              <a:prstGeom prst="rect">
                <a:avLst/>
              </a:prstGeom>
              <a:blipFill rotWithShape="1">
                <a:blip r:embed="rId2"/>
                <a:stretch>
                  <a:fillRect l="-579" t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260648"/>
                <a:ext cx="8640960" cy="569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Ex. 6.12(application output power)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input spectrum is </a:t>
                </a:r>
                <a:endParaRPr lang="en-US" dirty="0"/>
              </a:p>
              <a:p>
                <a:r>
                  <a:rPr lang="en-US" b="0" dirty="0" smtClean="0"/>
                  <a:t>  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filter spectrum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the output PSD is </a:t>
                </a:r>
              </a:p>
              <a:p>
                <a:endParaRPr lang="en-US" dirty="0"/>
              </a:p>
              <a:p>
                <a:r>
                  <a:rPr lang="en-US" dirty="0" smtClean="0"/>
                  <a:t> 	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mean-square output 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2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640960" cy="5696688"/>
              </a:xfrm>
              <a:prstGeom prst="rect">
                <a:avLst/>
              </a:prstGeom>
              <a:blipFill rotWithShape="1">
                <a:blip r:embed="rId2"/>
                <a:stretch>
                  <a:fillRect l="-564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476672"/>
                <a:ext cx="8424936" cy="591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 Continuous time Gauss-Markov System: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Ch.6.1 The continuous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dz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 smtClean="0"/>
                  <a:t> Problem </a:t>
                </a:r>
              </a:p>
              <a:p>
                <a:pPr marL="285750" indent="-285750" latinLnBrk="1">
                  <a:buFont typeface="Wingdings" pitchFamily="2" charset="2"/>
                  <a:buChar char="Ø"/>
                </a:pPr>
                <a:endParaRPr lang="en-US" dirty="0"/>
              </a:p>
              <a:p>
                <a:pPr latinLnBrk="1"/>
                <a:r>
                  <a:rPr lang="en-US" dirty="0" smtClean="0"/>
                  <a:t>    Given the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𝑑𝑧</m:t>
                    </m:r>
                    <m:r>
                      <a:rPr lang="en-US" b="0" i="1" smtClean="0">
                        <a:latin typeface="Cambria Math"/>
                      </a:rPr>
                      <m:t>, ,  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find the linear least square minimum estimator </a:t>
                </a:r>
              </a:p>
              <a:p>
                <a:pPr latinLnBrk="1"/>
                <a:endParaRPr lang="en-US" b="0" dirty="0" smtClean="0">
                  <a:latin typeface="Cambria Math"/>
                </a:endParaRPr>
              </a:p>
              <a:p>
                <a:pPr latinLnBrk="1"/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:endParaRPr lang="en-US" b="0" i="1" dirty="0" smtClean="0">
                  <a:latin typeface="Cambria Math"/>
                </a:endParaRPr>
              </a:p>
              <a:p>
                <a:pPr latinLnBrk="1"/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  Solution : </a:t>
                </a:r>
              </a:p>
              <a:p>
                <a:pPr latinLnBrk="1"/>
                <a:endParaRPr lang="en-US" i="1" dirty="0" smtClean="0">
                  <a:latin typeface="Cambria Math"/>
                </a:endParaRPr>
              </a:p>
              <a:p>
                <a:pPr latinLnBrk="1"/>
                <a:r>
                  <a:rPr lang="en-US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      </m:t>
                    </m:r>
                    <m:r>
                      <a:rPr lang="en-US" b="1" i="1">
                        <a:latin typeface="Cambria Math"/>
                      </a:rPr>
                      <m:t>𝐝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𝒅𝒕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𝒅𝒛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𝒅𝒕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                   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𝟏𝟎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latinLnBrk="1"/>
                <a:endParaRPr lang="en-US" b="1" dirty="0" smtClean="0"/>
              </a:p>
              <a:p>
                <a:pPr latinLnBrk="1"/>
                <a:r>
                  <a:rPr lang="en-US" dirty="0" smtClean="0"/>
                  <a:t>          %%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6672"/>
                <a:ext cx="8424936" cy="5919377"/>
              </a:xfrm>
              <a:prstGeom prst="rect">
                <a:avLst/>
              </a:prstGeom>
              <a:blipFill rotWithShape="1">
                <a:blip r:embed="rId2"/>
                <a:stretch>
                  <a:fillRect l="-434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332656"/>
                <a:ext cx="741682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Orthogonal properties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0" i="1" dirty="0" smtClean="0">
                    <a:latin typeface="Cambria Math"/>
                  </a:rPr>
                  <a:t>  </a:t>
                </a:r>
              </a:p>
              <a:p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  - </a:t>
                </a:r>
                <a:r>
                  <a:rPr lang="en-US" dirty="0" smtClean="0">
                    <a:latin typeface="Cambria Math"/>
                  </a:rPr>
                  <a:t>by Brownian process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b="0" i="1" dirty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    - </a:t>
                </a:r>
                <a:r>
                  <a:rPr lang="en-US" dirty="0" smtClean="0">
                    <a:latin typeface="Cambria Math"/>
                  </a:rPr>
                  <a:t>By Orthogonal Lemma 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  </a:t>
                </a:r>
                <a:r>
                  <a:rPr lang="en-US" b="0" i="1" dirty="0" smtClean="0">
                    <a:latin typeface="Cambria Math"/>
                  </a:rPr>
                  <a:t>  </a:t>
                </a:r>
              </a:p>
              <a:p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7416824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493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80" y="260648"/>
                <a:ext cx="8424936" cy="5454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Solution Procedure: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1)  Define </a:t>
                </a:r>
                <a:r>
                  <a:rPr lang="en-US" dirty="0"/>
                  <a:t>the innovation process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  </a:t>
                </a:r>
                <a:r>
                  <a:rPr lang="en-US" i="1" dirty="0" smtClean="0">
                    <a:latin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:r>
                  <a:rPr lang="en-US" dirty="0" smtClean="0"/>
                  <a:t>Assume </a:t>
                </a:r>
                <a:r>
                  <a:rPr lang="en-US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1" i="1" dirty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1" i="1" dirty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en-US" b="1" i="1" dirty="0">
                              <a:latin typeface="Cambria Math"/>
                            </a:rPr>
                            <m:t>𝒕</m:t>
                          </m:r>
                        </m:sup>
                        <m:e>
                          <m:r>
                            <a:rPr lang="en-US" b="1" i="1" dirty="0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𝝈</m:t>
                              </m:r>
                            </m:e>
                          </m:d>
                          <m:r>
                            <a:rPr lang="en-US" b="1" i="1" dirty="0">
                              <a:latin typeface="Cambria Math"/>
                            </a:rPr>
                            <m:t>𝒅𝒓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𝝈</m:t>
                              </m:r>
                            </m:e>
                          </m:d>
                          <m:r>
                            <a:rPr lang="en-US" b="1" i="1" dirty="0">
                              <a:latin typeface="Cambria Math"/>
                            </a:rPr>
                            <m:t>                               (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𝟔</m:t>
                          </m:r>
                          <m:r>
                            <a:rPr lang="en-US" b="1" i="1" dirty="0">
                              <a:latin typeface="Cambria Math"/>
                            </a:rPr>
                            <m:t>.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𝟒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r>
                  <a:rPr lang="en-US" dirty="0" smtClean="0"/>
                  <a:t>%%   The  final answer  </a:t>
                </a:r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6.10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i="1" dirty="0" smtClean="0">
                    <a:latin typeface="Cambria Math"/>
                  </a:rPr>
                  <a:t>                  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80" y="260648"/>
                <a:ext cx="8424936" cy="5454827"/>
              </a:xfrm>
              <a:prstGeom prst="rect">
                <a:avLst/>
              </a:prstGeom>
              <a:blipFill rotWithShape="1">
                <a:blip r:embed="rId2"/>
                <a:stretch>
                  <a:fillRect l="-579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687" y="332656"/>
                <a:ext cx="7920880" cy="573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 startAt="2"/>
                </a:pPr>
                <a:r>
                  <a:rPr lang="en-US" dirty="0" smtClean="0"/>
                  <a:t>Consider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 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[</m:t>
                        </m:r>
                      </m:e>
                    </m:nary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𝑑𝑟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𝑑𝑟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H</a:t>
                </a:r>
                <a:r>
                  <a:rPr lang="en-US" dirty="0" smtClean="0">
                    <a:sym typeface="Wingdings" pitchFamily="2" charset="2"/>
                  </a:rPr>
                  <a:t>ere   (p 199)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𝑑𝑟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𝑑𝑟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 ,  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𝑑𝑟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𝑑𝑟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𝜎</m:t>
                    </m:r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i="1" dirty="0" smtClean="0">
                  <a:latin typeface="Cambria Math"/>
                  <a:sym typeface="Wingdings" pitchFamily="2" charset="2"/>
                </a:endParaRPr>
              </a:p>
              <a:p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𝑑𝑟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sym typeface="Wingdings" pitchFamily="2" charset="2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= 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[</m:t>
                          </m:r>
                        </m:e>
                      </m:nary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𝑑𝑟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𝑑𝑟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sym typeface="Wingdings" pitchFamily="2" charset="2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𝜎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𝜎</m:t>
                    </m:r>
                  </m:oMath>
                </a14:m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 	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                                                           (6.7)</m:t>
                    </m:r>
                  </m:oMath>
                </a14:m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7" y="332656"/>
                <a:ext cx="7920880" cy="5731377"/>
              </a:xfrm>
              <a:prstGeom prst="rect">
                <a:avLst/>
              </a:prstGeom>
              <a:blipFill rotWithShape="1">
                <a:blip r:embed="rId2"/>
                <a:stretch>
                  <a:fillRect l="-615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1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88640"/>
                <a:ext cx="8568952" cy="614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3) The Left 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dr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		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b="0" dirty="0" smtClean="0"/>
                  <a:t>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6.8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4) Combining 2) and 3)</a:t>
                </a:r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So that </a:t>
                </a: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  <a:sym typeface="Wingdings" pitchFamily="2" charset="2"/>
                </a:endParaRPr>
              </a:p>
              <a:p>
                <a:pPr marL="342900" indent="-342900">
                  <a:buAutoNum type="arabicParenR" startAt="5"/>
                </a:pPr>
                <a:r>
                  <a:rPr lang="en-US" dirty="0" smtClean="0"/>
                  <a:t>Derivative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Applying Leibniz’s rule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=[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dΦ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𝑑𝑟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𝜏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)]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𝑑𝑟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568952" cy="6143990"/>
              </a:xfrm>
              <a:prstGeom prst="rect">
                <a:avLst/>
              </a:prstGeom>
              <a:blipFill rotWithShape="1">
                <a:blip r:embed="rId2"/>
                <a:stretch>
                  <a:fillRect l="-569" t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16632"/>
                <a:ext cx="8496944" cy="647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Continue   5)Derivative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</a:rPr>
                  <a:t>Leibniz ‘s rule </a:t>
                </a:r>
                <a:endParaRPr lang="en-US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Applying Leibniz’s rule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=[</m:t>
                      </m:r>
                      <m:nary>
                        <m:naryPr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dΦ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 dirty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𝑑𝑟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𝜏</m:t>
                          </m:r>
                          <m:r>
                            <a:rPr lang="en-US" i="1" dirty="0">
                              <a:latin typeface="Cambria Math"/>
                            </a:rPr>
                            <m:t>)]</m:t>
                          </m:r>
                          <m:r>
                            <a:rPr lang="en-US" i="1" dirty="0">
                              <a:latin typeface="Cambria Math"/>
                            </a:rPr>
                            <m:t>𝑑𝑡</m:t>
                          </m:r>
                          <m:r>
                            <a:rPr lang="en-US" i="1" dirty="0">
                              <a:latin typeface="Cambria Math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Φ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𝑃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𝐻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𝑑𝑟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Since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get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=[</m:t>
                      </m:r>
                      <m:nary>
                        <m:naryPr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b="0" i="0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𝑑𝑟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𝜏</m:t>
                          </m:r>
                          <m:r>
                            <a:rPr lang="en-US" i="1" dirty="0">
                              <a:latin typeface="Cambria Math"/>
                            </a:rPr>
                            <m:t>)]</m:t>
                          </m:r>
                          <m:r>
                            <a:rPr lang="en-US" i="1" dirty="0">
                              <a:latin typeface="Cambria Math"/>
                            </a:rPr>
                            <m:t>𝑑𝑡</m:t>
                          </m:r>
                          <m:r>
                            <a:rPr lang="en-US" i="1" dirty="0">
                              <a:latin typeface="Cambria Math"/>
                            </a:rPr>
                            <m:t> +</m:t>
                          </m:r>
                          <m:r>
                            <a:rPr lang="en-US" i="1" dirty="0">
                              <a:latin typeface="Cambria Math"/>
                            </a:rPr>
                            <m:t>𝑃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𝐻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𝑑𝑟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𝑑𝑡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𝑑𝑧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𝑑𝑡</m:t>
                      </m:r>
                      <m:r>
                        <a:rPr lang="en-US" b="0" i="1" dirty="0" smtClean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6)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 and error </a:t>
                </a:r>
                <a:r>
                  <a:rPr lang="en-US" dirty="0" err="1" smtClean="0"/>
                  <a:t>covariamce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and using the theorem 5.23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496944" cy="6477030"/>
              </a:xfrm>
              <a:prstGeom prst="rect">
                <a:avLst/>
              </a:prstGeom>
              <a:blipFill rotWithShape="1">
                <a:blip r:embed="rId2"/>
                <a:stretch>
                  <a:fillRect l="-574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0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692696"/>
                <a:ext cx="8136904" cy="533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6.2 properties of the Continuous-Time 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1) In continuous time system, there is no “prediction , estimation” process</a:t>
                </a:r>
              </a:p>
              <a:p>
                <a:endParaRPr lang="en-US" dirty="0"/>
              </a:p>
              <a:p>
                <a:r>
                  <a:rPr lang="en-US" dirty="0" smtClean="0"/>
                  <a:t>  2) As a feedback</a:t>
                </a:r>
              </a:p>
              <a:p>
                <a:endParaRPr lang="en-US" dirty="0"/>
              </a:p>
              <a:p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𝑑𝑡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𝐾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)[</m:t>
                    </m:r>
                    <m:r>
                      <a:rPr lang="en-US" i="1" dirty="0">
                        <a:latin typeface="Cambria Math"/>
                      </a:rPr>
                      <m:t>𝑑𝑧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𝑑𝑡</m:t>
                    </m:r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In the engineering terminology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𝐾𝐻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𝐾𝑦</m:t>
                      </m:r>
                      <m:r>
                        <a:rPr lang="en-US" b="0" i="1" dirty="0" smtClean="0">
                          <a:latin typeface="Cambria Math"/>
                        </a:rPr>
                        <m:t>,    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 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8136904" cy="5337230"/>
              </a:xfrm>
              <a:prstGeom prst="rect">
                <a:avLst/>
              </a:prstGeom>
              <a:blipFill rotWithShape="1">
                <a:blip r:embed="rId2"/>
                <a:stretch>
                  <a:fillRect l="-449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544975"/>
                <a:ext cx="7776864" cy="623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Steady – State 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 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For the stability, in the S.S. </a:t>
                </a:r>
                <a:endParaRPr lang="en-US" dirty="0"/>
              </a:p>
              <a:p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FP</m:t>
                    </m:r>
                    <m:r>
                      <a:rPr 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𝐻𝑃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𝐺𝑊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      (6.19)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𝐹</m:t>
                          </m:r>
                          <m:r>
                            <a:rPr lang="en-US" i="1" dirty="0">
                              <a:latin typeface="Cambria Math"/>
                            </a:rPr>
                            <m:t> −</m:t>
                          </m:r>
                          <m:r>
                            <a:rPr lang="en-US" i="1" dirty="0">
                              <a:latin typeface="Cambria Math"/>
                            </a:rPr>
                            <m:t>𝐾𝐻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𝐾𝑦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Th. 6.4; </a:t>
                </a:r>
              </a:p>
              <a:p>
                <a:pPr lvl="0" latinLnBrk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&gt;0 ,</m:t>
                    </m:r>
                  </m:oMath>
                </a14:m>
                <a:r>
                  <a:rPr lang="en-US" dirty="0"/>
                  <a:t>then the real parts of eigenvalues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have negative real parts, i.e., </a:t>
                </a:r>
              </a:p>
              <a:p>
                <a:pPr latinLnBrk="1"/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is asymptotically stable.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% In Ch. 9, LQG optimal control, under the </a:t>
                </a:r>
                <a:r>
                  <a:rPr lang="en-US" dirty="0" err="1" smtClean="0"/>
                  <a:t>observability</a:t>
                </a:r>
                <a:r>
                  <a:rPr lang="en-US" dirty="0" smtClean="0"/>
                  <a:t> condition,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 existence is guaranteed. </a:t>
                </a:r>
              </a:p>
              <a:p>
                <a:r>
                  <a:rPr lang="en-US" dirty="0" smtClean="0"/>
                  <a:t>				%%</a:t>
                </a:r>
                <a:endParaRPr lang="en-US" dirty="0"/>
              </a:p>
              <a:p>
                <a:r>
                  <a:rPr lang="en-US" dirty="0" smtClean="0"/>
                  <a:t> 				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4975"/>
                <a:ext cx="7776864" cy="6239465"/>
              </a:xfrm>
              <a:prstGeom prst="rect">
                <a:avLst/>
              </a:prstGeom>
              <a:blipFill rotWithShape="1">
                <a:blip r:embed="rId2"/>
                <a:stretch>
                  <a:fillRect l="-627" t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1406</Words>
  <Application>Microsoft Office PowerPoint</Application>
  <PresentationFormat>On-screen Show (4:3)</PresentationFormat>
  <Paragraphs>242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95</cp:revision>
  <dcterms:created xsi:type="dcterms:W3CDTF">2024-02-04T06:20:39Z</dcterms:created>
  <dcterms:modified xsi:type="dcterms:W3CDTF">2024-02-14T17:42:38Z</dcterms:modified>
</cp:coreProperties>
</file>