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56" r:id="rId4"/>
    <p:sldId id="257" r:id="rId5"/>
    <p:sldId id="266" r:id="rId6"/>
    <p:sldId id="258" r:id="rId7"/>
    <p:sldId id="259" r:id="rId8"/>
    <p:sldId id="263" r:id="rId9"/>
    <p:sldId id="262" r:id="rId10"/>
    <p:sldId id="261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9BF9-1799-4208-9379-96D391BE2A1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2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188640"/>
                <a:ext cx="684076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Estimation / minimum variance Estimator  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   ---Discrete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filter---</a:t>
                </a:r>
              </a:p>
              <a:p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Non- drift </a:t>
                </a:r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H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/>
                          </a:rPr>
                          <m:t>            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~ 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),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0, 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</a:p>
              <a:p>
                <a:endParaRPr lang="en-US" dirty="0"/>
              </a:p>
              <a:p>
                <a:r>
                  <a:rPr lang="en-US" dirty="0" smtClean="0"/>
                  <a:t>2. Drift (system has own dynamics) 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:</m:t>
                      </m:r>
                      <m:r>
                        <a:rPr lang="en-US" i="1">
                          <a:latin typeface="Cambria Math"/>
                        </a:rPr>
                        <m:t>𝑖𝑛𝑑𝑒𝑝𝑒𝑛𝑑𝑒𝑛𝑡</m:t>
                      </m:r>
                      <m:r>
                        <a:rPr lang="en-US" i="1">
                          <a:latin typeface="Cambria Math"/>
                        </a:rPr>
                        <m:t>  ∀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6840760" cy="5078313"/>
              </a:xfrm>
              <a:prstGeom prst="rect">
                <a:avLst/>
              </a:prstGeom>
              <a:blipFill rotWithShape="1">
                <a:blip r:embed="rId2"/>
                <a:stretch>
                  <a:fillRect l="-713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76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9551" y="764704"/>
                <a:ext cx="7344817" cy="404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Orthogonality  properties of error</a:t>
                </a:r>
              </a:p>
              <a:p>
                <a:endParaRPr lang="en-US" dirty="0"/>
              </a:p>
              <a:p>
                <a:r>
                  <a:rPr lang="en-US" dirty="0" smtClean="0"/>
                  <a:t>   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(statistically ) orthogonal to the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  (3.47)</m:t>
                      </m:r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Innovation 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The residual is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  ,  </a:t>
                </a:r>
                <a:r>
                  <a:rPr lang="en-US" dirty="0" smtClean="0">
                    <a:sym typeface="Wingdings" pitchFamily="2" charset="2"/>
                  </a:rPr>
                  <a:t> innovation process</a:t>
                </a:r>
              </a:p>
              <a:p>
                <a:endParaRPr lang="en-US" dirty="0" smtClean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  (3.48)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      (proof :see  page 98)</a:t>
                </a:r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764704"/>
                <a:ext cx="7344817" cy="4048031"/>
              </a:xfrm>
              <a:prstGeom prst="rect">
                <a:avLst/>
              </a:prstGeom>
              <a:blipFill rotWithShape="1">
                <a:blip r:embed="rId2"/>
                <a:stretch>
                  <a:fillRect l="-581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06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95536" y="260648"/>
                <a:ext cx="8280920" cy="6687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 Two radars measured the position of an airplane  (similar to  Ex.3.9)</a:t>
                </a:r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,   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~ 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𝑖𝑛𝑑𝑒𝑝𝑒𝑛𝑑𝑒𝑛𝑡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dirty="0" smtClean="0"/>
              </a:p>
              <a:p>
                <a:r>
                  <a:rPr lang="en-US" b="0" i="1" dirty="0" smtClean="0">
                    <a:latin typeface="Cambria Math"/>
                  </a:rPr>
                  <a:t>  </a:t>
                </a:r>
                <a:r>
                  <a:rPr lang="en-US" b="0" dirty="0" smtClean="0">
                    <a:latin typeface="Cambria Math"/>
                  </a:rPr>
                  <a:t>The estimator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z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,   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𝑢𝑛𝑘𝑛𝑜𝑤𝑛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𝑐𝑜𝑛𝑠𝑡𝑎𝑛𝑡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, </a:t>
                </a:r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   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/>
                            </a:rPr>
                            <m:t>𝑓𝑖𝑛𝑑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, 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 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[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Sol;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 ,   </m:t>
                    </m:r>
                    <m:r>
                      <a:rPr lang="en-US" b="0" i="1" smtClean="0">
                        <a:latin typeface="Cambria Math"/>
                      </a:rPr>
                      <m:t>𝑠𝑢𝑏𝑗𝑒𝑐𝑡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𝑡𝑜</m:t>
                    </m:r>
                    <m:r>
                      <a:rPr lang="en-US" b="0" i="1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Define  (Lagrange multiplier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                 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  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−1)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=0   −→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With the constraint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The best minimum estimator  is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 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𝐾𝑎𝑙𝑚𝑎𝑛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𝑔𝑎𝑖𝑛</m:t>
                    </m:r>
                  </m:oMath>
                </a14:m>
                <a:r>
                  <a:rPr lang="en-US" dirty="0" smtClean="0"/>
                  <a:t>    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0648"/>
                <a:ext cx="8280920" cy="6687793"/>
              </a:xfrm>
              <a:prstGeom prst="rect">
                <a:avLst/>
              </a:prstGeom>
              <a:blipFill rotWithShape="1">
                <a:blip r:embed="rId2"/>
                <a:stretch>
                  <a:fillRect l="-663" t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98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45"/>
          <p:cNvGrpSpPr/>
          <p:nvPr/>
        </p:nvGrpSpPr>
        <p:grpSpPr>
          <a:xfrm>
            <a:off x="816722" y="1146319"/>
            <a:ext cx="4032788" cy="2448560"/>
            <a:chOff x="-1" y="0"/>
            <a:chExt cx="4032788" cy="2448560"/>
          </a:xfrm>
        </p:grpSpPr>
        <p:cxnSp>
          <p:nvCxnSpPr>
            <p:cNvPr id="33" name="직선 연결선 6"/>
            <p:cNvCxnSpPr/>
            <p:nvPr/>
          </p:nvCxnSpPr>
          <p:spPr>
            <a:xfrm>
              <a:off x="1181100" y="428625"/>
              <a:ext cx="1409700" cy="1295400"/>
            </a:xfrm>
            <a:prstGeom prst="line">
              <a:avLst/>
            </a:prstGeom>
            <a:noFill/>
            <a:ln w="222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  <p:grpSp>
          <p:nvGrpSpPr>
            <p:cNvPr id="34" name="그룹 252"/>
            <p:cNvGrpSpPr/>
            <p:nvPr/>
          </p:nvGrpSpPr>
          <p:grpSpPr>
            <a:xfrm>
              <a:off x="-1" y="0"/>
              <a:ext cx="4032788" cy="2448560"/>
              <a:chOff x="0" y="0"/>
              <a:chExt cx="4033158" cy="2449105"/>
            </a:xfrm>
          </p:grpSpPr>
          <p:cxnSp>
            <p:nvCxnSpPr>
              <p:cNvPr id="35" name="직선 연결선 253"/>
              <p:cNvCxnSpPr/>
              <p:nvPr/>
            </p:nvCxnSpPr>
            <p:spPr>
              <a:xfrm flipH="1">
                <a:off x="881743" y="108857"/>
                <a:ext cx="10886" cy="18505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254"/>
              <p:cNvCxnSpPr/>
              <p:nvPr/>
            </p:nvCxnSpPr>
            <p:spPr>
              <a:xfrm>
                <a:off x="277585" y="1262743"/>
                <a:ext cx="3396343" cy="163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255"/>
              <p:cNvSpPr/>
              <p:nvPr/>
            </p:nvSpPr>
            <p:spPr>
              <a:xfrm>
                <a:off x="881743" y="544286"/>
                <a:ext cx="788670" cy="71818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8" name="직선 연결선 32"/>
              <p:cNvCxnSpPr/>
              <p:nvPr/>
            </p:nvCxnSpPr>
            <p:spPr>
              <a:xfrm>
                <a:off x="0" y="642257"/>
                <a:ext cx="1588770" cy="1474470"/>
              </a:xfrm>
              <a:prstGeom prst="line">
                <a:avLst/>
              </a:prstGeom>
              <a:ln w="222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5"/>
              <p:cNvCxnSpPr/>
              <p:nvPr/>
            </p:nvCxnSpPr>
            <p:spPr>
              <a:xfrm>
                <a:off x="517071" y="576943"/>
                <a:ext cx="1409700" cy="1295400"/>
              </a:xfrm>
              <a:prstGeom prst="line">
                <a:avLst/>
              </a:prstGeom>
              <a:noFill/>
              <a:ln w="222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ysDash"/>
              </a:ln>
              <a:effectLst/>
            </p:spPr>
          </p:cxnSp>
          <p:cxnSp>
            <p:nvCxnSpPr>
              <p:cNvPr id="40" name="직선 연결선 36"/>
              <p:cNvCxnSpPr/>
              <p:nvPr/>
            </p:nvCxnSpPr>
            <p:spPr>
              <a:xfrm>
                <a:off x="1311728" y="544286"/>
                <a:ext cx="358685" cy="332014"/>
              </a:xfrm>
              <a:prstGeom prst="line">
                <a:avLst/>
              </a:prstGeom>
              <a:noFill/>
              <a:ln w="222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41" name="직선 연결선 37"/>
              <p:cNvCxnSpPr/>
              <p:nvPr/>
            </p:nvCxnSpPr>
            <p:spPr>
              <a:xfrm>
                <a:off x="881743" y="930729"/>
                <a:ext cx="429895" cy="363855"/>
              </a:xfrm>
              <a:prstGeom prst="line">
                <a:avLst/>
              </a:prstGeom>
              <a:noFill/>
              <a:ln w="22225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olid"/>
              </a:ln>
              <a:effectLst/>
            </p:spPr>
          </p:cxnSp>
          <p:sp>
            <p:nvSpPr>
              <p:cNvPr id="42" name="Text Box 38"/>
              <p:cNvSpPr txBox="1"/>
              <p:nvPr/>
            </p:nvSpPr>
            <p:spPr>
              <a:xfrm>
                <a:off x="3733800" y="1137557"/>
                <a:ext cx="299358" cy="33183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>
                    <a:effectLst/>
                    <a:latin typeface="Malgun Gothic"/>
                    <a:ea typeface="Malgun Gothic"/>
                    <a:cs typeface="Times New Roman"/>
                  </a:rPr>
                  <a:t>X</a:t>
                </a: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7071" y="0"/>
                <a:ext cx="299358" cy="33183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>
                    <a:effectLst/>
                    <a:latin typeface="Malgun Gothic"/>
                    <a:ea typeface="Malgun Gothic"/>
                    <a:cs typeface="Times New Roman"/>
                  </a:rPr>
                  <a:t>Y</a:t>
                </a:r>
              </a:p>
            </p:txBody>
          </p:sp>
          <p:sp>
            <p:nvSpPr>
              <p:cNvPr id="44" name="Text Box 44"/>
              <p:cNvSpPr txBox="1"/>
              <p:nvPr/>
            </p:nvSpPr>
            <p:spPr>
              <a:xfrm>
                <a:off x="1627414" y="2117272"/>
                <a:ext cx="870857" cy="33183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>
                    <a:effectLst/>
                    <a:latin typeface="Malgun Gothic"/>
                    <a:ea typeface="Malgun Gothic"/>
                    <a:cs typeface="Times New Roman"/>
                  </a:rPr>
                  <a:t>z = x+y</a:t>
                </a: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755576" y="476672"/>
            <a:ext cx="3720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Review the conditional estimation </a:t>
            </a:r>
          </a:p>
          <a:p>
            <a:r>
              <a:rPr lang="en-US" dirty="0" smtClean="0"/>
              <a:t>   z = x+ y   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8007" y="3559884"/>
                <a:ext cx="7246086" cy="2818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 the estimator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 without measurement   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 smtClean="0"/>
                  <a:t>E[x] = 0.5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:endParaRPr lang="en-US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 with the measurement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,   How about E[</a:t>
                </a:r>
                <a:r>
                  <a:rPr lang="en-US" dirty="0" err="1" smtClean="0"/>
                  <a:t>x|z</a:t>
                </a:r>
                <a:r>
                  <a:rPr lang="en-US" dirty="0" smtClean="0"/>
                  <a:t>]       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  </a:t>
                </a:r>
                <a:r>
                  <a:rPr lang="en-US" dirty="0" err="1" smtClean="0">
                    <a:sym typeface="Wingdings" pitchFamily="2" charset="2"/>
                  </a:rPr>
                  <a:t>i</a:t>
                </a:r>
                <a:r>
                  <a:rPr lang="en-US" dirty="0" smtClean="0">
                    <a:sym typeface="Wingdings" pitchFamily="2" charset="2"/>
                  </a:rPr>
                  <a:t>)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𝑧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=2,     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=1</m:t>
                    </m:r>
                  </m:oMath>
                </a14:m>
                <a:endParaRPr lang="en-US" b="0" dirty="0" smtClean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 ii)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𝑧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=1.5,   0.5≤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</m:e>
                    </m:d>
                    <m:r>
                      <a:rPr lang="en-US" b="0" i="0" smtClean="0">
                        <a:latin typeface="Cambria Math"/>
                        <a:sym typeface="Wingdings" pitchFamily="2" charset="2"/>
                      </a:rPr>
                      <m:t>≤1</m:t>
                    </m:r>
                  </m:oMath>
                </a14:m>
                <a:r>
                  <a:rPr lang="en-US" b="0" dirty="0" smtClean="0">
                    <a:sym typeface="Wingdings" pitchFamily="2" charset="2"/>
                  </a:rPr>
                  <a:t>    since uniform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1+0.5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=0.75</m:t>
                    </m:r>
                  </m:oMath>
                </a14:m>
                <a:endParaRPr lang="en-US" b="0" dirty="0" smtClean="0">
                  <a:sym typeface="Wingdings" pitchFamily="2" charset="2"/>
                </a:endParaRPr>
              </a:p>
              <a:p>
                <a:r>
                  <a:rPr lang="en-US" b="0" dirty="0" smtClean="0">
                    <a:sym typeface="Wingdings" pitchFamily="2" charset="2"/>
                  </a:rPr>
                  <a:t>  iii)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𝑧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=1,    0≤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</m:e>
                    </m:d>
                    <m:r>
                      <a:rPr lang="en-US" b="0" i="0" smtClean="0">
                        <a:latin typeface="Cambria Math"/>
                        <a:sym typeface="Wingdings" pitchFamily="2" charset="2"/>
                      </a:rPr>
                      <m:t>≤1</m:t>
                    </m:r>
                  </m:oMath>
                </a14:m>
                <a:r>
                  <a:rPr lang="en-US" b="0" dirty="0" smtClean="0">
                    <a:sym typeface="Wingdings" pitchFamily="2" charset="2"/>
                  </a:rPr>
                  <a:t>   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0+1</m:t>
                        </m:r>
                      </m:num>
                      <m:den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  <a:sym typeface="Wingdings" pitchFamily="2" charset="2"/>
                      </a:rPr>
                      <m:t>=0.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5</m:t>
                    </m:r>
                  </m:oMath>
                </a14:m>
                <a:endParaRPr lang="en-US" b="0" dirty="0" smtClean="0">
                  <a:sym typeface="Wingdings" pitchFamily="2" charset="2"/>
                </a:endParaRPr>
              </a:p>
              <a:p>
                <a:r>
                  <a:rPr lang="en-US" b="0" dirty="0" smtClean="0">
                    <a:sym typeface="Wingdings" pitchFamily="2" charset="2"/>
                  </a:rPr>
                  <a:t>  iv)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𝑧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=0,   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</m:e>
                    </m:d>
                    <m:r>
                      <a:rPr lang="en-US" b="0" i="0" smtClean="0">
                        <a:latin typeface="Cambria Math"/>
                        <a:sym typeface="Wingdings" pitchFamily="2" charset="2"/>
                      </a:rPr>
                      <m:t>=</m:t>
                    </m:r>
                  </m:oMath>
                </a14:m>
                <a:r>
                  <a:rPr lang="en-US" b="0" dirty="0" smtClean="0">
                    <a:sym typeface="Wingdings" pitchFamily="2" charset="2"/>
                  </a:rPr>
                  <a:t> 0  </a:t>
                </a:r>
              </a:p>
              <a:p>
                <a:endParaRPr lang="en-US" dirty="0" smtClean="0">
                  <a:sym typeface="Wingdings" pitchFamily="2" charset="2"/>
                </a:endParaRPr>
              </a:p>
              <a:p>
                <a:endParaRPr lang="en-US" dirty="0">
                  <a:sym typeface="Wingdings" pitchFamily="2" charset="2"/>
                </a:endParaRP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>
                    <a:sym typeface="Wingdings" pitchFamily="2" charset="2"/>
                  </a:rPr>
                  <a:t>Ex.3.8 </a:t>
                </a: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in the textbook</a:t>
                </a:r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07" y="3559884"/>
                <a:ext cx="7246086" cy="2818657"/>
              </a:xfrm>
              <a:prstGeom prst="rect">
                <a:avLst/>
              </a:prstGeom>
              <a:blipFill rotWithShape="1">
                <a:blip r:embed="rId2"/>
                <a:stretch>
                  <a:fillRect l="-505" t="-1299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68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95536" y="404664"/>
                <a:ext cx="8424936" cy="6667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Non- drift </a:t>
                </a:r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H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/>
                          </a:rPr>
                          <m:t>            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~ 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),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0, 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0" latinLnBrk="1"/>
                <a:r>
                  <a:rPr lang="en-US" b="1" dirty="0" smtClean="0"/>
                  <a:t>1)  Before </a:t>
                </a:r>
                <a:r>
                  <a:rPr lang="en-US" b="1" dirty="0"/>
                  <a:t>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𝐳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, calculate </a:t>
                </a:r>
                <a:r>
                  <a:rPr lang="en-US" b="1" dirty="0" err="1"/>
                  <a:t>Kalman</a:t>
                </a:r>
                <a:r>
                  <a:rPr lang="en-US" b="1" dirty="0"/>
                  <a:t> gain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𝐊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𝑴</m:t>
                      </m:r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𝐊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 smtClean="0"/>
                  <a:t>2) After </a:t>
                </a:r>
                <a:r>
                  <a:rPr lang="en-US" dirty="0"/>
                  <a:t>Measurement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 smtClean="0"/>
                  <a:t>3) Before </a:t>
                </a:r>
                <a:r>
                  <a:rPr lang="en-US" dirty="0"/>
                  <a:t>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calculate </a:t>
                </a:r>
                <a:r>
                  <a:rPr lang="en-US" dirty="0" err="1"/>
                  <a:t>Kalman</a:t>
                </a:r>
                <a:r>
                  <a:rPr lang="en-US" dirty="0"/>
                  <a:t>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𝐊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𝐊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 smtClean="0"/>
                  <a:t>4) After </a:t>
                </a:r>
                <a:r>
                  <a:rPr lang="en-US" dirty="0"/>
                  <a:t>Measurement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0" latinLnBrk="1"/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 smtClean="0"/>
                  <a:t>5) Before </a:t>
                </a:r>
                <a:r>
                  <a:rPr lang="en-US" dirty="0"/>
                  <a:t>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</a:t>
                </a:r>
                <a:r>
                  <a:rPr lang="en-US" dirty="0" err="1"/>
                  <a:t>Kalman</a:t>
                </a:r>
                <a:r>
                  <a:rPr lang="en-US" dirty="0"/>
                  <a:t>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𝐊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 ….. continue</a:t>
                </a:r>
                <a:r>
                  <a:rPr lang="en-US" dirty="0" smtClean="0"/>
                  <a:t>..</a:t>
                </a:r>
                <a:endParaRPr lang="en-US" dirty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   Measurement  </a:t>
                </a:r>
                <a:r>
                  <a:rPr lang="en-US" dirty="0" smtClean="0">
                    <a:sym typeface="Wingdings" pitchFamily="2" charset="2"/>
                  </a:rPr>
                  <a:t> Estimation  Measurement  Estimation  ,…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8424936" cy="6667531"/>
              </a:xfrm>
              <a:prstGeom prst="rect">
                <a:avLst/>
              </a:prstGeom>
              <a:blipFill rotWithShape="1">
                <a:blip r:embed="rId2"/>
                <a:stretch>
                  <a:fillRect l="-651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6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5536" y="404664"/>
                <a:ext cx="8424936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Drift  :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:</m:t>
                      </m:r>
                      <m:r>
                        <a:rPr lang="en-US" i="1">
                          <a:latin typeface="Cambria Math"/>
                        </a:rPr>
                        <m:t>𝑖𝑛𝑑𝑒𝑝𝑒𝑛𝑑𝑒𝑛𝑡</m:t>
                      </m:r>
                      <m:r>
                        <a:rPr lang="en-US" i="1">
                          <a:latin typeface="Cambria Math"/>
                        </a:rPr>
                        <m:t>  ∀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 </a:t>
                </a:r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 Before measurements, </a:t>
                </a:r>
                <a:r>
                  <a:rPr lang="en-US" dirty="0" smtClean="0">
                    <a:sym typeface="Wingdings" pitchFamily="2" charset="2"/>
                  </a:rPr>
                  <a:t>  </a:t>
                </a:r>
                <a:r>
                  <a:rPr lang="en-US" dirty="0" smtClean="0">
                    <a:sym typeface="Wingdings" pitchFamily="2" charset="2"/>
                  </a:rPr>
                  <a:t>the states are governed by its own dynamics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Wingdings" pitchFamily="2" charset="2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/>
                  <a:t>      Prediction 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 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After measurements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b="1" dirty="0" smtClean="0">
                    <a:sym typeface="Wingdings" pitchFamily="2" charset="2"/>
                  </a:rPr>
                  <a:t>      Estimation  </a:t>
                </a:r>
                <a:r>
                  <a:rPr lang="en-US" dirty="0" smtClean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  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 −→ 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−→ 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 −→ 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−→  ,…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 Prediction           Estimation                 Prediction                Estimation  </a:t>
                </a:r>
                <a:r>
                  <a:rPr lang="en-US" dirty="0" smtClean="0">
                    <a:sym typeface="Wingdings" pitchFamily="2" charset="2"/>
                  </a:rPr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8424936" cy="4801314"/>
              </a:xfrm>
              <a:prstGeom prst="rect">
                <a:avLst/>
              </a:prstGeom>
              <a:blipFill rotWithShape="1">
                <a:blip r:embed="rId2"/>
                <a:stretch>
                  <a:fillRect l="-507" t="-635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28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7569527" cy="54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77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5536" y="404664"/>
                <a:ext cx="8424936" cy="6395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Drift  :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:</m:t>
                      </m:r>
                      <m:r>
                        <a:rPr lang="en-US" i="1">
                          <a:latin typeface="Cambria Math"/>
                        </a:rPr>
                        <m:t>𝑖𝑛𝑑𝑒𝑝𝑒𝑛𝑑𝑒𝑛𝑡</m:t>
                      </m:r>
                      <m:r>
                        <a:rPr lang="en-US" i="1">
                          <a:latin typeface="Cambria Math"/>
                        </a:rPr>
                        <m:t>  ∀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 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Prediction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1) Mean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                       (3.42)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2) Variance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ym typeface="Wingdings" pitchFamily="2" charset="2"/>
                </a:endParaRPr>
              </a:p>
              <a:p>
                <a:endParaRPr lang="en-US" dirty="0">
                  <a:sym typeface="Wingdings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8424936" cy="6395149"/>
              </a:xfrm>
              <a:prstGeom prst="rect">
                <a:avLst/>
              </a:prstGeom>
              <a:blipFill rotWithShape="1">
                <a:blip r:embed="rId2"/>
                <a:stretch>
                  <a:fillRect l="-651" t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38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5536" y="404664"/>
                <a:ext cx="8424936" cy="4471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Estimation</a:t>
                </a:r>
              </a:p>
              <a:p>
                <a:pPr marL="342900" indent="-342900" latinLnBrk="1">
                  <a:buAutoNum type="arabicParenR"/>
                </a:pPr>
                <a:r>
                  <a:rPr lang="en-US" dirty="0" smtClean="0"/>
                  <a:t>Mean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3.44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2)  Variance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𝐤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          (3.45)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Hence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3.44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                                 =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Gain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8424936" cy="4471096"/>
              </a:xfrm>
              <a:prstGeom prst="rect">
                <a:avLst/>
              </a:prstGeom>
              <a:blipFill rotWithShape="1">
                <a:blip r:embed="rId2"/>
                <a:stretch>
                  <a:fillRect l="-651" t="-681" b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85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91073" y="260648"/>
                <a:ext cx="8424936" cy="3530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latinLnBrk="1">
                  <a:buFont typeface="Wingdings" pitchFamily="2" charset="2"/>
                  <a:buChar char="q"/>
                </a:pPr>
                <a:endParaRPr lang="en-US" b="1" i="1" dirty="0" smtClean="0"/>
              </a:p>
              <a:p>
                <a:pPr marL="342900" indent="-342900" latinLnBrk="1">
                  <a:buFont typeface="Wingdings" pitchFamily="2" charset="2"/>
                  <a:buChar char="q"/>
                </a:pPr>
                <a:r>
                  <a:rPr lang="en-US" b="1" i="1" dirty="0" smtClean="0"/>
                  <a:t>Error Covariance before and after measurement </a:t>
                </a:r>
              </a:p>
              <a:p>
                <a:pPr marL="342900" indent="-342900" latinLnBrk="1">
                  <a:buFont typeface="Wingdings" pitchFamily="2" charset="2"/>
                  <a:buChar char="q"/>
                </a:pPr>
                <a:endParaRPr lang="en-US" b="1" i="1" dirty="0" smtClean="0"/>
              </a:p>
              <a:p>
                <a:pPr latinLnBrk="1"/>
                <a:r>
                  <a:rPr lang="en-US" b="1" i="1" dirty="0"/>
                  <a:t> </a:t>
                </a:r>
                <a:r>
                  <a:rPr lang="en-US" b="1" i="1" dirty="0" smtClean="0"/>
                  <a:t> </a:t>
                </a:r>
                <a:endParaRPr lang="en-US" b="1" i="1" dirty="0"/>
              </a:p>
              <a:p>
                <a:pPr marL="342900" indent="-342900" latinLnBrk="1">
                  <a:buAutoNum type="arabicParenR"/>
                </a:pPr>
                <a:r>
                  <a:rPr lang="en-US" b="1" i="1" dirty="0" smtClean="0"/>
                  <a:t>After measurement </a:t>
                </a:r>
                <a:r>
                  <a:rPr lang="en-US" b="1" i="1" dirty="0"/>
                  <a:t> </a:t>
                </a:r>
                <a:r>
                  <a:rPr lang="en-US" b="1" i="1" dirty="0" smtClean="0"/>
                  <a:t> </a:t>
                </a:r>
                <a:r>
                  <a:rPr lang="en-US" b="1" i="1" dirty="0"/>
                  <a:t>(</a:t>
                </a:r>
                <a:r>
                  <a:rPr lang="en-US" b="1" i="1" dirty="0" smtClean="0"/>
                  <a:t>estimation)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i="1" dirty="0" smtClean="0"/>
              </a:p>
              <a:p>
                <a:pPr latinLnBrk="1"/>
                <a:endParaRPr lang="en-US" b="1" i="1" dirty="0"/>
              </a:p>
              <a:p>
                <a:pPr latinLnBrk="1"/>
                <a:r>
                  <a:rPr lang="en-US" b="1" i="1" dirty="0" smtClean="0"/>
                  <a:t>2)  Before measurement (prediction)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)^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pPr latinLnBrk="1"/>
                <a:endParaRPr lang="en-US" b="1" i="1" dirty="0"/>
              </a:p>
              <a:p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3" y="260648"/>
                <a:ext cx="8424936" cy="3530967"/>
              </a:xfrm>
              <a:prstGeom prst="rect">
                <a:avLst/>
              </a:prstGeom>
              <a:blipFill rotWithShape="1">
                <a:blip r:embed="rId2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95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1073" y="260648"/>
                <a:ext cx="8424936" cy="6091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latinLnBrk="1">
                  <a:buFont typeface="Wingdings" pitchFamily="2" charset="2"/>
                  <a:buChar char="q"/>
                </a:pPr>
                <a:endParaRPr lang="en-US" b="1" i="1" dirty="0" smtClean="0"/>
              </a:p>
              <a:p>
                <a:pPr marL="342900" indent="-342900" latinLnBrk="1">
                  <a:buFont typeface="Wingdings" pitchFamily="2" charset="2"/>
                  <a:buChar char="q"/>
                </a:pPr>
                <a:r>
                  <a:rPr lang="en-US" b="1" i="1" dirty="0" err="1" smtClean="0"/>
                  <a:t>Kalman</a:t>
                </a:r>
                <a:r>
                  <a:rPr lang="en-US" b="1" i="1" dirty="0" smtClean="0"/>
                  <a:t> Gain variants </a:t>
                </a:r>
                <a:r>
                  <a:rPr lang="en-US" b="1" i="1" dirty="0" smtClean="0"/>
                  <a:t>formula</a:t>
                </a:r>
                <a:endParaRPr lang="en-US" b="1" i="1" dirty="0" smtClean="0"/>
              </a:p>
              <a:p>
                <a:pPr latinLnBrk="1"/>
                <a:endParaRPr lang="en-US" b="1" i="1" dirty="0"/>
              </a:p>
              <a:p>
                <a:pPr latinLnBrk="1"/>
                <a:r>
                  <a:rPr lang="en-US" b="1" i="1" dirty="0" smtClean="0"/>
                  <a:t>1)  </a:t>
                </a:r>
                <a:endParaRPr lang="en-US" b="1" i="1" dirty="0"/>
              </a:p>
              <a:p>
                <a:r>
                  <a:rPr lang="en-US" b="1" i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>
                        <a:latin typeface="Cambria Math"/>
                      </a:rPr>
                      <m:t>      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>
                            <a:latin typeface="Cambria Math"/>
                          </a:rPr>
                          <m:t>3.44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                       =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atinLnBrk="1"/>
                <a:endParaRPr lang="en-US" i="1" dirty="0" smtClean="0"/>
              </a:p>
              <a:p>
                <a:pPr latinLnBrk="1"/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≔</m:t>
                    </m:r>
                    <m:r>
                      <a:rPr lang="en-US" b="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r>
                          <a:rPr lang="en-US" b="0" i="1">
                            <a:latin typeface="Cambria Math"/>
                          </a:rPr>
                          <m:t>𝐸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0" i="1">
                                <a:latin typeface="Cambria Math"/>
                              </a:rPr>
                              <m:t>+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>
                        <a:latin typeface="Cambria Math"/>
                      </a:rPr>
                      <m:t>          </m:t>
                    </m:r>
                    <m:r>
                      <a:rPr lang="en-US">
                        <a:latin typeface="Cambria Math"/>
                      </a:rPr>
                      <m:t>(3.45)</m:t>
                    </m:r>
                  </m:oMath>
                </a14:m>
                <a:endParaRPr lang="en-US" dirty="0"/>
              </a:p>
              <a:p>
                <a:pPr latinLnBrk="1"/>
                <a:endParaRPr lang="en-US" b="1" dirty="0" smtClean="0"/>
              </a:p>
              <a:p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 2) </a:t>
                </a:r>
                <a:r>
                  <a:rPr lang="en-US" b="1" dirty="0" smtClean="0"/>
                  <a:t>Less inverse operations:</a:t>
                </a:r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  (3.49)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Notation variants (Wiki )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−→  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𝒌</m:t>
                            </m:r>
                          </m:e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𝒌</m:t>
                            </m:r>
                          </m:e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, 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3" y="260648"/>
                <a:ext cx="8424936" cy="6091796"/>
              </a:xfrm>
              <a:prstGeom prst="rect">
                <a:avLst/>
              </a:prstGeom>
              <a:blipFill rotWithShape="1">
                <a:blip r:embed="rId2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13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1798</Words>
  <Application>Microsoft Office PowerPoint</Application>
  <PresentationFormat>On-screen Show (4:3)</PresentationFormat>
  <Paragraphs>158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31</cp:revision>
  <dcterms:created xsi:type="dcterms:W3CDTF">2024-01-23T05:53:19Z</dcterms:created>
  <dcterms:modified xsi:type="dcterms:W3CDTF">2024-01-24T13:29:44Z</dcterms:modified>
</cp:coreProperties>
</file>