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83" r:id="rId3"/>
    <p:sldId id="269" r:id="rId4"/>
    <p:sldId id="278" r:id="rId5"/>
    <p:sldId id="279" r:id="rId6"/>
    <p:sldId id="280" r:id="rId7"/>
    <p:sldId id="281" r:id="rId8"/>
    <p:sldId id="284" r:id="rId9"/>
    <p:sldId id="285" r:id="rId10"/>
    <p:sldId id="286" r:id="rId11"/>
    <p:sldId id="271" r:id="rId12"/>
    <p:sldId id="287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8" autoAdjust="0"/>
    <p:restoredTop sz="94603" autoAdjust="0"/>
  </p:normalViewPr>
  <p:slideViewPr>
    <p:cSldViewPr>
      <p:cViewPr>
        <p:scale>
          <a:sx n="80" d="100"/>
          <a:sy n="80" d="100"/>
        </p:scale>
        <p:origin x="-112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40AED-A3F2-404C-8AE6-0AC5611A5B8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47487-A7F1-4E14-9509-53BA9CAEB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7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7487-A7F1-4E14-9509-53BA9CAEB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7487-A7F1-4E14-9509-53BA9CAEBA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0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4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0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BF9-1799-4208-9379-96D391BE2A16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EF1B-43CD-4EC7-9C9F-744DDCF6B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ts.stackexchange.com/questions/192807/pdf-of-the-square-of-a-standard-normal-random-variabl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tended_Kalman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en.wikipedia.org/wiki/Extended_Kalman_filter#:~:text=In%20estimation%20theory%2C%20the%20extended,the%20current%20mean%20and%20covarian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5689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Ch.7 Extended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  <a:p>
            <a:endParaRPr lang="en-US" dirty="0"/>
          </a:p>
          <a:p>
            <a:r>
              <a:rPr lang="en-US" dirty="0" smtClean="0"/>
              <a:t>  - </a:t>
            </a:r>
            <a:r>
              <a:rPr lang="en-US" dirty="0" err="1" smtClean="0"/>
              <a:t>Kalman</a:t>
            </a:r>
            <a:r>
              <a:rPr lang="en-US" dirty="0" smtClean="0"/>
              <a:t> : Linear System </a:t>
            </a:r>
          </a:p>
          <a:p>
            <a:r>
              <a:rPr lang="en-US" dirty="0"/>
              <a:t>  </a:t>
            </a:r>
            <a:r>
              <a:rPr lang="en-US" dirty="0" smtClean="0"/>
              <a:t>- Non – Linear System </a:t>
            </a:r>
          </a:p>
          <a:p>
            <a:endParaRPr lang="en-US" dirty="0"/>
          </a:p>
          <a:p>
            <a:r>
              <a:rPr lang="en-US" dirty="0" smtClean="0"/>
              <a:t>   1) Extended </a:t>
            </a:r>
            <a:r>
              <a:rPr lang="en-US" dirty="0" err="1" smtClean="0"/>
              <a:t>Kalman</a:t>
            </a:r>
            <a:r>
              <a:rPr lang="en-US" dirty="0" smtClean="0"/>
              <a:t> Filter : 1970, </a:t>
            </a:r>
            <a:r>
              <a:rPr lang="en-US" dirty="0" err="1" smtClean="0"/>
              <a:t>Jazwinski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2) Unscented </a:t>
            </a:r>
            <a:r>
              <a:rPr lang="en-US" dirty="0" err="1" smtClean="0"/>
              <a:t>Kalman</a:t>
            </a:r>
            <a:r>
              <a:rPr lang="en-US" dirty="0" smtClean="0"/>
              <a:t> Filter ; 1990, </a:t>
            </a:r>
            <a:r>
              <a:rPr lang="en-US" dirty="0" err="1" smtClean="0"/>
              <a:t>Julier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3) Particle Filter : 2000,  Big Data</a:t>
            </a:r>
          </a:p>
          <a:p>
            <a:endParaRPr lang="en-US" dirty="0"/>
          </a:p>
          <a:p>
            <a:r>
              <a:rPr lang="en-US" dirty="0" smtClean="0"/>
              <a:t>   4) Gaussian Process: Batch Process,  </a:t>
            </a:r>
            <a:r>
              <a:rPr lang="en-US" dirty="0" smtClean="0"/>
              <a:t>Machine-learning 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smtClean="0"/>
              <a:t>%% Filter application –</a:t>
            </a:r>
            <a:r>
              <a:rPr lang="en-US" dirty="0" err="1" smtClean="0"/>
              <a:t>googling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- fault detection</a:t>
            </a:r>
          </a:p>
          <a:p>
            <a:r>
              <a:rPr lang="en-US" dirty="0"/>
              <a:t> </a:t>
            </a:r>
            <a:r>
              <a:rPr lang="en-US" dirty="0" smtClean="0"/>
              <a:t>  - battery  estimation for Electric Vehicle</a:t>
            </a:r>
          </a:p>
          <a:p>
            <a:r>
              <a:rPr lang="en-US" dirty="0"/>
              <a:t> </a:t>
            </a:r>
            <a:r>
              <a:rPr lang="en-US" dirty="0" smtClean="0"/>
              <a:t>  - localization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%% Control application</a:t>
            </a:r>
          </a:p>
          <a:p>
            <a:r>
              <a:rPr lang="en-US" dirty="0"/>
              <a:t> </a:t>
            </a:r>
            <a:r>
              <a:rPr lang="en-US" dirty="0" smtClean="0"/>
              <a:t>  - LQR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%% </a:t>
            </a:r>
          </a:p>
          <a:p>
            <a:r>
              <a:rPr lang="en-US" dirty="0"/>
              <a:t> </a:t>
            </a:r>
            <a:r>
              <a:rPr lang="en-US" dirty="0" smtClean="0"/>
              <a:t> - Neural network </a:t>
            </a:r>
          </a:p>
          <a:p>
            <a:r>
              <a:rPr lang="en-US" dirty="0" smtClean="0"/>
              <a:t> -  Artificial Intelligence – Robotics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6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3568" y="332656"/>
                <a:ext cx="7776864" cy="407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Consider 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  </m:t>
                    </m:r>
                    <m:r>
                      <a:rPr lang="en-US" b="0" i="1" smtClean="0">
                        <a:latin typeface="Cambria Math"/>
                      </a:rPr>
                      <m:t>𝐴𝑥</m:t>
                    </m:r>
                    <m:r>
                      <a:rPr lang="en-US" b="0" i="1" smtClean="0">
                        <a:latin typeface="Cambria Math"/>
                      </a:rPr>
                      <m:t> +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 ~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(0, 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b="0" dirty="0" smtClean="0"/>
              </a:p>
              <a:p>
                <a:endParaRPr lang="en-US" dirty="0"/>
              </a:p>
              <a:p>
                <a:r>
                  <a:rPr lang="en-US" b="0" dirty="0" smtClean="0"/>
                  <a:t>  3)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is </a:t>
                </a:r>
                <a:r>
                  <a:rPr lang="en-US" b="1" dirty="0" smtClean="0"/>
                  <a:t>asymptotic stable</a:t>
                </a:r>
                <a:r>
                  <a:rPr lang="en-US" b="0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are </a:t>
                </a:r>
                <a:r>
                  <a:rPr lang="en-US" b="0" dirty="0" err="1" smtClean="0"/>
                  <a:t>conberge</a:t>
                </a:r>
                <a:r>
                  <a:rPr lang="en-US" dirty="0" err="1" smtClean="0"/>
                  <a:t>nt</a:t>
                </a:r>
                <a:r>
                  <a:rPr lang="en-US" dirty="0" smtClean="0"/>
                  <a:t> to constants</a:t>
                </a:r>
              </a:p>
              <a:p>
                <a:endParaRPr lang="en-US" b="0" dirty="0"/>
              </a:p>
              <a:p>
                <a:r>
                  <a:rPr lang="en-US" dirty="0" smtClean="0"/>
                  <a:t>      If NOT, it may not decided, may be divergent</a:t>
                </a:r>
                <a:r>
                  <a:rPr lang="en-US" dirty="0"/>
                  <a:t>.</a:t>
                </a:r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32656"/>
                <a:ext cx="7776864" cy="4073231"/>
              </a:xfrm>
              <a:prstGeom prst="rect">
                <a:avLst/>
              </a:prstGeom>
              <a:blipFill rotWithShape="1">
                <a:blip r:embed="rId2"/>
                <a:stretch>
                  <a:fillRect l="-627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53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88640"/>
                <a:ext cx="7920880" cy="454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Unscented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( reference :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amd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Baysian</a:t>
                </a:r>
                <a:r>
                  <a:rPr lang="en-US" dirty="0" smtClean="0"/>
                  <a:t> Filters in Python)  </a:t>
                </a:r>
              </a:p>
              <a:p>
                <a:endParaRPr lang="en-US" dirty="0"/>
              </a:p>
              <a:p>
                <a:r>
                  <a:rPr lang="en-US" dirty="0" smtClean="0"/>
                  <a:t>  1. Non-linear random variables probability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 ~ </m:t>
                    </m:r>
                    <m:r>
                      <m:rPr>
                        <m:sty m:val="p"/>
                      </m:rPr>
                      <a:rPr lang="en-US"/>
                      <m:t>N</m:t>
                    </m:r>
                    <m:r>
                      <a:rPr lang="en-US"/>
                      <m:t>(</m:t>
                    </m:r>
                    <m:acc>
                      <m:accPr>
                        <m:chr m:val="̅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𝑥</m:t>
                        </m:r>
                      </m:e>
                    </m:acc>
                    <m:r>
                      <a:rPr lang="en-US" i="1"/>
                      <m:t>, 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𝑥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  <m:r>
                      <a:rPr lang="en-US" i="1"/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y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   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.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y</m:t>
                    </m:r>
                    <m:r>
                      <a:rPr lang="en-US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4540602"/>
              </a:xfrm>
              <a:prstGeom prst="rect">
                <a:avLst/>
              </a:prstGeom>
              <a:blipFill rotWithShape="1">
                <a:blip r:embed="rId2"/>
                <a:stretch>
                  <a:fillRect l="-462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12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2169" y="332656"/>
                <a:ext cx="8280920" cy="530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1) Analytic way</a:t>
                </a:r>
              </a:p>
              <a:p>
                <a:endParaRPr lang="en-US" dirty="0"/>
              </a:p>
              <a:p>
                <a:r>
                  <a:rPr lang="en-US" u="sng" dirty="0">
                    <a:hlinkClick r:id="rId2"/>
                  </a:rPr>
                  <a:t>https://stats.stackexchange.com/questions/192807/pdf-of-the-square-of-a-standard-normal-random-variable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Y</m:t>
                        </m:r>
                      </m:sub>
                    </m:sSub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𝑦</m:t>
                        </m:r>
                      </m:e>
                    </m:d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r>
                              <a:rPr lang="en-US" i="1"/>
                              <m:t>2</m:t>
                            </m:r>
                            <m:r>
                              <a:rPr lang="en-US" i="1"/>
                              <m:t>𝜋</m:t>
                            </m:r>
                          </m:e>
                        </m:rad>
                      </m:den>
                    </m:f>
                    <m:r>
                      <a:rPr lang="en-US" i="1"/>
                      <m:t>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/>
                            </m:ctrlPr>
                          </m:radPr>
                          <m:deg/>
                          <m:e>
                            <m:r>
                              <a:rPr lang="en-US" i="1"/>
                              <m:t>𝑦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𝑒</m:t>
                        </m:r>
                      </m:e>
                      <m:sup>
                        <m:r>
                          <a:rPr lang="en-US" i="1"/>
                          <m:t>−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/>
                                </m:ctrlPr>
                              </m:fPr>
                              <m:num>
                                <m:r>
                                  <a:rPr lang="en-US" i="1"/>
                                  <m:t>𝑦</m:t>
                                </m:r>
                              </m:num>
                              <m:den>
                                <m:r>
                                  <a:rPr lang="en-US" i="1"/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i="1"/>
                      <m:t>  ,  </m:t>
                    </m:r>
                    <m:r>
                      <a:rPr lang="en-US" i="1"/>
                      <m:t>0</m:t>
                    </m:r>
                    <m:r>
                      <a:rPr lang="en-US" i="1"/>
                      <m:t>&lt;</m:t>
                    </m:r>
                    <m:r>
                      <a:rPr lang="en-US" i="1"/>
                      <m:t>𝑦</m:t>
                    </m:r>
                    <m:r>
                      <a:rPr lang="en-US" i="1"/>
                      <m:t>&lt;∞                 (</m:t>
                    </m:r>
                    <m:r>
                      <a:rPr lang="en-US" i="1"/>
                      <m:t>1</m:t>
                    </m:r>
                    <m:r>
                      <a:rPr lang="en-US" i="1"/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           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1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  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69" y="332656"/>
                <a:ext cx="8280920" cy="5304273"/>
              </a:xfrm>
              <a:prstGeom prst="rect">
                <a:avLst/>
              </a:prstGeom>
              <a:blipFill rotWithShape="1">
                <a:blip r:embed="rId3"/>
                <a:stretch>
                  <a:fillRect l="-663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13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79512" y="404664"/>
                <a:ext cx="7920880" cy="618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2)  Monte Carlo simulation</a:t>
                </a:r>
              </a:p>
              <a:p>
                <a:pPr marL="342900" indent="-342900">
                  <a:buAutoNum type="arabicParenR" startAt="3"/>
                </a:pPr>
                <a:endParaRPr lang="en-US" dirty="0"/>
              </a:p>
              <a:p>
                <a:r>
                  <a:rPr lang="en-US" dirty="0" smtClean="0"/>
                  <a:t>%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/>
                  <a:t>code</a:t>
                </a:r>
              </a:p>
              <a:p>
                <a:endParaRPr lang="en-US" dirty="0"/>
              </a:p>
              <a:p>
                <a:r>
                  <a:rPr lang="en-US" dirty="0"/>
                  <a:t>n = 10000;             % the number of simulations , as Monte Carlo</a:t>
                </a:r>
              </a:p>
              <a:p>
                <a:r>
                  <a:rPr lang="en-US" dirty="0"/>
                  <a:t>x = std.*</a:t>
                </a:r>
                <a:r>
                  <a:rPr lang="en-US" dirty="0" err="1"/>
                  <a:t>randn</a:t>
                </a:r>
                <a:r>
                  <a:rPr lang="en-US" dirty="0"/>
                  <a:t>(n,1);   % mean=0, </a:t>
                </a:r>
              </a:p>
              <a:p>
                <a:r>
                  <a:rPr lang="en-US" dirty="0"/>
                  <a:t>histogram(x,50)</a:t>
                </a:r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y = x.^2;</a:t>
                </a:r>
              </a:p>
              <a:p>
                <a:r>
                  <a:rPr lang="en-US" dirty="0"/>
                  <a:t>histogram(y,50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estimated values of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00</m:t>
                    </m:r>
                    <m:r>
                      <a:rPr lang="en-US" b="0" i="1" smtClean="0">
                        <a:latin typeface="Cambria Math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04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7920880" cy="6186309"/>
              </a:xfrm>
              <a:prstGeom prst="rect">
                <a:avLst/>
              </a:prstGeom>
              <a:blipFill rotWithShape="1">
                <a:blip r:embed="rId2"/>
                <a:stretch>
                  <a:fillRect l="-615" t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5024"/>
            <a:ext cx="727280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260648"/>
                <a:ext cx="7848872" cy="6052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3)  Analytic way without </a:t>
                </a:r>
                <a:r>
                  <a:rPr lang="en-US" dirty="0" err="1" smtClean="0"/>
                  <a:t>pdf</a:t>
                </a:r>
                <a:endParaRPr lang="en-US" dirty="0" smtClean="0"/>
              </a:p>
              <a:p>
                <a:r>
                  <a:rPr lang="en-US" dirty="0" smtClean="0"/>
                  <a:t>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+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0" dirty="0" smtClean="0">
                        <a:latin typeface="Cambria Math"/>
                      </a:rPr>
                      <m:t>,       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e>
                    </m:acc>
                    <m:r>
                      <a:rPr lang="en-US" b="0" i="0" dirty="0" smtClean="0">
                        <a:latin typeface="Cambria Math"/>
                      </a:rPr>
                      <m:t> =0,   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~</m:t>
                    </m:r>
                    <m:r>
                      <a:rPr lang="en-US" b="0" i="1" dirty="0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0, 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The non-linear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 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𝛿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+2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</a:rPr>
                          <m:t>𝛿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0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𝛿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  b) The variance 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y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m:rPr>
                        <m:aln/>
                      </m:rP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  (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/>
                                </m:ctrlPr>
                              </m:acc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</m:acc>
                            <m:r>
                              <a:rPr lang="en-US" i="1"/>
                              <m:t>+</m:t>
                            </m:r>
                            <m:r>
                              <a:rPr lang="en-US" i="1"/>
                              <m:t>𝛿</m:t>
                            </m:r>
                            <m:r>
                              <a:rPr lang="en-US" i="1"/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−(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  <m:r>
                      <a:rPr lang="en-US" i="1"/>
                      <m:t>+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𝑥</m:t>
                        </m:r>
                      </m:sub>
                      <m:sup>
                        <m:r>
                          <a:rPr lang="en-US" i="1"/>
                          <m:t>2</m:t>
                        </m:r>
                      </m:sup>
                    </m:sSubSup>
                    <m:r>
                      <a:rPr lang="en-US" i="1"/>
                      <m:t>)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)</m:t>
                        </m:r>
                      </m:e>
                      <m:sup>
                        <m:r>
                          <a:rPr lang="en-US" i="1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    </m:t>
                      </m:r>
                      <m:r>
                        <m:rPr>
                          <m:aln/>
                        </m:rPr>
                        <a:rPr lang="en-US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/>
                                <m:t>2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</m:acc>
                              <m:r>
                                <a:rPr lang="en-US" i="1"/>
                                <m:t>𝛿</m:t>
                              </m:r>
                              <m:r>
                                <a:rPr lang="en-US" i="1"/>
                                <m:t>𝑥</m:t>
                              </m:r>
                              <m:r>
                                <a:rPr lang="en-US" i="1"/>
                                <m:t>+</m:t>
                              </m:r>
                              <m:r>
                                <a:rPr lang="en-US" i="1"/>
                                <m:t>𝛿</m:t>
                              </m:r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  <m:r>
                                <a:rPr lang="en-US" i="1"/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𝜎</m:t>
                                  </m:r>
                                </m:e>
                                <m:sub>
                                  <m:r>
                                    <a:rPr lang="en-US" i="1"/>
                                    <m:t>𝑥</m:t>
                                  </m:r>
                                </m:sub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𝛿</m:t>
                              </m:r>
                              <m:r>
                                <a:rPr lang="en-US" i="1"/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/>
                            <m:t>4</m:t>
                          </m:r>
                        </m:sup>
                      </m:sSup>
                      <m:r>
                        <a:rPr lang="en-US" i="1"/>
                        <m:t>+4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𝛿</m:t>
                              </m:r>
                              <m:r>
                                <a:rPr lang="en-US" i="1"/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/>
                            <m:t>3</m:t>
                          </m:r>
                        </m:sup>
                      </m:sSup>
                      <m:r>
                        <a:rPr lang="en-US" i="1"/>
                        <m:t>+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4</m:t>
                          </m:r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p>
                          <m:r>
                            <a:rPr lang="en-US" i="1"/>
                            <m:t>−2</m:t>
                          </m:r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𝜎</m:t>
                              </m:r>
                            </m:e>
                            <m:sub>
                              <m:r>
                                <a:rPr lang="en-US" i="1"/>
                                <m:t>𝑥</m:t>
                              </m:r>
                            </m:sub>
                            <m:sup>
                              <m:r>
                                <a:rPr lang="en-US" i="1"/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𝛿</m:t>
                              </m:r>
                              <m:r>
                                <a:rPr lang="en-US" i="1"/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−4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𝜎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  <m:sup>
                          <m:r>
                            <a:rPr lang="en-US" i="1"/>
                            <m:t>2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r>
                        <a:rPr lang="en-US" i="1"/>
                        <m:t>𝛿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+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𝜎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  <m:sup>
                          <m:r>
                            <a:rPr lang="en-US" i="1"/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Taking the expectation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/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y</m:t>
                          </m:r>
                        </m:sub>
                        <m:sup>
                          <m:r>
                            <a:rPr lang="en-US" i="1"/>
                            <m:t>2</m:t>
                          </m:r>
                        </m:sup>
                      </m:sSubSup>
                      <m:r>
                        <a:rPr lang="en-US" i="1"/>
                        <m:t>=</m:t>
                      </m:r>
                      <m:r>
                        <a:rPr lang="en-US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r>
                                    <a:rPr lang="en-US" i="1"/>
                                    <m:t>𝛿</m:t>
                                  </m:r>
                                  <m:r>
                                    <a:rPr lang="en-US" i="1"/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/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i="1"/>
                        <m:t>+4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 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𝜎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  <m:sup>
                          <m:r>
                            <a:rPr lang="en-US" i="1"/>
                            <m:t>2</m:t>
                          </m:r>
                        </m:sup>
                      </m:sSubSup>
                      <m:r>
                        <a:rPr lang="en-US" i="1"/>
                        <m:t>−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𝜎</m:t>
                          </m:r>
                        </m:e>
                        <m:sub>
                          <m:r>
                            <a:rPr lang="en-US" i="1"/>
                            <m:t>𝑥</m:t>
                          </m:r>
                        </m:sub>
                        <m:sup>
                          <m:r>
                            <a:rPr lang="en-US" i="1"/>
                            <m:t>4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 Since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                           </m:t>
                    </m:r>
                  </m:oMath>
                </a14:m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𝛿</m:t>
                                </m:r>
                                <m:r>
                                  <a:rPr lang="en-US" i="1"/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/>
                              <m:t>4</m:t>
                            </m:r>
                          </m:sup>
                        </m:sSup>
                      </m:e>
                    </m:d>
                    <m:r>
                      <a:rPr lang="en-US"/>
                      <m:t>=3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x</m:t>
                        </m:r>
                      </m:sub>
                      <m:sup>
                        <m:r>
                          <a:rPr lang="en-US" i="1"/>
                          <m:t>4</m:t>
                        </m:r>
                      </m:sup>
                    </m:sSubSup>
                    <m:r>
                      <a:rPr lang="en-US" i="1"/>
                      <m:t>                      (2)</m:t>
                    </m:r>
                  </m:oMath>
                </a14:m>
                <a:r>
                  <a:rPr lang="en-US" dirty="0" smtClean="0"/>
                  <a:t> *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/>
                          </m:ctrlPr>
                        </m:sSubSupPr>
                        <m:e>
                          <m:r>
                            <a:rPr lang="en-US" b="1" i="1"/>
                            <m:t>𝛔</m:t>
                          </m:r>
                        </m:e>
                        <m:sub>
                          <m:r>
                            <a:rPr lang="en-US" b="1" i="1"/>
                            <m:t>𝐲</m:t>
                          </m:r>
                        </m:sub>
                        <m:sup>
                          <m:r>
                            <a:rPr lang="en-US" b="1" i="1"/>
                            <m:t>𝟐</m:t>
                          </m:r>
                        </m:sup>
                      </m:sSubSup>
                      <m:r>
                        <a:rPr lang="en-US" b="1" i="1"/>
                        <m:t>=</m:t>
                      </m:r>
                      <m:sSubSup>
                        <m:sSubSupPr>
                          <m:ctrlPr>
                            <a:rPr lang="en-US" b="1" i="1"/>
                          </m:ctrlPr>
                        </m:sSubSupPr>
                        <m:e>
                          <m:r>
                            <a:rPr lang="en-US" b="1" i="1"/>
                            <m:t>𝟐</m:t>
                          </m:r>
                          <m:r>
                            <a:rPr lang="en-US" b="1" i="1"/>
                            <m:t>𝝈</m:t>
                          </m:r>
                        </m:e>
                        <m:sub>
                          <m:r>
                            <a:rPr lang="en-US" b="1" i="1"/>
                            <m:t>𝒙</m:t>
                          </m:r>
                        </m:sub>
                        <m:sup>
                          <m:r>
                            <a:rPr lang="en-US" b="1" i="1"/>
                            <m:t>𝟒</m:t>
                          </m:r>
                        </m:sup>
                      </m:sSubSup>
                      <m:r>
                        <a:rPr lang="en-US" b="1" i="1"/>
                        <m:t>+</m:t>
                      </m:r>
                      <m:r>
                        <a:rPr lang="en-US" b="1" i="1"/>
                        <m:t>𝟒</m:t>
                      </m:r>
                      <m:sSup>
                        <m:sSupPr>
                          <m:ctrlPr>
                            <a:rPr lang="en-US" b="1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/>
                              </m:ctrlPr>
                            </m:accPr>
                            <m:e>
                              <m:r>
                                <a:rPr lang="en-US" b="1" i="1"/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/>
                            <m:t>𝟐</m:t>
                          </m:r>
                        </m:sup>
                      </m:sSup>
                      <m:r>
                        <a:rPr lang="en-US" b="1" i="1"/>
                        <m:t> </m:t>
                      </m:r>
                      <m:sSubSup>
                        <m:sSubSupPr>
                          <m:ctrlPr>
                            <a:rPr lang="en-US" b="1" i="1"/>
                          </m:ctrlPr>
                        </m:sSubSupPr>
                        <m:e>
                          <m:r>
                            <a:rPr lang="en-US" b="1" i="1"/>
                            <m:t>𝝈</m:t>
                          </m:r>
                        </m:e>
                        <m:sub>
                          <m:r>
                            <a:rPr lang="en-US" b="1" i="1"/>
                            <m:t>𝒙</m:t>
                          </m:r>
                        </m:sub>
                        <m:sup>
                          <m:r>
                            <a:rPr lang="en-US" b="1" i="1"/>
                            <m:t>𝟐</m:t>
                          </m:r>
                        </m:sup>
                      </m:sSubSup>
                      <m:r>
                        <a:rPr lang="en-US" b="1" i="1"/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*: it is called kurtosis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648"/>
                <a:ext cx="7848872" cy="6052683"/>
              </a:xfrm>
              <a:prstGeom prst="rect">
                <a:avLst/>
              </a:prstGeom>
              <a:blipFill rotWithShape="1">
                <a:blip r:embed="rId2"/>
                <a:stretch>
                  <a:fillRect l="-621" t="-504" b="-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5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51520" y="332656"/>
                <a:ext cx="7704856" cy="4846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/>
                  <a:t>4)   </a:t>
                </a:r>
                <a:r>
                  <a:rPr lang="en-US" dirty="0"/>
                  <a:t>Linearize method</a:t>
                </a:r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Since 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/>
                        <m:t>y</m:t>
                      </m:r>
                      <m:r>
                        <a:rPr lang="en-US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/>
                            <m:t>x</m:t>
                          </m:r>
                        </m:e>
                        <m:sup>
                          <m:r>
                            <a:rPr lang="en-US"/>
                            <m:t>2</m:t>
                          </m:r>
                        </m:sup>
                      </m:sSup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</m:acc>
                              <m:r>
                                <a:rPr lang="en-US" i="1"/>
                                <m:t>+</m:t>
                              </m:r>
                              <m:r>
                                <a:rPr lang="en-US" i="1"/>
                                <m:t>𝛿</m:t>
                              </m:r>
                              <m:r>
                                <a:rPr lang="en-US" i="1"/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= 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+2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r>
                        <a:rPr lang="en-US" i="1"/>
                        <m:t>𝛿</m:t>
                      </m:r>
                      <m:r>
                        <a:rPr lang="en-US" i="1"/>
                        <m:t>𝑥</m:t>
                      </m:r>
                      <m:r>
                        <a:rPr lang="en-US" i="1"/>
                        <m:t>+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𝛿</m:t>
                              </m:r>
                              <m:r>
                                <a:rPr lang="en-US" i="1"/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take the first order term as linearization procedure in general,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LIN</m:t>
                          </m:r>
                        </m:sub>
                      </m:sSub>
                      <m:r>
                        <a:rPr lang="en-US"/>
                        <m:t>~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r>
                        <a:rPr lang="en-US" i="1"/>
                        <m:t>+2</m:t>
                      </m:r>
                      <m:acc>
                        <m:accPr>
                          <m:chr m:val="̅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r>
                        <a:rPr lang="en-US" i="1"/>
                        <m:t>𝛿</m:t>
                      </m:r>
                      <m:r>
                        <a:rPr lang="en-US" i="1"/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a) The mean  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/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𝐲</m:t>
                              </m:r>
                            </m:e>
                            <m:sub>
                              <m:r>
                                <a:rPr lang="en-US" b="1" i="1"/>
                                <m:t>𝐋𝐈𝐍</m:t>
                              </m:r>
                            </m:sub>
                          </m:sSub>
                        </m:e>
                      </m:d>
                      <m:r>
                        <a:rPr lang="en-US" b="1" i="1"/>
                        <m:t>= </m:t>
                      </m:r>
                      <m:sSup>
                        <m:sSupPr>
                          <m:ctrlPr>
                            <a:rPr lang="en-US" b="1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/>
                              </m:ctrlPr>
                            </m:accPr>
                            <m:e>
                              <m:r>
                                <a:rPr lang="en-US" b="1" i="1"/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/>
                            <m:t>𝟐</m:t>
                          </m:r>
                        </m:sup>
                      </m:sSup>
                      <m:r>
                        <a:rPr lang="en-US" b="1" i="1"/>
                        <m:t>, ∵</m:t>
                      </m:r>
                      <m:r>
                        <a:rPr lang="en-US" b="1" i="1"/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/>
                          </m:ctrlPr>
                        </m:dPr>
                        <m:e>
                          <m:r>
                            <a:rPr lang="en-US" b="1" i="1"/>
                            <m:t>𝜹</m:t>
                          </m:r>
                          <m:r>
                            <a:rPr lang="en-US" b="1" i="1"/>
                            <m:t>𝒙</m:t>
                          </m:r>
                        </m:e>
                      </m:d>
                      <m:r>
                        <a:rPr lang="en-US" b="1" i="1"/>
                        <m:t>=</m:t>
                      </m:r>
                      <m:r>
                        <a:rPr lang="en-US" b="1" i="1"/>
                        <m:t>𝟎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b) For </a:t>
                </a:r>
                <a:r>
                  <a:rPr lang="en-US" dirty="0"/>
                  <a:t>the variance </a:t>
                </a:r>
              </a:p>
              <a:p>
                <a:r>
                  <a:rPr lang="en-US" dirty="0"/>
                  <a:t> 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sSubSup>
                            <m:sSubSupPr>
                              <m:ctrlPr>
                                <a:rPr lang="en-US" b="1" i="1"/>
                              </m:ctrlPr>
                            </m:sSubSupPr>
                            <m:e>
                              <m:r>
                                <a:rPr lang="en-US" b="1" i="1"/>
                                <m:t>𝛔</m:t>
                              </m:r>
                            </m:e>
                            <m:sub>
                              <m:r>
                                <a:rPr lang="en-US" b="1" i="1"/>
                                <m:t>𝐲</m:t>
                              </m:r>
                            </m:sub>
                            <m:sup>
                              <m:r>
                                <a:rPr lang="en-US" b="1" i="1"/>
                                <m:t>𝟐</m:t>
                              </m:r>
                            </m:sup>
                          </m:sSubSup>
                        </m:e>
                        <m:sub>
                          <m:r>
                            <a:rPr lang="en-US" b="1" i="1"/>
                            <m:t>𝑳𝑰𝑵</m:t>
                          </m:r>
                        </m:sub>
                      </m:sSub>
                      <m:r>
                        <a:rPr lang="en-US" b="1" i="1"/>
                        <m:t>=</m:t>
                      </m:r>
                      <m:r>
                        <a:rPr lang="en-US" b="1" i="1"/>
                        <m:t>𝟒</m:t>
                      </m:r>
                      <m:sSup>
                        <m:sSupPr>
                          <m:ctrlPr>
                            <a:rPr lang="en-US" b="1" i="1"/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b="1" i="1"/>
                              </m:ctrlPr>
                            </m:accPr>
                            <m:e>
                              <m:r>
                                <a:rPr lang="en-US" b="1" i="1"/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/>
                            <m:t>𝟐</m:t>
                          </m:r>
                        </m:sup>
                      </m:sSup>
                      <m:r>
                        <a:rPr lang="en-US" b="1" i="1"/>
                        <m:t> </m:t>
                      </m:r>
                      <m:sSubSup>
                        <m:sSubSupPr>
                          <m:ctrlPr>
                            <a:rPr lang="en-US" b="1" i="1"/>
                          </m:ctrlPr>
                        </m:sSubSupPr>
                        <m:e>
                          <m:r>
                            <a:rPr lang="en-US" b="1" i="1"/>
                            <m:t>𝝈</m:t>
                          </m:r>
                        </m:e>
                        <m:sub>
                          <m:r>
                            <a:rPr lang="en-US" b="1" i="1"/>
                            <m:t>𝒙</m:t>
                          </m:r>
                        </m:sub>
                        <m:sup>
                          <m:r>
                            <a:rPr lang="en-US" b="1" i="1"/>
                            <m:t>𝟐</m:t>
                          </m:r>
                        </m:sup>
                      </m:sSubSup>
                      <m:r>
                        <a:rPr lang="en-US" b="1" i="1"/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x</m:t>
                    </m:r>
                    <m:r>
                      <a:rPr lang="en-US"/>
                      <m:t> ~</m:t>
                    </m:r>
                    <m:r>
                      <m:rPr>
                        <m:sty m:val="p"/>
                      </m:rPr>
                      <a:rPr lang="en-US"/>
                      <m:t>N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/>
                              <m:t>0,1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then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/>
                          </m:ctrlPr>
                        </m:accPr>
                        <m:e>
                          <m:r>
                            <a:rPr lang="en-US" b="1" i="1"/>
                            <m:t>𝒚</m:t>
                          </m:r>
                        </m:e>
                      </m:acc>
                      <m:r>
                        <a:rPr lang="en-US" b="1" i="1"/>
                        <m:t>= </m:t>
                      </m:r>
                      <m:r>
                        <a:rPr lang="en-US" b="1" i="1"/>
                        <m:t>𝟎</m:t>
                      </m:r>
                      <m:r>
                        <a:rPr lang="en-US" b="1"/>
                        <m:t>,   </m:t>
                      </m:r>
                      <m:sSubSup>
                        <m:sSubSupPr>
                          <m:ctrlPr>
                            <a:rPr lang="en-US" b="1" i="1"/>
                          </m:ctrlPr>
                        </m:sSubSupPr>
                        <m:e>
                          <m:r>
                            <a:rPr lang="en-US" b="1" i="1"/>
                            <m:t>𝛔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/>
                              </m:ctrlPr>
                            </m:sSubPr>
                            <m:e>
                              <m:r>
                                <a:rPr lang="en-US" b="1" i="1"/>
                                <m:t>𝐲</m:t>
                              </m:r>
                            </m:e>
                            <m:sub>
                              <m:r>
                                <a:rPr lang="en-US" b="1" i="1"/>
                                <m:t>𝐋𝐢𝐧</m:t>
                              </m:r>
                            </m:sub>
                          </m:sSub>
                        </m:sub>
                        <m:sup>
                          <m:r>
                            <a:rPr lang="en-US" b="1" i="1"/>
                            <m:t>𝟐</m:t>
                          </m:r>
                        </m:sup>
                      </m:sSubSup>
                      <m:r>
                        <a:rPr lang="en-US" b="1" i="1"/>
                        <m:t>=</m:t>
                      </m:r>
                      <m:r>
                        <a:rPr lang="en-US" b="1" i="1"/>
                        <m:t>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7704856" cy="4846776"/>
              </a:xfrm>
              <a:prstGeom prst="rect">
                <a:avLst/>
              </a:prstGeom>
              <a:blipFill rotWithShape="1">
                <a:blip r:embed="rId2"/>
                <a:stretch>
                  <a:fillRect l="-633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61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199098"/>
                  </p:ext>
                </p:extLst>
              </p:nvPr>
            </p:nvGraphicFramePr>
            <p:xfrm>
              <a:off x="395536" y="1484784"/>
              <a:ext cx="8496944" cy="45365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8429"/>
                    <a:gridCol w="2019627"/>
                    <a:gridCol w="2090068"/>
                    <a:gridCol w="2248820"/>
                  </a:tblGrid>
                  <a:tr h="833369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 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Mean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kern="100">
                                      <a:effectLst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kern="100">
                                      <a:effectLst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Variance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000" kern="100">
                                      <a:effectLst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effectLst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 kern="100">
                                      <a:effectLst/>
                                    </a:rPr>
                                    <m:t>y</m:t>
                                  </m:r>
                                </m:sub>
                                <m:sup>
                                  <m:r>
                                    <a:rPr lang="en-US" sz="2000" kern="100">
                                      <a:effectLst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17505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PDF 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2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difficult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563537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Monte Carlo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2.04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Simple but costly and not </a:t>
                          </a:r>
                          <a:r>
                            <a:rPr lang="en-US" sz="2000" kern="100" dirty="0" err="1">
                              <a:effectLst/>
                            </a:rPr>
                            <a:t>realtime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61045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Without PDF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Comparatively easy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61045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Linearized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Too large of error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199098"/>
                  </p:ext>
                </p:extLst>
              </p:nvPr>
            </p:nvGraphicFramePr>
            <p:xfrm>
              <a:off x="395536" y="1484784"/>
              <a:ext cx="8496944" cy="453650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38429"/>
                    <a:gridCol w="2019627"/>
                    <a:gridCol w="2090068"/>
                    <a:gridCol w="2248820"/>
                  </a:tblGrid>
                  <a:tr h="833369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 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06344" t="-6569" r="-215106" b="-443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99125" t="-6569" r="-107580" b="-443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 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17505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PDF 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1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2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difficult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563537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Monte Carlo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2.04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Simple but costly and not </a:t>
                          </a:r>
                          <a:r>
                            <a:rPr lang="en-US" sz="2000" kern="100" dirty="0" err="1">
                              <a:effectLst/>
                            </a:rPr>
                            <a:t>realtime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61045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Without PDF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1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2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Comparatively easy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61045"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Linearized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en-US" sz="20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457200"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Too large of error</a:t>
                          </a:r>
                          <a:endParaRPr lang="en-US" sz="20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0227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96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88640"/>
                <a:ext cx="7920880" cy="520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Non-linearity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dirty="0"/>
              </a:p>
              <a:p>
                <a:r>
                  <a:rPr lang="en-US" dirty="0" smtClean="0"/>
                  <a:t>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                (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- Stability </a:t>
                </a:r>
              </a:p>
              <a:p>
                <a:endParaRPr lang="en-US" dirty="0"/>
              </a:p>
              <a:p>
                <a:r>
                  <a:rPr lang="en-US" dirty="0" smtClean="0"/>
                  <a:t> 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     </a:t>
                </a:r>
              </a:p>
              <a:p>
                <a:r>
                  <a:rPr lang="en-US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Check the slope around stationary points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- plot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</a:t>
                </a:r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 The system is </a:t>
                </a:r>
                <a:r>
                  <a:rPr lang="en-US" dirty="0" smtClean="0">
                    <a:sym typeface="Wingdings" pitchFamily="2" charset="2"/>
                  </a:rPr>
                  <a:t>asymptotic </a:t>
                </a:r>
                <a:r>
                  <a:rPr lang="en-US" dirty="0" smtClean="0">
                    <a:sym typeface="Wingdings" pitchFamily="2" charset="2"/>
                  </a:rPr>
                  <a:t>stable  at the stationary point. </a:t>
                </a:r>
                <a:endParaRPr lang="en-US" dirty="0" smtClean="0"/>
              </a:p>
              <a:p>
                <a:r>
                  <a:rPr lang="en-US" dirty="0" smtClean="0"/>
                  <a:t> 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5205528"/>
              </a:xfrm>
              <a:prstGeom prst="rect">
                <a:avLst/>
              </a:prstGeom>
              <a:blipFill rotWithShape="1">
                <a:blip r:embed="rId2"/>
                <a:stretch>
                  <a:fillRect l="-462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2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188640"/>
            <a:ext cx="792088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Linear system</a:t>
            </a:r>
          </a:p>
          <a:p>
            <a:endParaRPr lang="en-US" dirty="0"/>
          </a:p>
          <a:p>
            <a:r>
              <a:rPr lang="en-US" dirty="0" smtClean="0"/>
              <a:t> - Estimation  (Identification)</a:t>
            </a:r>
          </a:p>
          <a:p>
            <a:endParaRPr lang="en-US" dirty="0"/>
          </a:p>
          <a:p>
            <a:r>
              <a:rPr lang="en-US" dirty="0" smtClean="0"/>
              <a:t>     feedback state controllers</a:t>
            </a:r>
          </a:p>
          <a:p>
            <a:r>
              <a:rPr lang="en-US" dirty="0"/>
              <a:t> </a:t>
            </a:r>
            <a:r>
              <a:rPr lang="en-US" dirty="0" smtClean="0"/>
              <a:t>    Plant : Linear / non-linear  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sz="1000" dirty="0"/>
              <a:t>https://www.mathworks.com/help/control/getstart/linear-quadratic-gaussian-lqg-design.html </a:t>
            </a:r>
            <a:endParaRPr lang="en-US" sz="1000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   </a:t>
            </a:r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3300"/>
            <a:ext cx="6788621" cy="227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60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3426" y="188640"/>
                <a:ext cx="8208912" cy="6068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Linearization</a:t>
                </a:r>
                <a:endParaRPr lang="en-US" dirty="0"/>
              </a:p>
              <a:p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1) Stationary </a:t>
                </a:r>
                <a:r>
                  <a:rPr lang="en-US" dirty="0"/>
                  <a:t>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: 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>
                          <a:latin typeface="Cambria Math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>
                          <a:latin typeface="Cambria Math"/>
                        </a:rPr>
                        <m:t>  =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342900" indent="-342900">
                  <a:buAutoNum type="arabicParenR" startAt="2"/>
                </a:pPr>
                <a:r>
                  <a:rPr lang="en-US" dirty="0" smtClean="0"/>
                  <a:t>RHS : Near </a:t>
                </a:r>
                <a:r>
                  <a:rPr lang="en-US" dirty="0"/>
                  <a:t>stationary  points , the approximated dynamic eq. </a:t>
                </a:r>
              </a:p>
              <a:p>
                <a:pPr marL="342900" indent="-342900">
                  <a:buAutoNum type="arabicParenR" startAt="2"/>
                </a:pPr>
                <a:endParaRPr lang="en-US" dirty="0"/>
              </a:p>
              <a:p>
                <a:r>
                  <a:rPr lang="en-US" dirty="0"/>
                  <a:t>              Taylor series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+…. </m:t>
                      </m:r>
                      <m:r>
                        <a:rPr lang="en-US">
                          <a:latin typeface="Cambria Math"/>
                        </a:rPr>
                        <m:t>       </m:t>
                      </m:r>
                      <m:r>
                        <a:rPr lang="en-US" i="1">
                          <a:latin typeface="Cambria Math"/>
                        </a:rPr>
                        <m:t>∀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>
                          <a:latin typeface="Cambria Math"/>
                        </a:rPr>
                        <m:t>      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         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: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𝑠𝑡𝑎𝑡𝑖𝑜𝑛𝑎𝑟𝑦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𝑝𝑜𝑖𝑛𝑡</m:t>
                    </m:r>
                    <m:r>
                      <a:rPr lang="en-US" i="1">
                        <a:latin typeface="Cambria Math"/>
                      </a:rPr>
                      <m:t> , 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𝑒𝑛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𝑠𝑚𝑎𝑙𝑙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𝑒𝑛𝑜𝑢𝑔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𝝏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  , ∵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3) LHS </a:t>
                </a:r>
              </a:p>
              <a:p>
                <a:r>
                  <a:rPr lang="en-US" i="1" dirty="0" smtClean="0">
                    <a:latin typeface="Cambria Math"/>
                  </a:rPr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4) Combine </a:t>
                </a:r>
                <a:endParaRPr lang="en-US" i="1" dirty="0">
                  <a:latin typeface="Cambria Math"/>
                </a:endParaRPr>
              </a:p>
              <a:p>
                <a:r>
                  <a:rPr lang="en-US" dirty="0" smtClean="0"/>
                  <a:t>                    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𝛿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26" y="188640"/>
                <a:ext cx="8208912" cy="6068328"/>
              </a:xfrm>
              <a:prstGeom prst="rect">
                <a:avLst/>
              </a:prstGeom>
              <a:blipFill rotWithShape="1">
                <a:blip r:embed="rId2"/>
                <a:stretch>
                  <a:fillRect l="-594"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88315" y="188640"/>
                <a:ext cx="7920880" cy="6566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Linear Least Squares</a:t>
                </a:r>
              </a:p>
              <a:p>
                <a:endParaRPr lang="en-US" dirty="0"/>
              </a:p>
              <a:p>
                <a:pPr lvl="0" latinLnBrk="1"/>
                <a:r>
                  <a:rPr lang="en-US" dirty="0" smtClean="0"/>
                  <a:t>7.1 Linearized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</a:t>
                </a:r>
              </a:p>
              <a:p>
                <a:pPr lvl="0" latinLnBrk="1"/>
                <a:r>
                  <a:rPr lang="en-US" dirty="0" smtClean="0"/>
                  <a:t>7.2 </a:t>
                </a:r>
                <a:r>
                  <a:rPr lang="en-US" dirty="0"/>
                  <a:t>Continuous time </a:t>
                </a:r>
                <a:r>
                  <a:rPr lang="en-US" dirty="0" smtClean="0"/>
                  <a:t>– Extended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FIlter</a:t>
                </a:r>
                <a:endParaRPr lang="en-US" dirty="0"/>
              </a:p>
              <a:p>
                <a:r>
                  <a:rPr lang="en-US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Gw</m:t>
                      </m:r>
                      <m:r>
                        <a:rPr lang="en-US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ww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z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i="1">
                          <a:latin typeface="Cambria Math"/>
                        </a:rPr>
                        <m:t> , 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𝑉</m:t>
                      </m:r>
                      <m:r>
                        <a:rPr lang="en-US" i="1">
                          <a:latin typeface="Cambria Math"/>
                        </a:rPr>
                        <m:t>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The </a:t>
                </a:r>
                <a:r>
                  <a:rPr lang="en-US" dirty="0"/>
                  <a:t>EKF is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1) By the orthogonal Projection Lemma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)+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  2) Linearized the Error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 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</m:t>
                    </m:r>
                    <m:r>
                      <a:rPr lang="en-US">
                        <a:latin typeface="Cambria Math"/>
                      </a:rPr>
                      <m:t> :=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>
                        <a:latin typeface="Cambria Math"/>
                      </a:rPr>
                      <m:t> :=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num>
                      <m:den>
                        <m:r>
                          <a:rPr lang="en-US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	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 latinLnBrk="1"/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5" y="188640"/>
                <a:ext cx="7920880" cy="6566028"/>
              </a:xfrm>
              <a:prstGeom prst="rect">
                <a:avLst/>
              </a:prstGeom>
              <a:blipFill rotWithShape="1">
                <a:blip r:embed="rId2"/>
                <a:stretch>
                  <a:fillRect l="-615" t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23528" y="188640"/>
                <a:ext cx="7920880" cy="5605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%%  Do not confuse EKF  with a Linearized system as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/>
                            <m:t>d</m:t>
                          </m:r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/>
                            <m:t>𝑑𝑡</m:t>
                          </m:r>
                        </m:den>
                      </m:f>
                      <m:r>
                        <a:rPr lang="en-US" i="1"/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acc>
                        <m:accPr>
                          <m:chr m:val="̂"/>
                          <m:ctrlPr>
                            <a:rPr lang="en-US" i="1"/>
                          </m:ctrlPr>
                        </m:accPr>
                        <m:e>
                          <m:r>
                            <a:rPr lang="en-US" i="1"/>
                            <m:t>𝑥</m:t>
                          </m:r>
                        </m:e>
                      </m:acc>
                      <m:r>
                        <a:rPr lang="en-US" i="1"/>
                        <m:t>+</m:t>
                      </m:r>
                      <m:r>
                        <a:rPr lang="en-US" i="1"/>
                        <m:t>𝑃𝐻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𝑉</m:t>
                          </m:r>
                        </m:e>
                        <m:sup>
                          <m:r>
                            <a:rPr lang="en-US" i="1"/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𝑧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𝐻</m:t>
                          </m:r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i="1"/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%%  HW_Week_9</a:t>
                </a:r>
              </a:p>
              <a:p>
                <a:r>
                  <a:rPr lang="en-US" dirty="0" smtClean="0"/>
                  <a:t> Summarize the contents. – Do not copy the others  --Plagiarism 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>
                    <a:hlinkClick r:id="rId3"/>
                  </a:rPr>
                  <a:t>https://</a:t>
                </a:r>
                <a:r>
                  <a:rPr lang="en-US" dirty="0" smtClean="0">
                    <a:hlinkClick r:id="rId3"/>
                  </a:rPr>
                  <a:t>en.wikipedia.org/wiki/Extended_Kalman_filter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u="sng" dirty="0">
                  <a:hlinkClick r:id="rId4"/>
                </a:endParaRPr>
              </a:p>
              <a:p>
                <a:r>
                  <a:rPr lang="en-US" u="sng" dirty="0" smtClean="0">
                    <a:hlinkClick r:id="rId4"/>
                  </a:rPr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5605574"/>
              </a:xfrm>
              <a:prstGeom prst="rect">
                <a:avLst/>
              </a:prstGeom>
              <a:blipFill rotWithShape="1">
                <a:blip r:embed="rId5"/>
                <a:stretch>
                  <a:fillRect l="-616" t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58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988840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7544" y="260648"/>
                <a:ext cx="8136904" cy="5764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buFont typeface="Wingdings" pitchFamily="2" charset="2"/>
                  <a:buChar char="q"/>
                </a:pPr>
                <a:r>
                  <a:rPr lang="en-US" dirty="0" smtClean="0"/>
                  <a:t>  Discrete EKF 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  <m:r>
                            <a:rPr lang="en-US"/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/>
                        <m:t>=</m:t>
                      </m:r>
                      <m:r>
                        <a:rPr lang="en-US" i="1"/>
                        <m:t>𝑓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  <m:r>
                                <a:rPr lang="en-US" i="1"/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 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Γ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  <m:r>
                            <a:rPr lang="en-US" i="1"/>
                            <m:t>𝑤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 , </m:t>
                      </m:r>
                      <m:r>
                        <a:rPr lang="en-US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𝑤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h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𝑣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,               </m:t>
                      </m:r>
                      <m:r>
                        <a:rPr lang="en-US" i="1"/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𝑣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/>
                              </m:ctrlPr>
                            </m:sSubSupPr>
                            <m:e>
                              <m:r>
                                <a:rPr lang="en-US" i="1"/>
                                <m:t>𝑣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  <m:sup>
                              <m:r>
                                <a:rPr lang="en-US" i="1"/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 smtClean="0"/>
                  <a:t>  1. Predict(A </a:t>
                </a:r>
                <a:r>
                  <a:rPr lang="en-US" dirty="0"/>
                  <a:t>priori)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𝑘</m:t>
                          </m:r>
                          <m:r>
                            <a:rPr lang="en-US" i="1"/>
                            <m:t>+1 </m:t>
                          </m:r>
                        </m:sub>
                      </m:sSub>
                      <m:r>
                        <a:rPr lang="en-US" i="1"/>
                        <m:t>=</m:t>
                      </m:r>
                      <m:r>
                        <a:rPr lang="en-US" i="1"/>
                        <m:t>𝑓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  <m:r>
                                <a:rPr lang="en-US" i="1"/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Φ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sub>
                      </m:sSub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/>
                            <m:t>Φ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  <m:sup>
                          <m:r>
                            <a:rPr lang="en-US" i="1"/>
                            <m:t>𝑇</m:t>
                          </m:r>
                        </m:sup>
                      </m:sSubSup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Γ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𝑊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/>
                            <m:t>Γ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  <m:sup>
                          <m:r>
                            <a:rPr lang="en-US" i="1"/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lvl="0"/>
                <a:r>
                  <a:rPr lang="en-US" dirty="0" smtClean="0"/>
                  <a:t>  2. Update(Correction </a:t>
                </a:r>
                <a:r>
                  <a:rPr lang="en-US" dirty="0"/>
                  <a:t>/ Estimation)</a:t>
                </a:r>
              </a:p>
              <a:p>
                <a:pPr lvl="0"/>
                <a:r>
                  <a:rPr lang="en-US" dirty="0" smtClean="0"/>
                  <a:t> - Innovation</a:t>
                </a:r>
                <a:r>
                  <a:rPr lang="en-US" dirty="0"/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𝐫</m:t>
                          </m:r>
                        </m:e>
                        <m:sub>
                          <m:r>
                            <a:rPr lang="en-US" b="1" i="1"/>
                            <m:t>𝐤</m:t>
                          </m:r>
                        </m:sub>
                      </m:sSub>
                      <m:r>
                        <a:rPr lang="en-US" b="1" i="1"/>
                        <m:t>=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r>
                            <a:rPr lang="en-US" b="1" i="1"/>
                            <m:t>𝒛</m:t>
                          </m:r>
                        </m:e>
                        <m:sub>
                          <m:r>
                            <a:rPr lang="en-US" b="1" i="1"/>
                            <m:t>𝒌</m:t>
                          </m:r>
                        </m:sub>
                      </m:sSub>
                      <m:r>
                        <a:rPr lang="en-US" b="1" i="1"/>
                        <m:t>−</m:t>
                      </m:r>
                      <m:r>
                        <a:rPr lang="en-US" b="1" i="1"/>
                        <m:t>𝒉</m:t>
                      </m:r>
                      <m:r>
                        <a:rPr lang="en-US" b="1" i="1"/>
                        <m:t>(</m:t>
                      </m:r>
                      <m:sSub>
                        <m:sSubPr>
                          <m:ctrlPr>
                            <a:rPr lang="en-US" b="1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/>
                              </m:ctrlPr>
                            </m:accPr>
                            <m:e>
                              <m:r>
                                <a:rPr lang="en-US" b="1" i="1"/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1" i="1"/>
                            <m:t>𝒌</m:t>
                          </m:r>
                        </m:sub>
                      </m:sSub>
                      <m:r>
                        <a:rPr lang="en-US" b="1" i="1"/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𝐻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𝑀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𝐻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  <m:sup>
                          <m:r>
                            <a:rPr lang="en-US" i="1"/>
                            <m:t>𝑇</m:t>
                          </m:r>
                        </m:sup>
                      </m:sSubSup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 smtClean="0"/>
                  <a:t>- (</a:t>
                </a:r>
                <a:r>
                  <a:rPr lang="en-US" dirty="0"/>
                  <a:t>Near-Optimal) </a:t>
                </a:r>
                <a:r>
                  <a:rPr lang="en-US" dirty="0" err="1"/>
                  <a:t>Kalman</a:t>
                </a:r>
                <a:r>
                  <a:rPr lang="en-US" dirty="0"/>
                  <a:t> gain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𝑀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𝐻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  <m:sup>
                          <m:r>
                            <a:rPr lang="en-US" i="1"/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 i="1"/>
                            <m:t>𝑆</m:t>
                          </m:r>
                        </m:e>
                        <m:sub>
                          <m:r>
                            <a:rPr lang="en-US" i="1"/>
                            <m:t>𝐾</m:t>
                          </m:r>
                        </m:sub>
                        <m:sup>
                          <m:r>
                            <a:rPr lang="en-US" i="1"/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 smtClean="0"/>
                  <a:t> - Update </a:t>
                </a:r>
                <a:r>
                  <a:rPr lang="en-US" dirty="0"/>
                  <a:t>(A posteriori)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+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𝐾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𝑟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sub>
                      </m:sSub>
                      <m:r>
                        <a:rPr lang="en-US" i="1"/>
                        <m:t>=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𝐼</m:t>
                          </m:r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𝐻</m:t>
                              </m:r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𝑀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/>
                            <m:t>k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𝑓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/>
                        <m:t> ,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𝐻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h</m:t>
                          </m:r>
                        </m:num>
                        <m:den>
                          <m:r>
                            <a:rPr lang="en-US" i="1"/>
                            <m:t>𝜕</m:t>
                          </m:r>
                          <m:r>
                            <a:rPr lang="en-US" i="1"/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/>
                                  </m:ctrlPr>
                                </m:acc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/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60648"/>
                <a:ext cx="8136904" cy="5764399"/>
              </a:xfrm>
              <a:prstGeom prst="rect">
                <a:avLst/>
              </a:prstGeom>
              <a:blipFill rotWithShape="1">
                <a:blip r:embed="rId3"/>
                <a:stretch>
                  <a:fillRect l="-675" t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2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617121"/>
                  </p:ext>
                </p:extLst>
              </p:nvPr>
            </p:nvGraphicFramePr>
            <p:xfrm>
              <a:off x="323528" y="1268760"/>
              <a:ext cx="8532440" cy="39417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0236"/>
                    <a:gridCol w="3802782"/>
                    <a:gridCol w="3449422"/>
                  </a:tblGrid>
                  <a:tr h="15734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 </a:t>
                          </a:r>
                          <a:endParaRPr lang="en-US" sz="11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Linear Model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Non Linear Model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585607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Model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00"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00">
                                    <a:effectLst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79382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Prediction</a:t>
                          </a:r>
                          <a:endParaRPr lang="en-US" sz="1100" kern="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(A posteriori)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𝐤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sz="1600" kern="1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𝚪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𝚪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𝑻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kern="100">
                                    <a:effectLst/>
                                  </a:rPr>
                                  <m:t>Φ</m:t>
                                </m:r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effectLst/>
                                      </a:rPr>
                                      <m:t>∂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f</m:t>
                                    </m:r>
                                  </m:num>
                                  <m:den>
                                    <m:r>
                                      <a:rPr lang="en-US" sz="1600" kern="100">
                                        <a:effectLst/>
                                      </a:rPr>
                                      <m:t>∂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x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|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𝐤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𝚽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𝑻</m:t>
                                    </m:r>
                                  </m:sup>
                                </m:sSubSup>
                                <m:r>
                                  <a:rPr lang="en-US" sz="1600" kern="1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𝚪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𝚪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𝑻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r>
                                  <a:rPr lang="en-US" sz="1600" kern="100">
                                    <a:effectLst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kern="100">
                                    <a:effectLst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27153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 </a:t>
                          </a:r>
                          <a:endParaRPr lang="en-US" sz="1100" kern="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(A priori)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kern="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I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kern="100">
                                            <a:effectLst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kern="100">
                                            <a:effectLst/>
                                          </a:rPr>
                                          <m:t>k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 </a:t>
                          </a:r>
                          <a:endParaRPr lang="en-US" sz="16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kern="100">
                                        <a:effectLst/>
                                      </a:rPr>
                                      <m:t>𝜕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h</m:t>
                                    </m:r>
                                  </m:num>
                                  <m:den>
                                    <m:r>
                                      <a:rPr lang="en-US" sz="1600" kern="100">
                                        <a:effectLst/>
                                      </a:rPr>
                                      <m:t>𝜕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𝑥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|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1600" kern="100">
                                        <a:effectLst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kern="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𝑉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kern="100">
                                                <a:effectLst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kern="100">
                                        <a:effectLst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𝐼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kern="100">
                                        <a:effectLst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kern="100">
                                        <a:effectLst/>
                                      </a:rPr>
                                      <m:t>𝒉</m:t>
                                    </m:r>
                                    <m:r>
                                      <a:rPr lang="en-US" sz="1600" kern="100">
                                        <a:effectLst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kern="100"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kern="100">
                                            <a:effectLst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kern="100">
                                        <a:effectLst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600" kern="100">
                                    <a:effectLst/>
                                  </a:rPr>
                                  <m:t>)) 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0617121"/>
                  </p:ext>
                </p:extLst>
              </p:nvPr>
            </p:nvGraphicFramePr>
            <p:xfrm>
              <a:off x="323528" y="1268760"/>
              <a:ext cx="8532440" cy="39417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80236"/>
                    <a:gridCol w="3802782"/>
                    <a:gridCol w="3449422"/>
                  </a:tblGrid>
                  <a:tr h="17526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 dirty="0">
                              <a:effectLst/>
                            </a:rPr>
                            <a:t> </a:t>
                          </a:r>
                          <a:endParaRPr lang="en-US" sz="1100" kern="100" dirty="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Linear Model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Non Linear Model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84124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Model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3654" t="-23188" r="-90705" b="-3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7350" t="-23188" b="-347826"/>
                          </a:stretch>
                        </a:blipFill>
                      </a:tcPr>
                    </a:tc>
                  </a:tr>
                  <a:tr h="111798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Prediction</a:t>
                          </a:r>
                          <a:endParaRPr lang="en-US" sz="1100" kern="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(A posteriori)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3654" t="-92896" r="-90705" b="-1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7350" t="-92896" b="-162295"/>
                          </a:stretch>
                        </a:blipFill>
                      </a:tcPr>
                    </a:tc>
                  </a:tr>
                  <a:tr h="180727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 </a:t>
                          </a:r>
                          <a:endParaRPr lang="en-US" sz="1100" kern="100">
                            <a:effectLst/>
                          </a:endParaRPr>
                        </a:p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(A priori)</a:t>
                          </a:r>
                          <a:endParaRPr lang="en-US" sz="1100" kern="100">
                            <a:effectLst/>
                            <a:latin typeface="Calibri"/>
                            <a:ea typeface="Malgun Gothic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3654" t="-118855" r="-90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147350" t="-11885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02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528" y="188640"/>
                <a:ext cx="7920880" cy="6316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Stability in non-linear system 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 smtClean="0"/>
                  <a:t>   Consider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Stability definition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1) The stationary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  (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) asymptotic stable if the linearized system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asymptotic stable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 ,    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 =</m:t>
                    </m:r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is not asymptotic stable, it may be stable, asymptotic stable or even unstable. </a:t>
                </a:r>
              </a:p>
              <a:p>
                <a:endParaRPr lang="en-US" dirty="0"/>
              </a:p>
              <a:p>
                <a:r>
                  <a:rPr lang="en-US" dirty="0" smtClean="0"/>
                  <a:t>  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pPr marL="285750" indent="-285750">
                  <a:buFont typeface="Wingdings" pitchFamily="2" charset="2"/>
                  <a:buChar char="Ø"/>
                </a:pPr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/>
              </a:p>
              <a:p>
                <a:r>
                  <a:rPr lang="en-US" dirty="0" smtClean="0"/>
                  <a:t>  </a:t>
                </a:r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88640"/>
                <a:ext cx="7920880" cy="6316537"/>
              </a:xfrm>
              <a:prstGeom prst="rect">
                <a:avLst/>
              </a:prstGeom>
              <a:blipFill rotWithShape="1">
                <a:blip r:embed="rId2"/>
                <a:stretch>
                  <a:fillRect l="-616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85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1382</Words>
  <Application>Microsoft Office PowerPoint</Application>
  <PresentationFormat>On-screen Show (4:3)</PresentationFormat>
  <Paragraphs>294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skim</dc:creator>
  <cp:lastModifiedBy>skim</cp:lastModifiedBy>
  <cp:revision>95</cp:revision>
  <dcterms:created xsi:type="dcterms:W3CDTF">2024-01-23T05:53:19Z</dcterms:created>
  <dcterms:modified xsi:type="dcterms:W3CDTF">2024-02-27T08:13:00Z</dcterms:modified>
</cp:coreProperties>
</file>