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5" r:id="rId2"/>
    <p:sldId id="294" r:id="rId3"/>
    <p:sldId id="296" r:id="rId4"/>
    <p:sldId id="297" r:id="rId5"/>
    <p:sldId id="299" r:id="rId6"/>
    <p:sldId id="303" r:id="rId7"/>
    <p:sldId id="300" r:id="rId8"/>
    <p:sldId id="298" r:id="rId9"/>
    <p:sldId id="301" r:id="rId10"/>
    <p:sldId id="302" r:id="rId11"/>
    <p:sldId id="304" r:id="rId12"/>
    <p:sldId id="305" r:id="rId13"/>
    <p:sldId id="306" r:id="rId14"/>
    <p:sldId id="307" r:id="rId15"/>
    <p:sldId id="30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7" autoAdjust="0"/>
    <p:restoredTop sz="94708" autoAdjust="0"/>
  </p:normalViewPr>
  <p:slideViewPr>
    <p:cSldViewPr>
      <p:cViewPr>
        <p:scale>
          <a:sx n="80" d="100"/>
          <a:sy n="80" d="100"/>
        </p:scale>
        <p:origin x="-444" y="7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40AED-A3F2-404C-8AE6-0AC5611A5B8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47487-A7F1-4E14-9509-53BA9CAE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7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4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0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5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2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3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5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7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9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9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69BF9-1799-4208-9379-96D391BE2A1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2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5536" y="124004"/>
                <a:ext cx="7992888" cy="370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 Taylor series in terms of R.V. </a:t>
                </a:r>
              </a:p>
              <a:p>
                <a:endParaRPr lang="en-US" dirty="0"/>
              </a:p>
              <a:p>
                <a:r>
                  <a:rPr lang="en-US" dirty="0"/>
                  <a:t>Let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</m:oMath>
                </a14:m>
                <a:r>
                  <a:rPr lang="en-US" dirty="0"/>
                  <a:t> is a Gaussian random variable,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 ~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N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  , 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</a:t>
                </a:r>
                <a:r>
                  <a:rPr lang="en-US" dirty="0"/>
                  <a:t>A second random variable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is related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</m:oMath>
                </a14:m>
                <a:r>
                  <a:rPr lang="en-US" dirty="0"/>
                  <a:t> through the nonlinear function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y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𝐲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  </m:t>
                    </m:r>
                    <m:r>
                      <a:rPr lang="en-US" b="1" i="1">
                        <a:latin typeface="Cambria Math"/>
                      </a:rPr>
                      <m:t>𝒂𝒏𝒅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𝒚𝒚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𝝈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𝒚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y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 </m:t>
                      </m:r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+,…     ∀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24004"/>
                <a:ext cx="7992888" cy="3702167"/>
              </a:xfrm>
              <a:prstGeom prst="rect">
                <a:avLst/>
              </a:prstGeom>
              <a:blipFill rotWithShape="1">
                <a:blip r:embed="rId2"/>
                <a:stretch>
                  <a:fillRect l="-686" t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9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9552" y="260648"/>
                <a:ext cx="7056784" cy="6055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Example 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~ 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   ,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1) Define Sigma points and weighting </a:t>
                </a:r>
              </a:p>
              <a:p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, 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/>
                            </a:rPr>
                            <m:t>𝜆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/>
                            </a:rPr>
                            <m:t>1+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 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𝜎</m:t>
                      </m:r>
                      <m:r>
                        <a:rPr lang="en-US" b="0" i="1" dirty="0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/>
                            </a:rPr>
                            <m:t>1+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𝜆</m:t>
                          </m:r>
                        </m:den>
                      </m:f>
                      <m:r>
                        <a:rPr lang="en-US" b="0" i="1" dirty="0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𝜆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𝜎</m:t>
                      </m:r>
                      <m:r>
                        <a:rPr lang="en-US" b="0" i="1" dirty="0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/>
                            </a:rPr>
                            <m:t>1+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a:fld id="{68744D26-21E3-4F30-95CF-CE12D7D9AF7B}" type="mathplaceholder">
                      <a:rPr lang="en-US" i="1" smtClean="0">
                        <a:latin typeface="Cambria Math"/>
                      </a:rPr>
                      <a:t>Type equation here.</a:t>
                    </a:fld>
                  </m:oMath>
                </a14:m>
                <a:endParaRPr lang="en-US" dirty="0"/>
              </a:p>
              <a:p>
                <a:r>
                  <a:rPr lang="en-US" dirty="0" smtClean="0"/>
                  <a:t>2) Calculate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=2</m:t>
                          </m:r>
                        </m:sup>
                      </m:sSubSup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𝜆</m:t>
                              </m:r>
                            </m:e>
                          </m:d>
                        </m:den>
                      </m:f>
                      <m:r>
                        <a:rPr lang="en-US" b="0" i="1" dirty="0" smtClean="0">
                          <a:latin typeface="Cambria Math"/>
                        </a:rPr>
                        <m:t>{2</m:t>
                      </m:r>
                      <m:r>
                        <a:rPr lang="en-US" b="0" i="1" dirty="0" smtClean="0">
                          <a:latin typeface="Cambria Math"/>
                        </a:rPr>
                        <m:t>𝜆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+2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+(2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1+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𝜆</m:t>
                          </m:r>
                        </m:e>
                      </m:d>
                      <m:sSubSup>
                        <m:sSub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dirty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dirty="0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</a:p>
              <a:p>
                <a:r>
                  <a:rPr lang="en-US" dirty="0"/>
                  <a:t>w</a:t>
                </a:r>
                <a:r>
                  <a:rPr lang="en-US" dirty="0" smtClean="0"/>
                  <a:t>hich is the same result by the perturbation method.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60648"/>
                <a:ext cx="7056784" cy="6055697"/>
              </a:xfrm>
              <a:prstGeom prst="rect">
                <a:avLst/>
              </a:prstGeom>
              <a:blipFill rotWithShape="1">
                <a:blip r:embed="rId2"/>
                <a:stretch>
                  <a:fillRect l="-778" t="-504" b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8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544" y="548680"/>
                <a:ext cx="6624736" cy="1767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3) Calculate the variance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=</m:t>
                      </m:r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+4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which is the same result of the perturbation 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=2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48680"/>
                <a:ext cx="6624736" cy="1767343"/>
              </a:xfrm>
              <a:prstGeom prst="rect">
                <a:avLst/>
              </a:prstGeom>
              <a:blipFill rotWithShape="1">
                <a:blip r:embed="rId2"/>
                <a:stretch>
                  <a:fillRect l="-829" t="-1724" b="-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4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5536" y="260648"/>
                <a:ext cx="8424936" cy="6019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Unscented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Filter 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Problem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k</m:t>
                          </m:r>
                          <m:r>
                            <a:rPr lang="en-US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~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 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k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~ 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r>
                        <a:rPr lang="en-US" i="1">
                          <a:latin typeface="Cambria Math"/>
                        </a:rPr>
                        <m:t>(0,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 - state dynamics : non-linear in all states and measurements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n-US" dirty="0" smtClean="0">
                    <a:sym typeface="Wingdings" pitchFamily="2" charset="2"/>
                  </a:rPr>
                  <a:t> sigma points in the state space  and sigma points in the measurement space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sym typeface="Wingdings" pitchFamily="2" charset="2"/>
                  </a:rPr>
                  <a:t>Prediction:  state sigma points </a:t>
                </a:r>
                <a:endParaRPr lang="en-US" dirty="0">
                  <a:sym typeface="Wingdings" pitchFamily="2" charset="2"/>
                </a:endParaRPr>
              </a:p>
              <a:p>
                <a:endParaRPr lang="en-US" dirty="0" smtClean="0">
                  <a:sym typeface="Wingdings" pitchFamily="2" charset="2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sym typeface="Wingdings" pitchFamily="2" charset="2"/>
                  </a:rPr>
                  <a:t>Estimation: measurement sigma points </a:t>
                </a:r>
                <a:endParaRPr lang="en-US" dirty="0">
                  <a:sym typeface="Wingdings" pitchFamily="2" charset="2"/>
                </a:endParaRPr>
              </a:p>
              <a:p>
                <a:pPr marL="285750" indent="-285750">
                  <a:buFontTx/>
                  <a:buChar char="-"/>
                </a:pPr>
                <a:endParaRPr lang="en-US" dirty="0" smtClean="0">
                  <a:sym typeface="Wingdings" pitchFamily="2" charset="2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dirty="0" err="1" smtClean="0">
                    <a:sym typeface="Wingdings" pitchFamily="2" charset="2"/>
                  </a:rPr>
                  <a:t>Kalman</a:t>
                </a:r>
                <a:r>
                  <a:rPr lang="en-US" dirty="0" smtClean="0">
                    <a:sym typeface="Wingdings" pitchFamily="2" charset="2"/>
                  </a:rPr>
                  <a:t> Gain </a:t>
                </a:r>
              </a:p>
              <a:p>
                <a:pPr marL="285750" indent="-285750">
                  <a:buFontTx/>
                  <a:buChar char="-"/>
                </a:pPr>
                <a:endParaRPr lang="en-US" dirty="0">
                  <a:sym typeface="Wingdings" pitchFamily="2" charset="2"/>
                </a:endParaRP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𝑲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𝒌</m:t>
                        </m:r>
                      </m:sub>
                    </m:sSub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𝑽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  ,                       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𝑬</m:t>
                    </m:r>
                    <m:d>
                      <m:dPr>
                        <m:begChr m:val="["/>
                        <m:endChr m:val="|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(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 −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sym typeface="Wingdings" pitchFamily="2" charset="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)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 −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sym typeface="Wingdings" pitchFamily="2" charset="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)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^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𝑻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  </m:t>
                        </m:r>
                      </m:e>
                    </m:d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𝒛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]  </m:t>
                    </m:r>
                  </m:oMath>
                </a14:m>
                <a:endParaRPr lang="en-US" b="1" dirty="0" smtClean="0">
                  <a:solidFill>
                    <a:srgbClr val="FF0000"/>
                  </a:solidFill>
                  <a:sym typeface="Wingdings" pitchFamily="2" charset="2"/>
                </a:endParaRPr>
              </a:p>
              <a:p>
                <a:pPr marL="285750" indent="-285750">
                  <a:buFontTx/>
                  <a:buChar char="-"/>
                </a:pPr>
                <a:endParaRPr lang="en-US" b="1" dirty="0" smtClean="0">
                  <a:solidFill>
                    <a:srgbClr val="FF0000"/>
                  </a:solidFill>
                  <a:sym typeface="Wingdings" pitchFamily="2" charset="2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b="1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  <a:sym typeface="Wingdings" pitchFamily="2" charset="2"/>
                  </a:rPr>
                  <a:t>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𝒌</m:t>
                        </m:r>
                      </m:sub>
                    </m:sSub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𝑯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sym typeface="Wingdings" pitchFamily="2" charset="2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sym typeface="Wingdings" pitchFamily="2" charset="2"/>
                                  </a:rPr>
                                  <m:t>𝒌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sym typeface="Wingdings" pitchFamily="2" charset="2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sym typeface="Wingdings" pitchFamily="2" charset="2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𝑽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   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(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sym typeface="Wingdings" pitchFamily="2" charset="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)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sym typeface="Wingdings" pitchFamily="2" charset="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)^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𝑻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b="1" dirty="0" smtClean="0">
                  <a:solidFill>
                    <a:srgbClr val="FF0000"/>
                  </a:solidFill>
                  <a:sym typeface="Wingdings" pitchFamily="2" charset="2"/>
                </a:endParaRPr>
              </a:p>
              <a:p>
                <a:pPr marL="285750" indent="-285750">
                  <a:buFontTx/>
                  <a:buChar char="-"/>
                </a:pPr>
                <a:endParaRPr lang="en-US" b="1" dirty="0">
                  <a:solidFill>
                    <a:srgbClr val="FF0000"/>
                  </a:solidFill>
                  <a:sym typeface="Wingdings" pitchFamily="2" charset="2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b="1" dirty="0" smtClean="0">
                    <a:solidFill>
                      <a:srgbClr val="FF0000"/>
                    </a:solidFill>
                    <a:sym typeface="Wingdings" pitchFamily="2" charset="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𝒙𝒛</m:t>
                        </m:r>
                      </m:sub>
                    </m:sSub>
                    <m:sSubSup>
                      <m:sSub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𝒛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𝟏</m:t>
                        </m:r>
                      </m:sup>
                    </m:sSubSup>
                  </m:oMath>
                </a14:m>
                <a:endParaRPr lang="en-US" b="1" dirty="0">
                  <a:solidFill>
                    <a:srgbClr val="FF0000"/>
                  </a:solidFill>
                  <a:sym typeface="Wingdings" pitchFamily="2" charset="2"/>
                </a:endParaRPr>
              </a:p>
              <a:p>
                <a:pPr marL="285750" indent="-285750">
                  <a:buFontTx/>
                  <a:buChar char="-"/>
                </a:pP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0648"/>
                <a:ext cx="8424936" cy="6019468"/>
              </a:xfrm>
              <a:prstGeom prst="rect">
                <a:avLst/>
              </a:prstGeom>
              <a:blipFill rotWithShape="1">
                <a:blip r:embed="rId2"/>
                <a:stretch>
                  <a:fillRect l="-651" t="-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47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3214727"/>
                  </p:ext>
                </p:extLst>
              </p:nvPr>
            </p:nvGraphicFramePr>
            <p:xfrm>
              <a:off x="286083" y="836712"/>
              <a:ext cx="8640961" cy="461708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92088"/>
                    <a:gridCol w="1964888"/>
                    <a:gridCol w="5883985"/>
                  </a:tblGrid>
                  <a:tr h="220636">
                    <a:tc>
                      <a:txBody>
                        <a:bodyPr/>
                        <a:lstStyle/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 </a:t>
                          </a:r>
                          <a:endParaRPr lang="en-US" sz="1800" kern="100" dirty="0">
                            <a:effectLst/>
                            <a:latin typeface="Malgun Gothic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>
                              <a:effectLst/>
                            </a:rPr>
                            <a:t>Kalman</a:t>
                          </a:r>
                          <a:r>
                            <a:rPr lang="en-US" sz="1800" kern="100" dirty="0">
                              <a:effectLst/>
                            </a:rPr>
                            <a:t> Filter</a:t>
                          </a:r>
                          <a:endParaRPr lang="en-US" sz="1800" kern="100" dirty="0">
                            <a:effectLst/>
                            <a:latin typeface="Malgun Gothic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Unscented </a:t>
                          </a:r>
                          <a:endParaRPr lang="en-US" sz="1800" kern="100" dirty="0">
                            <a:effectLst/>
                            <a:latin typeface="Malgun Gothic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372577">
                    <a:tc>
                      <a:txBody>
                        <a:bodyPr/>
                        <a:lstStyle/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Generate </a:t>
                          </a:r>
                        </a:p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Sigma Points</a:t>
                          </a:r>
                          <a:endParaRPr lang="en-US" sz="1800" kern="100">
                            <a:effectLst/>
                            <a:latin typeface="Malgun Gothic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800" i="1" kern="100">
                                        <a:effectLst/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kern="100" dirty="0">
                            <a:effectLst/>
                            <a:latin typeface="Malgun Gothic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χ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800" i="1" kern="100">
                                        <a:effectLst/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kern="100" dirty="0">
                            <a:effectLst/>
                          </a:endParaRPr>
                        </a:p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aln/>
                                  </m:rP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800" i="1" kern="100">
                                        <a:effectLst/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 + </m:t>
                                </m:r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 kern="10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800" i="1" kern="100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800" i="1" kern="100"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kern="100">
                                                    <a:effectLst/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sz="1800" kern="100">
                                                    <a:effectLst/>
                                                    <a:latin typeface="Cambria Math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800" kern="100">
                                                    <a:effectLst/>
                                                    <a:latin typeface="Cambria Math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800" kern="100">
                                                <a:effectLst/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</m:rad>
                                        <m:r>
                                          <a:rPr lang="en-US" sz="1800" kern="100">
                                            <a:effectLst/>
                                            <a:latin typeface="Cambria Math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 kern="100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800" i="1" kern="100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</m:d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=1,…,</m:t>
                                </m:r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   (</m:t>
                                </m:r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i</m:t>
                                    </m:r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n</m:t>
                                    </m:r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m:rPr>
                                    <m:aln/>
                                  </m:rP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800" i="1" kern="100">
                                        <a:effectLst/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 kern="10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800" i="1" kern="100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800" i="1" kern="100"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kern="100">
                                                    <a:effectLst/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sz="1800" kern="100">
                                                    <a:effectLst/>
                                                    <a:latin typeface="Cambria Math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800" kern="100">
                                                    <a:effectLst/>
                                                    <a:latin typeface="Cambria Math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800" kern="100">
                                                <a:effectLst/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</m:rad>
                                        <m:r>
                                          <a:rPr lang="en-US" sz="1800" kern="100">
                                            <a:effectLst/>
                                            <a:latin typeface="Cambria Math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i</m:t>
                                    </m:r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n</m:t>
                                    </m:r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 kern="100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800" i="1" kern="100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</m:d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=1,…,</m:t>
                                </m:r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   (</m:t>
                                </m:r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US" sz="1800" kern="100" dirty="0">
                            <a:effectLst/>
                          </a:endParaRPr>
                        </a:p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 </a:t>
                          </a:r>
                          <a:endParaRPr lang="en-US" sz="1800" kern="100" dirty="0">
                            <a:effectLst/>
                            <a:latin typeface="Malgun Gothic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61588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Predic</a:t>
                          </a:r>
                        </a:p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tion</a:t>
                          </a:r>
                        </a:p>
                        <a:p>
                          <a:pPr marL="508000"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 </a:t>
                          </a:r>
                        </a:p>
                        <a:p>
                          <a:pPr marL="508000"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 </a:t>
                          </a:r>
                          <a:endParaRPr lang="en-US" sz="1800" kern="100">
                            <a:effectLst/>
                            <a:latin typeface="Malgun Gothic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0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k</m:t>
                                    </m:r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kern="100" dirty="0">
                            <a:effectLst/>
                          </a:endParaRPr>
                        </a:p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 </a:t>
                          </a:r>
                        </a:p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i="1" kern="10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k</m:t>
                                    </m:r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F</m:t>
                                </m:r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i="1" kern="10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k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kern="100" dirty="0">
                            <a:effectLst/>
                          </a:endParaRPr>
                        </a:p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0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b="0" i="0" kern="100" smtClean="0">
                                        <a:effectLst/>
                                        <a:latin typeface="Cambria Math"/>
                                      </a:rPr>
                                      <m:t>k</m:t>
                                    </m:r>
                                    <m:r>
                                      <a:rPr lang="en-US" sz="1800" b="0" i="0" kern="100" smtClean="0">
                                        <a:effectLst/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i="1" kern="10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800" b="0" i="1" kern="100" smtClean="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kern="100">
                                            <a:effectLst/>
                                            <a:latin typeface="Cambria Math"/>
                                          </a:rPr>
                                          <m:t>FP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kern="100" smtClean="0">
                                            <a:effectLst/>
                                            <a:latin typeface="Cambria Math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F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 +</m:t>
                                </m:r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US" sz="1800" kern="100" dirty="0">
                            <a:effectLst/>
                            <a:latin typeface="Malgun Gothic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0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k</m:t>
                                    </m:r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i="1" kern="100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kern="10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kern="100">
                                            <a:effectLst/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kern="100" dirty="0">
                            <a:effectLst/>
                          </a:endParaRPr>
                        </a:p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 </a:t>
                          </a:r>
                        </a:p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i="1" kern="10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kern="100">
                                            <a:effectLst/>
                                            <a:latin typeface="Cambria Math"/>
                                          </a:rPr>
                                          <m:t>x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k</m:t>
                                    </m:r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1800" i="1" kern="100"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800" i="1" kern="10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1800" kern="100">
                                            <a:effectLst/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 kern="10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/>
                                          </a:rPr>
                                          <m:t>𝜒</m:t>
                                        </m:r>
                                      </m:e>
                                      <m:sub>
                                        <m:r>
                                          <a:rPr lang="en-US" sz="1800" kern="100">
                                            <a:effectLst/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800" kern="100" dirty="0">
                            <a:effectLst/>
                          </a:endParaRPr>
                        </a:p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0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00" smtClean="0">
                                        <a:effectLst/>
                                        <a:latin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b="0" i="0" kern="100" smtClean="0">
                                        <a:effectLst/>
                                        <a:latin typeface="Cambria Math"/>
                                      </a:rPr>
                                      <m:t>k</m:t>
                                    </m:r>
                                    <m:r>
                                      <a:rPr lang="en-US" sz="1800" b="0" i="0" kern="100" smtClean="0">
                                        <a:effectLst/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1800" i="1" kern="100"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800" i="1" kern="10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1800" kern="100">
                                            <a:effectLst/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 kern="10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1800" i="1" kern="100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800" i="1" kern="100"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kern="100">
                                                    <a:effectLst/>
                                                    <a:latin typeface="Cambria Math"/>
                                                  </a:rPr>
                                                  <m:t>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kern="100">
                                                    <a:effectLst/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1800" kern="100"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kern="100" smtClean="0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i="1" kern="100"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800" kern="100">
                                                    <a:effectLst/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kern="100" smtClean="0">
                                                <a:effectLst/>
                                                <a:latin typeface="Cambria Math"/>
                                              </a:rPr>
                                              <m:t>k</m:t>
                                            </m:r>
                                            <m:r>
                                              <a:rPr lang="en-US" sz="1800" b="0" i="0" kern="100" smtClean="0">
                                                <a:effectLst/>
                                                <a:latin typeface="Cambria Math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sSup>
                                  <m:sSupPr>
                                    <m:ctrlPr>
                                      <a:rPr lang="en-US" sz="1800" i="1" kern="10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kern="10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1800" i="1" kern="100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800" i="1" kern="100"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kern="100">
                                                    <a:effectLst/>
                                                    <a:latin typeface="Cambria Math"/>
                                                  </a:rPr>
                                                  <m:t>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kern="100">
                                                    <a:effectLst/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1800" kern="100"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kern="100" smtClean="0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i="1" kern="100"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800" kern="100">
                                                    <a:effectLst/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kern="100" smtClean="0">
                                                <a:effectLst/>
                                                <a:latin typeface="Cambria Math"/>
                                              </a:rPr>
                                              <m:t>k</m:t>
                                            </m:r>
                                            <m:r>
                                              <a:rPr lang="en-US" sz="1800" b="0" i="0" kern="100" smtClean="0">
                                                <a:effectLst/>
                                                <a:latin typeface="Cambria Math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US" sz="1800" kern="100" dirty="0">
                            <a:effectLst/>
                            <a:latin typeface="Malgun Gothic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3214727"/>
                  </p:ext>
                </p:extLst>
              </p:nvPr>
            </p:nvGraphicFramePr>
            <p:xfrm>
              <a:off x="286083" y="836712"/>
              <a:ext cx="8640961" cy="461708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92088"/>
                    <a:gridCol w="1964888"/>
                    <a:gridCol w="5883985"/>
                  </a:tblGrid>
                  <a:tr h="315468">
                    <a:tc>
                      <a:txBody>
                        <a:bodyPr/>
                        <a:lstStyle/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 </a:t>
                          </a:r>
                          <a:endParaRPr lang="en-US" sz="1800" kern="100" dirty="0">
                            <a:effectLst/>
                            <a:latin typeface="Malgun Gothic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>
                              <a:effectLst/>
                            </a:rPr>
                            <a:t>Kalman</a:t>
                          </a:r>
                          <a:r>
                            <a:rPr lang="en-US" sz="1800" kern="100" dirty="0">
                              <a:effectLst/>
                            </a:rPr>
                            <a:t> Filter</a:t>
                          </a:r>
                          <a:endParaRPr lang="en-US" sz="1800" kern="100" dirty="0">
                            <a:effectLst/>
                            <a:latin typeface="Malgun Gothic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Unscented </a:t>
                          </a:r>
                          <a:endParaRPr lang="en-US" sz="1800" kern="100" dirty="0">
                            <a:effectLst/>
                            <a:latin typeface="Malgun Gothic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142871">
                    <a:tc>
                      <a:txBody>
                        <a:bodyPr/>
                        <a:lstStyle/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Generate </a:t>
                          </a:r>
                        </a:p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Sigma Points</a:t>
                          </a:r>
                          <a:endParaRPr lang="en-US" sz="1800" kern="100">
                            <a:effectLst/>
                            <a:latin typeface="Malgun Gothic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0683" t="-17045" r="-300000" b="-100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6943" t="-17045" r="-104" b="-100568"/>
                          </a:stretch>
                        </a:blipFill>
                      </a:tcPr>
                    </a:tc>
                  </a:tr>
                  <a:tr h="215874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Predic</a:t>
                          </a:r>
                        </a:p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tion</a:t>
                          </a:r>
                        </a:p>
                        <a:p>
                          <a:pPr marL="508000"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 </a:t>
                          </a:r>
                        </a:p>
                        <a:p>
                          <a:pPr marL="508000"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 </a:t>
                          </a:r>
                          <a:endParaRPr lang="en-US" sz="1800" kern="100">
                            <a:effectLst/>
                            <a:latin typeface="Malgun Gothic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0683" t="-116384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6943" t="-116384" r="-10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/>
          <p:cNvCxnSpPr/>
          <p:nvPr/>
        </p:nvCxnSpPr>
        <p:spPr>
          <a:xfrm>
            <a:off x="1043608" y="3717032"/>
            <a:ext cx="7848872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8403" y="116632"/>
            <a:ext cx="142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Prediction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610780" y="322598"/>
                <a:ext cx="4520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k</m:t>
                          </m:r>
                          <m:r>
                            <a:rPr lang="en-US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~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0, </m:t>
                          </m:r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 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780" y="322598"/>
                <a:ext cx="452059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6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5612708"/>
                  </p:ext>
                </p:extLst>
              </p:nvPr>
            </p:nvGraphicFramePr>
            <p:xfrm>
              <a:off x="179512" y="1628800"/>
              <a:ext cx="8640960" cy="39563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92088"/>
                    <a:gridCol w="1964888"/>
                    <a:gridCol w="5883984"/>
                  </a:tblGrid>
                  <a:tr h="0">
                    <a:tc>
                      <a:txBody>
                        <a:bodyPr/>
                        <a:lstStyle/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>
                              <a:effectLst/>
                            </a:rPr>
                            <a:t>Correc</a:t>
                          </a:r>
                          <a:endParaRPr lang="en-US" sz="1800" kern="100" dirty="0">
                            <a:effectLst/>
                          </a:endParaRPr>
                        </a:p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>
                              <a:effectLst/>
                            </a:rPr>
                            <a:t>tion</a:t>
                          </a:r>
                          <a:endParaRPr lang="en-US" sz="1800" kern="100" dirty="0">
                            <a:effectLst/>
                          </a:endParaRPr>
                        </a:p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 </a:t>
                          </a:r>
                          <a:endParaRPr lang="en-US" sz="1800" kern="100" dirty="0">
                            <a:effectLst/>
                            <a:latin typeface="Malgun Gothic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sz="1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en-US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8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x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en-US" sz="18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sz="1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HM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sz="1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sz="18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sz="1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M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T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8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x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sz="1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x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sz="1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k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k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sz="1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I</m:t>
                                    </m:r>
                                    <m:r>
                                      <a:rPr lang="en-US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k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en-US" sz="1800" kern="100" dirty="0">
                            <a:solidFill>
                              <a:schemeClr val="tx1"/>
                            </a:solidFill>
                            <a:effectLst/>
                            <a:latin typeface="Malgun Gothic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800" b="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800" b="0" i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800" b="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800" b="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  <m:r>
                                      <a:rPr lang="en-US" sz="1800" b="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b="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𝜒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b="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800" b="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800" b="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800" b="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8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1800" b="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800" b="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b="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sz="1800" b="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𝜒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800" b="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− </m:t>
                                    </m:r>
                                  </m:e>
                                </m:nary>
                                <m:acc>
                                  <m:accPr>
                                    <m:chr m:val="̅"/>
                                    <m:ctrlP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sz="1800" b="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b="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h</m:t>
                                        </m:r>
                                        <m:d>
                                          <m:dPr>
                                            <m:ctrlPr>
                                              <a:rPr lang="en-US" sz="1800" b="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800" b="0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b="0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0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1800" b="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− 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800" b="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b="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800" b="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800" b="0" i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sz="1800" b="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8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800" b="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on"/>
                                        <m:supHide m:val="on"/>
                                        <m:ctrlPr>
                                          <a:rPr lang="en-US" sz="1800" b="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800" b="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b="0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800" b="0" i="1" kern="1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b="0" i="1" kern="1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/>
                                                      </a:rPr>
                                                      <m:t>𝜒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b="0" i="1" kern="1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en-US" sz="1800" b="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b="0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800" b="0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  <m:sSup>
                                          <m:sSupPr>
                                            <m:ctrlPr>
                                              <a:rPr lang="en-US" sz="1800" b="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800" b="0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h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800" b="0" i="1" kern="1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sz="1800" b="0" i="1" kern="1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800" b="0" i="1" kern="1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/>
                                                          </a:rPr>
                                                          <m:t>𝜒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800" b="0" i="1" kern="1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  <m:r>
                                                  <a:rPr lang="en-US" sz="1800" b="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− 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sz="1800" b="0" i="1" kern="1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1800" b="0" i="1" kern="1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800" b="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d>
                                <m:sSubSup>
                                  <m:sSubSupPr>
                                    <m:ctrlP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sz="1800" b="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800" b="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800" b="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800" b="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8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800" b="0" i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𝑦</m:t>
                                </m:r>
                              </m:oMath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b="0" i="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sz="1800" b="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b="0" i="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sz="1800" b="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0" i="1" kern="1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8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8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18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800" b="0" kern="100" dirty="0">
                            <a:solidFill>
                              <a:schemeClr val="tx1"/>
                            </a:solidFill>
                            <a:effectLst/>
                            <a:latin typeface="Malgun Gothic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5612708"/>
                  </p:ext>
                </p:extLst>
              </p:nvPr>
            </p:nvGraphicFramePr>
            <p:xfrm>
              <a:off x="179512" y="1628800"/>
              <a:ext cx="8640960" cy="39563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92088"/>
                    <a:gridCol w="1964888"/>
                    <a:gridCol w="5883984"/>
                  </a:tblGrid>
                  <a:tr h="3956304">
                    <a:tc>
                      <a:txBody>
                        <a:bodyPr/>
                        <a:lstStyle/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>
                              <a:effectLst/>
                            </a:rPr>
                            <a:t>Correc</a:t>
                          </a:r>
                          <a:endParaRPr lang="en-US" sz="1800" kern="100" dirty="0">
                            <a:effectLst/>
                          </a:endParaRPr>
                        </a:p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>
                              <a:effectLst/>
                            </a:rPr>
                            <a:t>tion</a:t>
                          </a:r>
                          <a:endParaRPr lang="en-US" sz="1800" kern="100" dirty="0">
                            <a:effectLst/>
                          </a:endParaRPr>
                        </a:p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 </a:t>
                          </a:r>
                          <a:endParaRPr lang="en-US" sz="1800" kern="100" dirty="0">
                            <a:effectLst/>
                            <a:latin typeface="Malgun Gothic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0373" t="-1233" r="-300000" b="-9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6791" t="-1233" b="-92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30699" y="332656"/>
            <a:ext cx="264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Estimation / Correction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67544" y="908720"/>
                <a:ext cx="35797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k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~ 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r>
                        <a:rPr lang="en-US" i="1">
                          <a:latin typeface="Cambria Math"/>
                        </a:rPr>
                        <m:t>(0,</m:t>
                      </m:r>
                      <m:r>
                        <a:rPr lang="en-US" i="1">
                          <a:latin typeface="Cambria Math"/>
                        </a:rPr>
                        <m:t>𝑉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08720"/>
                <a:ext cx="357976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971588" y="2132856"/>
            <a:ext cx="7848872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99592" y="908720"/>
                <a:ext cx="6408712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Stochastic   -   The Final Exam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 8:30 ~ 10:30 ,  March 21, Thursday  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 closed book </a:t>
                </a:r>
              </a:p>
              <a:p>
                <a:endParaRPr lang="en-US" sz="2400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 , </m:t>
                    </m:r>
                  </m:oMath>
                </a14:m>
                <a:endParaRPr lang="en-US" sz="2400" b="0" dirty="0" smtClean="0"/>
              </a:p>
              <a:p>
                <a:pPr marL="342900" indent="-342900">
                  <a:buAutoNum type="arabicPeriod"/>
                </a:pPr>
                <a:endParaRPr lang="en-US" sz="2400" dirty="0" smtClean="0"/>
              </a:p>
              <a:p>
                <a:pPr marL="342900" indent="-342900">
                  <a:buAutoNum type="arabicPeriod"/>
                </a:pPr>
                <a:r>
                  <a:rPr lang="en-US" sz="2400" dirty="0" smtClean="0"/>
                  <a:t>Non linear least square  &gt; Newton-Gauss</a:t>
                </a:r>
              </a:p>
              <a:p>
                <a:pPr marL="342900" indent="-342900">
                  <a:buAutoNum type="arabicPeriod"/>
                </a:pPr>
                <a:endParaRPr lang="en-US" sz="2400" dirty="0"/>
              </a:p>
              <a:p>
                <a:pPr marL="342900" indent="-342900">
                  <a:buAutoNum type="arabicPeriod"/>
                </a:pPr>
                <a:r>
                  <a:rPr lang="en-US" sz="2400" dirty="0" smtClean="0"/>
                  <a:t>Non-linear stochastic </a:t>
                </a:r>
              </a:p>
              <a:p>
                <a:pPr marL="342900" indent="-342900">
                  <a:buAutoNum type="arabicPeriod"/>
                </a:pPr>
                <a:endParaRPr lang="en-US" sz="2400" dirty="0"/>
              </a:p>
              <a:p>
                <a:pPr marL="342900" indent="-342900">
                  <a:buAutoNum type="arabicPeriod"/>
                </a:pPr>
                <a:r>
                  <a:rPr lang="en-US" sz="2400" dirty="0" smtClean="0"/>
                  <a:t>EKF</a:t>
                </a:r>
              </a:p>
              <a:p>
                <a:pPr marL="342900" indent="-342900">
                  <a:buAutoNum type="arabicPeriod"/>
                </a:pPr>
                <a:endParaRPr lang="en-US" sz="2400" dirty="0"/>
              </a:p>
              <a:p>
                <a:pPr marL="342900" indent="-342900">
                  <a:buAutoNum type="arabicPeriod"/>
                </a:pPr>
                <a:r>
                  <a:rPr lang="en-US" sz="2400" dirty="0" smtClean="0"/>
                  <a:t>Unscented Transform </a:t>
                </a:r>
                <a:r>
                  <a:rPr lang="en-US" sz="2400" dirty="0" smtClean="0"/>
                  <a:t> </a:t>
                </a:r>
                <a:endParaRPr lang="en-US" sz="2400" dirty="0" smtClean="0"/>
              </a:p>
              <a:p>
                <a:r>
                  <a:rPr lang="en-US" sz="2400" dirty="0" smtClean="0"/>
                  <a:t> </a:t>
                </a:r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908720"/>
                <a:ext cx="6408712" cy="6740307"/>
              </a:xfrm>
              <a:prstGeom prst="rect">
                <a:avLst/>
              </a:prstGeom>
              <a:blipFill rotWithShape="1">
                <a:blip r:embed="rId2"/>
                <a:stretch>
                  <a:fillRect l="-1522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27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249" y="332656"/>
                <a:ext cx="8424936" cy="6172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smtClean="0"/>
                  <a:t>1.  Mean of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r>
                  <a:rPr lang="en-US" dirty="0" smtClean="0"/>
                  <a:t> Series at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+ </m:t>
                      </m:r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𝑓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+,…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Introduce  a variation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𝛿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, 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δx</m:t>
                    </m:r>
                    <m:r>
                      <a:rPr lang="en-US">
                        <a:latin typeface="Cambria Math"/>
                      </a:rPr>
                      <m:t> ~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N</m:t>
                    </m:r>
                    <m:r>
                      <a:rPr lang="en-US">
                        <a:latin typeface="Cambria Math"/>
                      </a:rPr>
                      <m:t>(0, 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+ </m:t>
                      </m:r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𝛿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𝑓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+,…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Now take ‘expectation’ at both sides 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y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 </m:t>
                          </m:r>
                          <m:r>
                            <a:rPr lang="en-US">
                              <a:latin typeface="Cambria Math"/>
                            </a:rPr>
                            <m:t>𝛻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+,…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𝑓𝐸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𝛿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+,…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a Gaussian </a:t>
                </a:r>
                <a:r>
                  <a:rPr lang="en-US" dirty="0" err="1"/>
                  <a:t>pdf</a:t>
                </a:r>
                <a:r>
                  <a:rPr lang="en-US" dirty="0"/>
                  <a:t> is symmetric with respect to the mean, the odd terms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δx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=,…, =0 ,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the equation will be </a:t>
                </a:r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y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 </m:t>
                          </m:r>
                          <m:r>
                            <a:rPr lang="en-US">
                              <a:latin typeface="Cambria Math"/>
                            </a:rPr>
                            <m:t>𝛻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+,…</m:t>
                          </m:r>
                        </m:e>
                      </m:d>
                    </m:oMath>
                  </m:oMathPara>
                </a14:m>
                <a:endParaRPr lang="en-US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𝜵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𝜹</m:t>
                                  </m:r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9" y="332656"/>
                <a:ext cx="8424936" cy="6172587"/>
              </a:xfrm>
              <a:prstGeom prst="rect">
                <a:avLst/>
              </a:prstGeom>
              <a:blipFill rotWithShape="1">
                <a:blip r:embed="rId2"/>
                <a:stretch>
                  <a:fillRect l="-579" t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44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67544" y="332656"/>
                <a:ext cx="8136904" cy="6258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dirty="0" smtClean="0"/>
                  <a:t>2.   Covariance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y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/>
                  <a:t>It will be shown as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𝛻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𝛻</m:t>
                            </m:r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 ,…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As approximation,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𝜮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𝒚</m:t>
                          </m:r>
                        </m:sub>
                      </m:sSub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</a:rPr>
                        <m:t>~=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𝜵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𝜮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  <m:sSup>
                        <m:sSup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𝜵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</m:d>
                        </m:e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b="1" dirty="0" smtClean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r>
                  <a:rPr lang="en-US" dirty="0" smtClean="0"/>
                  <a:t>%%  In </a:t>
                </a:r>
                <a:r>
                  <a:rPr lang="en-US" dirty="0"/>
                  <a:t>G</a:t>
                </a:r>
                <a:r>
                  <a:rPr lang="en-US" dirty="0" smtClean="0"/>
                  <a:t>aussian case</a:t>
                </a:r>
              </a:p>
              <a:p>
                <a:endParaRPr lang="en-US" dirty="0"/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~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  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  ∀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=1,2,3,…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%% Or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 , Monte Carlo simulation</a:t>
                </a:r>
              </a:p>
              <a:p>
                <a:endParaRPr lang="en-US" dirty="0"/>
              </a:p>
              <a:p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~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𝑠𝑎𝑚𝑝𝑙𝑒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   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~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𝑠𝑎𝑚𝑝𝑙𝑒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𝑠𝑎𝑚𝑝𝑙𝑒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 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>
                    <a:sym typeface="Wingdings" pitchFamily="2" charset="2"/>
                  </a:rPr>
                  <a:t> To reduce the number of the sample points , introduce the sigma point</a:t>
                </a:r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32656"/>
                <a:ext cx="8136904" cy="6258636"/>
              </a:xfrm>
              <a:prstGeom prst="rect">
                <a:avLst/>
              </a:prstGeom>
              <a:blipFill rotWithShape="1">
                <a:blip r:embed="rId2"/>
                <a:stretch>
                  <a:fillRect l="-675" t="-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03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450" y="33265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Unscented transform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544" y="886408"/>
                <a:ext cx="7848872" cy="5586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</m:oMath>
                </a14:m>
                <a:r>
                  <a:rPr lang="en-US" dirty="0"/>
                  <a:t> is a Gaussian random variable,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 ~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N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  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𝑥𝑥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, 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	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 1) The first order approximation  </a:t>
                </a:r>
                <a:r>
                  <a:rPr lang="en-US" dirty="0" smtClean="0">
                    <a:sym typeface="Wingdings" pitchFamily="2" charset="2"/>
                  </a:rPr>
                  <a:t> EKF </a:t>
                </a:r>
                <a:endParaRPr lang="en-US" dirty="0" smtClean="0"/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~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~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𝛻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𝛻</m:t>
                            </m:r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smtClean="0"/>
                  <a:t> 2) The second order approximation 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  <a:r>
                  <a:rPr lang="en-US" dirty="0" err="1" smtClean="0">
                    <a:sym typeface="Wingdings" pitchFamily="2" charset="2"/>
                  </a:rPr>
                  <a:t>taylor</a:t>
                </a:r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series</a:t>
                </a:r>
                <a:endParaRPr lang="en-US" dirty="0" smtClean="0"/>
              </a:p>
              <a:p>
                <a:endParaRPr lang="en-US" i="1" dirty="0" smtClean="0">
                  <a:latin typeface="Cambria Math"/>
                </a:endParaRP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~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/>
                      </a:rPr>
                      <m:t> 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b="0" i="0" smtClean="0">
                            <a:latin typeface="Cambria Math"/>
                          </a:rPr>
                          <m:t>(</m:t>
                        </m:r>
                        <m:r>
                          <a:rPr lang="en-US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/>
                </a:endParaRP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~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𝛻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𝛻</m:t>
                            </m:r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smtClean="0"/>
                  <a:t>  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dirty="0" smtClean="0">
                    <a:sym typeface="Wingdings" pitchFamily="2" charset="2"/>
                  </a:rPr>
                  <a:t>  need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𝛻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  <a:sym typeface="Wingdings" pitchFamily="2" charset="2"/>
                      </a:rPr>
                      <m:t>𝑓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Wingdings" pitchFamily="2" charset="2"/>
                      </a:rPr>
                      <m:t>)  , </m:t>
                    </m:r>
                    <m:r>
                      <a:rPr lang="en-US" b="0" i="0" smtClean="0">
                        <a:latin typeface="Cambria Math"/>
                        <a:ea typeface="Cambria Math"/>
                        <a:sym typeface="Wingdings" pitchFamily="2" charset="2"/>
                      </a:rPr>
                      <m:t>𝛻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Wingdings" pitchFamily="2" charset="2"/>
                      </a:rPr>
                      <m:t>𝑓</m:t>
                    </m:r>
                  </m:oMath>
                </a14:m>
                <a:endParaRPr lang="en-US" dirty="0" smtClean="0">
                  <a:sym typeface="Wingdings" pitchFamily="2" charset="2"/>
                </a:endParaRPr>
              </a:p>
              <a:p>
                <a:endParaRPr lang="en-US" dirty="0">
                  <a:sym typeface="Wingdings" pitchFamily="2" charset="2"/>
                </a:endParaRPr>
              </a:p>
              <a:p>
                <a:r>
                  <a:rPr lang="en-US" dirty="0" smtClean="0">
                    <a:sym typeface="Wingdings" pitchFamily="2" charset="2"/>
                  </a:rPr>
                  <a:t>  3)  </a:t>
                </a:r>
                <a:r>
                  <a:rPr lang="en-US" sz="2000" b="1" dirty="0" smtClean="0"/>
                  <a:t>Define Sigma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𝝌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 smtClean="0"/>
                  <a:t> (New idea)</a:t>
                </a:r>
                <a:endParaRPr lang="en-US" sz="2000" b="1" dirty="0"/>
              </a:p>
              <a:p>
                <a:r>
                  <a:rPr lang="en-US" dirty="0" smtClean="0"/>
                  <a:t>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a) given the mean , variance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 select some Sigma points</a:t>
                </a:r>
              </a:p>
              <a:p>
                <a:endParaRPr lang="en-US" dirty="0"/>
              </a:p>
              <a:p>
                <a:r>
                  <a:rPr lang="en-US" dirty="0" smtClean="0"/>
                  <a:t>     b)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y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without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  <a:ea typeface="Cambria Math"/>
                        <a:sym typeface="Wingdings" pitchFamily="2" charset="2"/>
                      </a:rPr>
                      <m:t>𝛻</m:t>
                    </m:r>
                    <m:r>
                      <a:rPr lang="en-US" i="1">
                        <a:latin typeface="Cambria Math"/>
                        <a:ea typeface="Cambria Math"/>
                        <a:sym typeface="Wingdings" pitchFamily="2" charset="2"/>
                      </a:rPr>
                      <m:t>𝑓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  <a:sym typeface="Wingdings" pitchFamily="2" charset="2"/>
                          </a:rPr>
                          <m:t>𝛻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  <a:sym typeface="Wingdings" pitchFamily="2" charset="2"/>
                      </a:rPr>
                      <m:t>𝑓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using sigma points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  Monte Carlo is too expensive. </a:t>
                </a:r>
                <a:endParaRPr lang="en-US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886408"/>
                <a:ext cx="7848872" cy="5586401"/>
              </a:xfrm>
              <a:prstGeom prst="rect">
                <a:avLst/>
              </a:prstGeom>
              <a:blipFill rotWithShape="1">
                <a:blip r:embed="rId2"/>
                <a:stretch>
                  <a:fillRect l="-699" t="-545" b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440" y="2708920"/>
            <a:ext cx="2550757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440" y="4014192"/>
            <a:ext cx="2604055" cy="123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03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520" y="260648"/>
                <a:ext cx="7920880" cy="5799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Sigma Points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r>
                  <a:rPr lang="en-US" dirty="0" smtClean="0"/>
                  <a:t>  Goals:  Select the minimum points of sigma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such that </a:t>
                </a:r>
              </a:p>
              <a:p>
                <a:endParaRPr lang="en-US" dirty="0"/>
              </a:p>
              <a:p>
                <a:r>
                  <a:rPr lang="en-US" dirty="0" smtClean="0"/>
                  <a:t>          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Σ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𝜒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,     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</a:rPr>
                      <m:t>  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….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 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1)  the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𝜒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   is  1 ,  not enough </a:t>
                </a:r>
              </a:p>
              <a:p>
                <a:endParaRPr lang="en-US" dirty="0"/>
              </a:p>
              <a:p>
                <a:r>
                  <a:rPr lang="en-US" dirty="0" smtClean="0"/>
                  <a:t>  2) </a:t>
                </a:r>
                <a:r>
                  <a:rPr lang="en-US" dirty="0"/>
                  <a:t>the 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   is  </a:t>
                </a:r>
                <a:r>
                  <a:rPr lang="en-US" dirty="0" smtClean="0"/>
                  <a:t>2 </a:t>
                </a:r>
                <a:r>
                  <a:rPr lang="en-US" dirty="0"/>
                  <a:t>,  not </a:t>
                </a:r>
                <a:r>
                  <a:rPr lang="en-US" dirty="0" smtClean="0"/>
                  <a:t>good for the symmetry </a:t>
                </a:r>
              </a:p>
              <a:p>
                <a:endParaRPr lang="en-US" dirty="0"/>
              </a:p>
              <a:p>
                <a:r>
                  <a:rPr lang="en-US" dirty="0" smtClean="0"/>
                  <a:t>  3) </a:t>
                </a:r>
                <a:r>
                  <a:rPr lang="en-US" dirty="0"/>
                  <a:t>the 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,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   is  </a:t>
                </a:r>
                <a:r>
                  <a:rPr lang="en-US" dirty="0" smtClean="0"/>
                  <a:t>3  </a:t>
                </a:r>
                <a:r>
                  <a:rPr lang="en-US" dirty="0"/>
                  <a:t>,  </a:t>
                </a:r>
                <a:r>
                  <a:rPr lang="en-US" dirty="0" smtClean="0"/>
                  <a:t>may be good.  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/>
                          </a:rPr>
                          <m:t>+ 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Σ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/>
                              </a:rPr>
                              <m:t>Σ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 smtClean="0"/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𝑤𝑒𝑖𝑔h𝑖𝑛𝑔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𝑓𝑎𝑐𝑡𝑜𝑟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60648"/>
                <a:ext cx="7920880" cy="5799986"/>
              </a:xfrm>
              <a:prstGeom prst="rect">
                <a:avLst/>
              </a:prstGeom>
              <a:blipFill rotWithShape="1">
                <a:blip r:embed="rId6"/>
                <a:stretch>
                  <a:fillRect l="-462" t="-526" b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89040"/>
            <a:ext cx="4095105" cy="1895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8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49630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1560" y="548680"/>
                <a:ext cx="5040560" cy="9589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dimension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 dirty="0">
                              <a:latin typeface="Cambria Math"/>
                            </a:rPr>
                            <m:t>+  </m:t>
                          </m:r>
                          <m:r>
                            <a:rPr lang="en-US" i="1" dirty="0">
                              <a:latin typeface="Cambria Math"/>
                            </a:rPr>
                            <m:t>𝑎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r>
                  <a:rPr lang="en-US" i="1" dirty="0" smtClean="0">
                    <a:latin typeface="Cambria Math"/>
                  </a:rPr>
                  <a:t>-</a:t>
                </a:r>
                <a:r>
                  <a:rPr lang="en-US" dirty="0" smtClean="0">
                    <a:latin typeface="Cambria Math"/>
                  </a:rPr>
                  <a:t> Scale parameter  a 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8680"/>
                <a:ext cx="5040560" cy="958980"/>
              </a:xfrm>
              <a:prstGeom prst="rect">
                <a:avLst/>
              </a:prstGeom>
              <a:blipFill rotWithShape="1">
                <a:blip r:embed="rId3"/>
                <a:stretch>
                  <a:fillRect l="-967" t="-3185" b="-8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71600" y="2020198"/>
            <a:ext cx="642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the level curve of covariance,   a1 &lt;= a2 &lt;= a3 , the Sigma points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5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6385520" cy="531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251356"/>
            <a:ext cx="468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Non-linear filtering  :    Unscented Transform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7544" y="332656"/>
                <a:ext cx="8136904" cy="6227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Unscented Transform – Selecting  Sigma Points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x</m:t>
                      </m:r>
                      <m:r>
                        <a:rPr lang="en-US">
                          <a:latin typeface="Cambria Math"/>
                        </a:rPr>
                        <m:t> ~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N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𝑥𝑥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  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, 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   Find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𝑦𝑦</m:t>
                        </m:r>
                      </m:sub>
                    </m:sSub>
                  </m:oMath>
                </a14:m>
                <a:r>
                  <a:rPr lang="en-US" dirty="0" smtClean="0"/>
                  <a:t> of </a:t>
                </a:r>
                <a:endParaRPr lang="en-US" dirty="0"/>
              </a:p>
              <a:p>
                <a:r>
                  <a:rPr lang="en-US" dirty="0"/>
                  <a:t>   			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  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using sigma points (sampling)</a:t>
                </a:r>
                <a:endParaRPr lang="en-US" dirty="0"/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 smtClean="0"/>
              </a:p>
              <a:p>
                <a:r>
                  <a:rPr lang="en-US" dirty="0" smtClean="0"/>
                  <a:t>  -Constraints , the weighting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,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Σ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Σ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en-US" dirty="0" smtClean="0"/>
                  <a:t> - One solution: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assume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χ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>
                          <a:latin typeface="Cambria Math"/>
                        </a:rPr>
                        <m:t>   , 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𝜆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𝜆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     </m:t>
                      </m:r>
                      <m:r>
                        <a:rPr lang="en-US" b="0" i="1" smtClean="0">
                          <a:latin typeface="Cambria Math"/>
                        </a:rPr>
                        <m:t>                         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i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rad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𝐖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𝐢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/>
                            </a:rPr>
                            <m:t>𝟐</m:t>
                          </m:r>
                        </m:den>
                      </m:f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𝝀</m:t>
                              </m:r>
                            </m:e>
                          </m:d>
                        </m:den>
                      </m:f>
                      <m:r>
                        <a:rPr lang="en-US" b="1" i="1">
                          <a:latin typeface="Cambria Math"/>
                        </a:rPr>
                        <m:t>, </m:t>
                      </m:r>
                      <m:r>
                        <a:rPr lang="en-US" b="1" i="1">
                          <a:latin typeface="Cambria Math"/>
                        </a:rPr>
                        <m:t>𝒊</m:t>
                      </m:r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𝟏</m:t>
                      </m:r>
                      <m:r>
                        <a:rPr lang="en-US" b="1" i="1">
                          <a:latin typeface="Cambria Math"/>
                        </a:rPr>
                        <m:t>,…,</m:t>
                      </m:r>
                      <m:r>
                        <a:rPr lang="en-US" b="1" i="1">
                          <a:latin typeface="Cambria Math"/>
                        </a:rPr>
                        <m:t>𝒏</m:t>
                      </m:r>
                      <m:r>
                        <a:rPr lang="en-US" b="1" i="1">
                          <a:latin typeface="Cambria Math"/>
                        </a:rPr>
                        <m:t>       (</m:t>
                      </m:r>
                      <m:r>
                        <a:rPr lang="en-US" b="1" i="1">
                          <a:latin typeface="Cambria Math"/>
                        </a:rPr>
                        <m:t>𝒃</m:t>
                      </m:r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i</m:t>
                          </m:r>
                          <m:r>
                            <a:rPr lang="en-US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n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−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rad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𝐖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𝐢</m:t>
                          </m:r>
                          <m:r>
                            <a:rPr lang="en-US" b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</a:rPr>
                            <m:t>𝐧</m:t>
                          </m:r>
                          <m:r>
                            <a:rPr lang="en-US" b="1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/>
                            </a:rPr>
                            <m:t>𝟐</m:t>
                          </m:r>
                        </m:den>
                      </m:f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𝝀</m:t>
                              </m:r>
                            </m:e>
                          </m:d>
                        </m:den>
                      </m:f>
                      <m:r>
                        <a:rPr lang="en-US" b="1" i="1">
                          <a:latin typeface="Cambria Math"/>
                        </a:rPr>
                        <m:t>, </m:t>
                      </m:r>
                      <m:r>
                        <a:rPr lang="en-US" b="1" i="1">
                          <a:latin typeface="Cambria Math"/>
                        </a:rPr>
                        <m:t>𝒊</m:t>
                      </m:r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𝟏</m:t>
                      </m:r>
                      <m:r>
                        <a:rPr lang="en-US" b="1" i="1">
                          <a:latin typeface="Cambria Math"/>
                        </a:rPr>
                        <m:t>,…,</m:t>
                      </m:r>
                      <m:r>
                        <a:rPr lang="en-US" b="1" i="1">
                          <a:latin typeface="Cambria Math"/>
                        </a:rPr>
                        <m:t>𝒏</m:t>
                      </m:r>
                      <m:r>
                        <a:rPr lang="en-US" b="1" i="1">
                          <a:latin typeface="Cambria Math"/>
                        </a:rPr>
                        <m:t>   (</m:t>
                      </m:r>
                      <m:r>
                        <a:rPr lang="en-US" b="1" i="1">
                          <a:latin typeface="Cambria Math"/>
                        </a:rPr>
                        <m:t>𝒄</m:t>
                      </m:r>
                      <m:r>
                        <a:rPr lang="en-US" b="1" i="1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32656"/>
                <a:ext cx="8136904" cy="6227795"/>
              </a:xfrm>
              <a:prstGeom prst="rect">
                <a:avLst/>
              </a:prstGeom>
              <a:blipFill rotWithShape="1">
                <a:blip r:embed="rId5"/>
                <a:stretch>
                  <a:fillRect l="-525" t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0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4046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5313" y="260648"/>
                <a:ext cx="7287047" cy="4071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Unscented Transform – Selecting  Sigma Points</a:t>
                </a:r>
              </a:p>
              <a:p>
                <a:r>
                  <a:rPr lang="en-US" dirty="0" smtClean="0"/>
                  <a:t>   </a:t>
                </a:r>
              </a:p>
              <a:p>
                <a:r>
                  <a:rPr lang="en-US" dirty="0"/>
                  <a:t>  </a:t>
                </a:r>
                <a:r>
                  <a:rPr lang="en-US" dirty="0" smtClean="0"/>
                  <a:t> - The number of sigma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2n +1,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:  tuning parameter. If Gaussian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r>
                  <a:rPr lang="en-US" dirty="0" smtClean="0"/>
                  <a:t>   - The weighting factors 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</m:nary>
                    <m:r>
                      <a:rPr lang="en-US" b="0" i="1" smtClean="0">
                        <a:latin typeface="Cambria Math"/>
                      </a:rPr>
                      <m:t>=1 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   -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 smtClean="0"/>
                  <a:t> 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 </a:t>
                </a:r>
                <a:r>
                  <a:rPr lang="en-US" dirty="0" smtClean="0">
                    <a:sym typeface="Wingdings" pitchFamily="2" charset="2"/>
                  </a:rPr>
                  <a:t>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𝑀</m:t>
                        </m:r>
                      </m:e>
                    </m:ra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 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  <a:r>
                  <a:rPr lang="en-US" dirty="0" err="1" smtClean="0">
                    <a:sym typeface="Wingdings" pitchFamily="2" charset="2"/>
                  </a:rPr>
                  <a:t>Cholesky</a:t>
                </a:r>
                <a:r>
                  <a:rPr lang="en-US" dirty="0" smtClean="0">
                    <a:sym typeface="Wingdings" pitchFamily="2" charset="2"/>
                  </a:rPr>
                  <a:t> factorization 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r>
                  <a:rPr lang="en-US" dirty="0" smtClean="0">
                    <a:sym typeface="Wingdings" pitchFamily="2" charset="2"/>
                  </a:rPr>
                  <a:t>         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𝑀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𝑁𝑁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−→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𝑛𝑜𝑡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𝑢𝑛𝑖𝑞𝑢𝑒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𝑏𝑢𝑡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𝑀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𝑁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,  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𝑖𝑠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𝑢𝑛𝑖𝑞𝑢𝑒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13" y="260648"/>
                <a:ext cx="7287047" cy="4071499"/>
              </a:xfrm>
              <a:prstGeom prst="rect">
                <a:avLst/>
              </a:prstGeom>
              <a:blipFill rotWithShape="1">
                <a:blip r:embed="rId4"/>
                <a:stretch>
                  <a:fillRect l="-502" t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72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5757</TotalTime>
  <Words>1731</Words>
  <Application>Microsoft Office PowerPoint</Application>
  <PresentationFormat>On-screen Show (4:3)</PresentationFormat>
  <Paragraphs>223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skim</dc:creator>
  <cp:lastModifiedBy>skim</cp:lastModifiedBy>
  <cp:revision>148</cp:revision>
  <dcterms:created xsi:type="dcterms:W3CDTF">2024-01-23T05:53:19Z</dcterms:created>
  <dcterms:modified xsi:type="dcterms:W3CDTF">2024-03-07T06:50:28Z</dcterms:modified>
</cp:coreProperties>
</file>