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9" r:id="rId3"/>
    <p:sldId id="278" r:id="rId4"/>
    <p:sldId id="279" r:id="rId5"/>
    <p:sldId id="280" r:id="rId6"/>
    <p:sldId id="281" r:id="rId7"/>
    <p:sldId id="271" r:id="rId8"/>
    <p:sldId id="272" r:id="rId9"/>
    <p:sldId id="273" r:id="rId10"/>
    <p:sldId id="275" r:id="rId11"/>
    <p:sldId id="276" r:id="rId12"/>
    <p:sldId id="277" r:id="rId13"/>
    <p:sldId id="274" r:id="rId14"/>
    <p:sldId id="258" r:id="rId15"/>
    <p:sldId id="282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9" autoAdjust="0"/>
    <p:restoredTop sz="94603" autoAdjust="0"/>
  </p:normalViewPr>
  <p:slideViewPr>
    <p:cSldViewPr>
      <p:cViewPr>
        <p:scale>
          <a:sx n="80" d="100"/>
          <a:sy n="80" d="100"/>
        </p:scale>
        <p:origin x="-872" y="7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0AED-A3F2-404C-8AE6-0AC5611A5B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7487-A7F1-4E14-9509-53BA9CAE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7487-A7F1-4E14-9509-53BA9CAEBA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7487-A7F1-4E14-9509-53BA9CAEBA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9BF9-1799-4208-9379-96D391BE2A1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68407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Ch.7 Extended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endParaRPr lang="en-US" dirty="0"/>
          </a:p>
          <a:p>
            <a:r>
              <a:rPr lang="en-US" dirty="0" smtClean="0"/>
              <a:t>  - </a:t>
            </a:r>
            <a:r>
              <a:rPr lang="en-US" dirty="0" err="1" smtClean="0"/>
              <a:t>Kalman</a:t>
            </a:r>
            <a:r>
              <a:rPr lang="en-US" dirty="0" smtClean="0"/>
              <a:t> : Linear System </a:t>
            </a:r>
          </a:p>
          <a:p>
            <a:r>
              <a:rPr lang="en-US" dirty="0"/>
              <a:t>  </a:t>
            </a:r>
            <a:r>
              <a:rPr lang="en-US" dirty="0" smtClean="0"/>
              <a:t>- Non – Linear System </a:t>
            </a:r>
          </a:p>
          <a:p>
            <a:endParaRPr lang="en-US" dirty="0"/>
          </a:p>
          <a:p>
            <a:r>
              <a:rPr lang="en-US" dirty="0" smtClean="0"/>
              <a:t>   1) Extended </a:t>
            </a:r>
            <a:r>
              <a:rPr lang="en-US" dirty="0" err="1" smtClean="0"/>
              <a:t>Kalman</a:t>
            </a:r>
            <a:r>
              <a:rPr lang="en-US" dirty="0" smtClean="0"/>
              <a:t> Filter : 1970, </a:t>
            </a:r>
            <a:r>
              <a:rPr lang="en-US" dirty="0" err="1" smtClean="0"/>
              <a:t>Jazwinski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2) Unscented </a:t>
            </a:r>
            <a:r>
              <a:rPr lang="en-US" dirty="0" err="1" smtClean="0"/>
              <a:t>Kalman</a:t>
            </a:r>
            <a:r>
              <a:rPr lang="en-US" dirty="0" smtClean="0"/>
              <a:t> Filter ; 1990, </a:t>
            </a:r>
            <a:r>
              <a:rPr lang="en-US" dirty="0" err="1" smtClean="0"/>
              <a:t>Julier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3) Particle Filter : 2000,  Big Data</a:t>
            </a:r>
          </a:p>
          <a:p>
            <a:endParaRPr lang="en-US" dirty="0"/>
          </a:p>
          <a:p>
            <a:r>
              <a:rPr lang="en-US" dirty="0" smtClean="0"/>
              <a:t>   4) Gaussian Process: Batch Process,  Machine-learning </a:t>
            </a:r>
          </a:p>
          <a:p>
            <a:endParaRPr lang="en-US" dirty="0"/>
          </a:p>
          <a:p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6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3528" y="188640"/>
                <a:ext cx="8568952" cy="5670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b="1" dirty="0" smtClean="0"/>
                  <a:t>Lemma 4.7 (Orthogonal Projection Lemma</a:t>
                </a:r>
                <a:r>
                  <a:rPr lang="en-US" dirty="0"/>
                  <a:t>) :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 be a Hilbert space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𝒳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⊂</m:t>
                    </m:r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 be a subspace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. Then there exists a unique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i="1">
                        <a:latin typeface="Cambria Math"/>
                      </a:rPr>
                      <m:t>𝒳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such </a:t>
                </a:r>
                <a:r>
                  <a:rPr lang="en-US" dirty="0"/>
                  <a:t>that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𝓍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err="1"/>
                  <a:t>Iff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=0 , ∀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𝒳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%% Hilbert Space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: the number of basis may be infinite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: the dot product is defined </a:t>
                </a:r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  - finite basis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 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≥0,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𝑜𝑛𝑙𝑦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=0</m:t>
                    </m:r>
                  </m:oMath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  - infinite elements of  basis</a:t>
                </a:r>
              </a:p>
              <a:p>
                <a:pPr latinLnBrk="1"/>
                <a:r>
                  <a:rPr lang="en-US" dirty="0"/>
                  <a:t> </a:t>
                </a:r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Fourier series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, T = 1/f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= 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rthogonal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𝑏𝑎𝑠𝑒</m:t>
                    </m:r>
                    <m:r>
                      <a:rPr lang="en-US" b="0" i="1" smtClean="0">
                        <a:latin typeface="Cambria Math"/>
                      </a:rPr>
                      <m:t>=[,…,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1,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,…]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568952" cy="5670142"/>
              </a:xfrm>
              <a:prstGeom prst="rect">
                <a:avLst/>
              </a:prstGeom>
              <a:blipFill rotWithShape="1">
                <a:blip r:embed="rId2"/>
                <a:stretch>
                  <a:fillRect l="-569" t="-538" r="-427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355455"/>
                <a:ext cx="8568952" cy="6679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Non-linear Least Squares (batch type)  : </a:t>
                </a:r>
                <a:r>
                  <a:rPr lang="en-US" dirty="0" err="1" smtClean="0"/>
                  <a:t>Mewton</a:t>
                </a:r>
                <a:r>
                  <a:rPr lang="en-US" dirty="0" smtClean="0"/>
                  <a:t> – Gaus</a:t>
                </a:r>
                <a:r>
                  <a:rPr lang="en-US" dirty="0"/>
                  <a:t>s</a:t>
                </a:r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y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𝑛𝑜𝑖𝑠𝑒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known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There is no pseudo inverse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 Taylor series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sym typeface="Wingdings" pitchFamily="2" charset="2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sym typeface="Wingdings" pitchFamily="2" charset="2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>
                    <a:sym typeface="Wingdings" pitchFamily="2" charset="2"/>
                  </a:rPr>
                  <a:t>  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≅</m:t>
                    </m:r>
                    <m:f>
                      <m:fPr>
                        <m:ctrlPr>
                          <a:rPr lang="en-US" i="1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en-US" dirty="0" smtClean="0">
                    <a:sym typeface="Wingdings" pitchFamily="2" charset="2"/>
                  </a:rPr>
                  <a:t>      want 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</m:acc>
                    <m:r>
                      <a:rPr lang="en-US" i="1" dirty="0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endParaRPr lang="en-US" dirty="0"/>
              </a:p>
              <a:p>
                <a:r>
                  <a:rPr lang="en-US" dirty="0" smtClean="0"/>
                  <a:t>   Update process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Wingdings" pitchFamily="2" charset="2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  <a:sym typeface="Wingdings" pitchFamily="2" charset="2"/>
                        </a:rPr>
                        <m:t> −</m:t>
                      </m:r>
                      <m:r>
                        <a:rPr lang="en-US" i="1">
                          <a:latin typeface="Cambria Math"/>
                          <a:sym typeface="Wingdings" pitchFamily="2" charset="2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  <a:sym typeface="Wingdings" pitchFamily="2" charset="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sym typeface="Wingdings" pitchFamily="2" charset="2"/>
                            </a:rPr>
                            <m:t>𝒂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sym typeface="Wingdings" pitchFamily="2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sym typeface="Wingdings" pitchFamily="2" charset="2"/>
                        </a:rPr>
                        <m:t>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b="0" dirty="0" smtClean="0"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 :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𝐽𝑎𝑐𝑜𝑏𝑖𝑎𝑛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By the Best Least square </a:t>
                </a:r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+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) −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 continue until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  </a:t>
                </a:r>
              </a:p>
              <a:p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𝑏𝑒𝑠𝑡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𝑒𝑠𝑡𝑖𝑚𝑎𝑡𝑜𝑟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5455"/>
                <a:ext cx="8568952" cy="6679393"/>
              </a:xfrm>
              <a:prstGeom prst="rect">
                <a:avLst/>
              </a:prstGeom>
              <a:blipFill rotWithShape="1">
                <a:blip r:embed="rId2"/>
                <a:stretch>
                  <a:fillRect l="-427" t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41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2291" y="260648"/>
                <a:ext cx="8208912" cy="628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Deriving The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via the orthogonal Projection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Ch.3 :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in case of Gaussian noise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Noise : zero mean, uncorrelated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  <m:r>
                            <a:rPr lang="en-US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∈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marL="342900" lvl="0" indent="-342900" latinLnBrk="1">
                  <a:buAutoNum type="arabicParenR"/>
                </a:pPr>
                <a:r>
                  <a:rPr lang="en-US" dirty="0" smtClean="0"/>
                  <a:t>Measurement </a:t>
                </a:r>
                <a:r>
                  <a:rPr lang="en-US" dirty="0"/>
                  <a:t>space: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 to be a vector space , </a:t>
                </a:r>
                <a:r>
                  <a:rPr lang="en-US" dirty="0" smtClean="0"/>
                  <a:t>a </a:t>
                </a:r>
                <a:r>
                  <a:rPr lang="en-US" dirty="0"/>
                  <a:t>subspace of </a:t>
                </a:r>
                <a:r>
                  <a:rPr lang="en-US" dirty="0" smtClean="0"/>
                  <a:t>the</a:t>
                </a:r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/>
                  <a:t>measurement space, as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𝑠𝑝𝑎𝑛</m:t>
                      </m:r>
                      <m:r>
                        <a:rPr lang="en-US" i="1">
                          <a:latin typeface="Cambria Math"/>
                        </a:rPr>
                        <m:t>{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lvl="0" latinLnBrk="1"/>
                <a:r>
                  <a:rPr lang="en-US" dirty="0" smtClean="0"/>
                  <a:t>2) </a:t>
                </a:r>
                <a:r>
                  <a:rPr lang="en-US" dirty="0"/>
                  <a:t>The cost function: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𝐽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𝒵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the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number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of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measures</m:t>
                      </m:r>
                      <m:r>
                        <a:rPr lang="en-US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By The orthogonal projection lemma</a:t>
                </a:r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=0 , ∀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                      or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=0,   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1" y="260648"/>
                <a:ext cx="8208912" cy="6289350"/>
              </a:xfrm>
              <a:prstGeom prst="rect">
                <a:avLst/>
              </a:prstGeom>
              <a:blipFill rotWithShape="1">
                <a:blip r:embed="rId2"/>
                <a:stretch>
                  <a:fillRect l="-594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58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620688"/>
                <a:ext cx="7632848" cy="3246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Orthogonal properties  - not necessary </a:t>
                </a:r>
                <a:r>
                  <a:rPr lang="en-US" dirty="0"/>
                  <a:t>G</a:t>
                </a:r>
                <a:r>
                  <a:rPr lang="en-US" dirty="0" smtClean="0"/>
                  <a:t>aussian but linear system</a:t>
                </a:r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b="0" dirty="0" smtClean="0"/>
                  <a:t>By orthogonal lemma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=0 ,    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=0,1,…,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dirty="0" smtClean="0"/>
              </a:p>
              <a:p>
                <a:pPr marL="342900" indent="-342900">
                  <a:buFontTx/>
                  <a:buAutoNum type="arabicParenR"/>
                </a:pPr>
                <a:r>
                  <a:rPr lang="en-US" b="0" dirty="0" smtClean="0"/>
                  <a:t>The estimate  is linear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 =0,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=0,1,…,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marL="342900" indent="-342900">
                  <a:buFontTx/>
                  <a:buAutoNum type="arabicParenR"/>
                </a:pPr>
                <a:r>
                  <a:rPr lang="en-US" dirty="0" smtClean="0"/>
                  <a:t>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=0,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=0,1,…,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arenR"/>
                </a:pPr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0688"/>
                <a:ext cx="7632848" cy="3246273"/>
              </a:xfrm>
              <a:prstGeom prst="rect">
                <a:avLst/>
              </a:prstGeom>
              <a:blipFill rotWithShape="1">
                <a:blip r:embed="rId2"/>
                <a:stretch>
                  <a:fillRect l="-719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67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404664"/>
                <a:ext cx="8424936" cy="4823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Kalman : Drift  :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𝑚𝑒𝑎𝑛</m:t>
                      </m:r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  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Prediction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1) Mean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(3.42)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2) Variance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424936" cy="4823372"/>
              </a:xfrm>
              <a:prstGeom prst="rect">
                <a:avLst/>
              </a:prstGeom>
              <a:blipFill rotWithShape="1">
                <a:blip r:embed="rId2"/>
                <a:stretch>
                  <a:fillRect l="-65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38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5536" y="404664"/>
                <a:ext cx="8424936" cy="4194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Estimation</a:t>
                </a:r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Mean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2)  Variance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𝐤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         (3.45)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Hence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                                 =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424936" cy="4194097"/>
              </a:xfrm>
              <a:prstGeom prst="rect">
                <a:avLst/>
              </a:prstGeom>
              <a:blipFill rotWithShape="1">
                <a:blip r:embed="rId2"/>
                <a:stretch>
                  <a:fillRect l="-651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42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1073" y="260648"/>
                <a:ext cx="8424936" cy="5201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latinLnBrk="1">
                  <a:buFont typeface="Wingdings" pitchFamily="2" charset="2"/>
                  <a:buChar char="q"/>
                </a:pPr>
                <a:endParaRPr lang="en-US" b="1" i="1" dirty="0" smtClean="0"/>
              </a:p>
              <a:p>
                <a:pPr marL="342900" indent="-342900" latinLnBrk="1">
                  <a:buFont typeface="Wingdings" pitchFamily="2" charset="2"/>
                  <a:buChar char="q"/>
                </a:pPr>
                <a:r>
                  <a:rPr lang="en-US" b="1" i="1" dirty="0" err="1" smtClean="0"/>
                  <a:t>Kalman</a:t>
                </a:r>
                <a:r>
                  <a:rPr lang="en-US" b="1" i="1" dirty="0" smtClean="0"/>
                  <a:t> Gain variants formula</a:t>
                </a:r>
              </a:p>
              <a:p>
                <a:pPr latinLnBrk="1"/>
                <a:endParaRPr lang="en-US" b="1" i="1" dirty="0"/>
              </a:p>
              <a:p>
                <a:pPr latinLnBrk="1"/>
                <a:r>
                  <a:rPr lang="en-US" b="1" i="1" dirty="0" smtClean="0"/>
                  <a:t>1)  </a:t>
                </a:r>
                <a:endParaRPr lang="en-US" b="1" i="1" dirty="0"/>
              </a:p>
              <a:p>
                <a:r>
                  <a:rPr lang="en-US" b="1" i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>
                        <a:latin typeface="Cambria Math"/>
                      </a:rPr>
                      <m:t>      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𝟒𝟒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              =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atinLnBrk="1"/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i="1" dirty="0" smtClean="0"/>
              </a:p>
              <a:p>
                <a:pPr latinLnBrk="1"/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≔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>
                                <a:latin typeface="Cambria Math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>
                        <a:latin typeface="Cambria Math"/>
                      </a:rPr>
                      <m:t>          </m:t>
                    </m:r>
                    <m:r>
                      <a:rPr lang="en-US">
                        <a:latin typeface="Cambria Math"/>
                      </a:rPr>
                      <m:t>(3.45)</m:t>
                    </m:r>
                  </m:oMath>
                </a14:m>
                <a:endParaRPr lang="en-US" b="1" dirty="0" smtClean="0"/>
              </a:p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 2) </a:t>
                </a:r>
                <a:r>
                  <a:rPr lang="en-US" b="1" dirty="0" smtClean="0"/>
                  <a:t>Less inverse operations: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                            (3.49)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endParaRPr lang="en-US" dirty="0"/>
              </a:p>
              <a:p>
                <a:r>
                  <a:rPr lang="en-US" dirty="0" smtClean="0"/>
                  <a:t>Or  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     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  (page.144)</a:t>
                </a:r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3" y="260648"/>
                <a:ext cx="8424936" cy="5201360"/>
              </a:xfrm>
              <a:prstGeom prst="rect">
                <a:avLst/>
              </a:prstGeom>
              <a:blipFill rotWithShape="1"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3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188640"/>
                <a:ext cx="7920880" cy="5205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Non-linearity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r>
                  <a:rPr lang="en-US" dirty="0" smtClean="0"/>
                  <a:t>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dx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dt</m:t>
                        </m:r>
                      </m:den>
                    </m:f>
                    <m:r>
                      <a:rPr lang="en-US" i="1"/>
                      <m:t>= </m:t>
                    </m:r>
                    <m:r>
                      <a:rPr lang="en-US" i="1"/>
                      <m:t>𝑓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= −</m:t>
                    </m:r>
                    <m:r>
                      <a:rPr lang="en-US" i="1"/>
                      <m:t>𝑥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1−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d>
                    <m:r>
                      <a:rPr lang="en-US" i="1"/>
                      <m:t>                (1)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- Stability </a:t>
                </a:r>
              </a:p>
              <a:p>
                <a:endParaRPr lang="en-US" dirty="0"/>
              </a:p>
              <a:p>
                <a:r>
                  <a:rPr lang="en-US" dirty="0" smtClean="0"/>
                  <a:t> 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Check the slope around stationary points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- plot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The system is </a:t>
                </a:r>
                <a:r>
                  <a:rPr lang="en-US" dirty="0" err="1" smtClean="0">
                    <a:sym typeface="Wingdings" pitchFamily="2" charset="2"/>
                  </a:rPr>
                  <a:t>asypmtotic</a:t>
                </a:r>
                <a:r>
                  <a:rPr lang="en-US" dirty="0" smtClean="0">
                    <a:sym typeface="Wingdings" pitchFamily="2" charset="2"/>
                  </a:rPr>
                  <a:t> stable  at the stationary point. </a:t>
                </a:r>
                <a:endParaRPr lang="en-US" dirty="0" smtClean="0"/>
              </a:p>
              <a:p>
                <a:r>
                  <a:rPr lang="en-US" dirty="0" smtClean="0"/>
                  <a:t> 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5205528"/>
              </a:xfrm>
              <a:prstGeom prst="rect">
                <a:avLst/>
              </a:prstGeom>
              <a:blipFill rotWithShape="1">
                <a:blip r:embed="rId2"/>
                <a:stretch>
                  <a:fillRect l="-462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0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3426" y="188640"/>
                <a:ext cx="8208912" cy="6068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Linearization</a:t>
                </a:r>
                <a:endParaRPr lang="en-US" dirty="0"/>
              </a:p>
              <a:p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1) Stationary </a:t>
                </a:r>
                <a:r>
                  <a:rPr lang="en-US" dirty="0"/>
                  <a:t>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: 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r>
                            <a:rPr lang="en-US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>
                          <a:latin typeface="Cambria Math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/>
                        </a:rPr>
                        <m:t>  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342900" indent="-342900">
                  <a:buAutoNum type="arabicParenR" startAt="2"/>
                </a:pPr>
                <a:r>
                  <a:rPr lang="en-US" dirty="0" smtClean="0"/>
                  <a:t>RHS : Near </a:t>
                </a:r>
                <a:r>
                  <a:rPr lang="en-US" dirty="0"/>
                  <a:t>stationary  points , the approximated dynamic eq. </a:t>
                </a:r>
              </a:p>
              <a:p>
                <a:pPr marL="342900" indent="-342900">
                  <a:buAutoNum type="arabicParenR" startAt="2"/>
                </a:pPr>
                <a:endParaRPr lang="en-US" dirty="0"/>
              </a:p>
              <a:p>
                <a:r>
                  <a:rPr lang="en-US" dirty="0"/>
                  <a:t>              Taylor series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…. </m:t>
                      </m:r>
                      <m:r>
                        <a:rPr lang="en-US">
                          <a:latin typeface="Cambria Math"/>
                        </a:rPr>
                        <m:t>      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>
                          <a:latin typeface="Cambria Math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 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: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𝑠𝑡𝑎𝑡𝑖𝑜𝑛𝑎𝑟𝑦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𝑝𝑜𝑖𝑛𝑡</m:t>
                    </m:r>
                    <m:r>
                      <a:rPr lang="en-US" i="1">
                        <a:latin typeface="Cambria Math"/>
                      </a:rPr>
                      <m:t> , 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=0, </m:t>
                    </m:r>
                    <m:r>
                      <a:rPr lang="en-US" i="1">
                        <a:latin typeface="Cambria Math"/>
                      </a:rPr>
                      <m:t>𝑡h𝑒𝑛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  , ∵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:r>
                  <a:rPr lang="en-US" i="1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3) LHS </a:t>
                </a:r>
              </a:p>
              <a:p>
                <a:r>
                  <a:rPr lang="en-US" i="1" dirty="0" smtClean="0">
                    <a:latin typeface="Cambria Math"/>
                  </a:rPr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dx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dt</m:t>
                        </m:r>
                      </m:den>
                    </m:f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𝑑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𝑎</m:t>
                            </m:r>
                            <m:r>
                              <a:rPr lang="en-US" i="1"/>
                              <m:t>+</m:t>
                            </m:r>
                            <m:r>
                              <a:rPr lang="en-US" i="1"/>
                              <m:t>𝛿</m:t>
                            </m:r>
                            <m:r>
                              <a:rPr lang="en-US" i="1"/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/>
                          <m:t>𝑑𝑡</m:t>
                        </m:r>
                      </m:den>
                    </m:f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𝑑</m:t>
                        </m:r>
                        <m:r>
                          <a:rPr lang="en-US" i="1"/>
                          <m:t>𝛿</m:t>
                        </m:r>
                        <m:r>
                          <a:rPr lang="en-US" i="1"/>
                          <m:t>𝑥</m:t>
                        </m:r>
                      </m:num>
                      <m:den>
                        <m:r>
                          <a:rPr lang="en-US" i="1"/>
                          <m:t>𝑑𝑡</m:t>
                        </m:r>
                      </m:den>
                    </m:f>
                    <m:r>
                      <a:rPr lang="en-US" i="1"/>
                      <m:t> </m:t>
                    </m:r>
                  </m:oMath>
                </a14:m>
                <a:endParaRPr lang="en-US" dirty="0"/>
              </a:p>
              <a:p>
                <a:pPr/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4) Combine </a:t>
                </a:r>
                <a:endParaRPr lang="en-US" i="1" dirty="0">
                  <a:latin typeface="Cambria Math"/>
                </a:endParaRPr>
              </a:p>
              <a:p>
                <a:r>
                  <a:rPr lang="en-US" dirty="0" smtClean="0"/>
                  <a:t>                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6" y="188640"/>
                <a:ext cx="8208912" cy="6068328"/>
              </a:xfrm>
              <a:prstGeom prst="rect">
                <a:avLst/>
              </a:prstGeom>
              <a:blipFill rotWithShape="1">
                <a:blip r:embed="rId2"/>
                <a:stretch>
                  <a:fillRect l="-594" t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8315" y="188640"/>
                <a:ext cx="7920880" cy="6566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</a:t>
                </a:r>
              </a:p>
              <a:p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7.1 Linearized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pPr lvl="0" latinLnBrk="1"/>
                <a:r>
                  <a:rPr lang="en-US" dirty="0" smtClean="0"/>
                  <a:t>7.1.1  </a:t>
                </a:r>
                <a:r>
                  <a:rPr lang="en-US" dirty="0"/>
                  <a:t>Continuous time </a:t>
                </a:r>
              </a:p>
              <a:p>
                <a:r>
                  <a:rPr lang="en-US" dirty="0"/>
                  <a:t> 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/>
                            <m:t>dx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/>
                            <m:t>dt</m:t>
                          </m:r>
                        </m:den>
                      </m:f>
                      <m:r>
                        <m:rPr>
                          <m:aln/>
                        </m:rPr>
                        <a:rPr lang="en-US" i="1"/>
                        <m:t>=</m:t>
                      </m:r>
                      <m:r>
                        <a:rPr lang="en-US" i="1"/>
                        <m:t>𝑓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</m:e>
                      </m:d>
                      <m:r>
                        <a:rPr lang="en-US"/>
                        <m:t>+</m:t>
                      </m:r>
                      <m:r>
                        <m:rPr>
                          <m:sty m:val="p"/>
                        </m:rPr>
                        <a:rPr lang="en-US"/>
                        <m:t>Gw</m:t>
                      </m:r>
                      <m:r>
                        <a:rPr lang="en-US"/>
                        <m:t> , </m:t>
                      </m:r>
                      <m:r>
                        <m:rPr>
                          <m:sty m:val="p"/>
                        </m:rPr>
                        <a:rPr lang="en-US"/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ww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/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𝑊</m:t>
                      </m:r>
                      <m:r>
                        <a:rPr lang="en-US" i="1"/>
                        <m:t>𝛿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𝑡</m:t>
                      </m:r>
                      <m:r>
                        <a:rPr lang="en-US" i="1"/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/>
                        <m:t>z</m:t>
                      </m:r>
                      <m:r>
                        <a:rPr lang="en-US"/>
                        <m:t>=</m:t>
                      </m:r>
                      <m:r>
                        <m:rPr>
                          <m:sty m:val="p"/>
                        </m:rPr>
                        <a:rPr lang="en-US"/>
                        <m:t>h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/>
                            <m:t>x</m:t>
                          </m:r>
                        </m:e>
                      </m:d>
                      <m:r>
                        <a:rPr lang="en-US" i="1"/>
                        <m:t>+</m:t>
                      </m:r>
                      <m:r>
                        <a:rPr lang="en-US" i="1"/>
                        <m:t>𝑣</m:t>
                      </m:r>
                      <m:r>
                        <a:rPr lang="en-US" i="1"/>
                        <m:t> , </m:t>
                      </m:r>
                      <m:r>
                        <a:rPr lang="en-US" i="1"/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𝑣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𝑣</m:t>
                              </m:r>
                            </m:e>
                            <m:sup>
                              <m:r>
                                <a:rPr lang="en-US" i="1"/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𝑉</m:t>
                      </m:r>
                      <m:r>
                        <a:rPr lang="en-US" i="1"/>
                        <m:t>𝛿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𝑡</m:t>
                      </m:r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The </a:t>
                </a:r>
                <a:r>
                  <a:rPr lang="en-US" dirty="0"/>
                  <a:t>EKF is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1) By the orthogonal Projection Lemma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/>
                            <m:t>d</m:t>
                          </m:r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/>
                            <m:t>𝑑𝑡</m:t>
                          </m:r>
                        </m:den>
                      </m:f>
                      <m:r>
                        <a:rPr lang="en-US" i="1"/>
                        <m:t>=</m:t>
                      </m:r>
                      <m:r>
                        <a:rPr lang="en-US" i="1"/>
                        <m:t>𝑓</m:t>
                      </m:r>
                      <m:r>
                        <a:rPr lang="en-US" i="1"/>
                        <m:t>(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r>
                        <a:rPr lang="en-US" i="1"/>
                        <m:t>)+</m:t>
                      </m:r>
                      <m:r>
                        <a:rPr lang="en-US" i="1"/>
                        <m:t>𝑃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𝐻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𝑉</m:t>
                          </m:r>
                        </m:e>
                        <m:sup>
                          <m:r>
                            <a:rPr lang="en-US" i="1"/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𝑧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h</m:t>
                          </m:r>
                          <m:r>
                            <a:rPr lang="en-US" i="1"/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  2) Linearized the Error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/>
                      <m:t>      </m:t>
                    </m:r>
                    <m:r>
                      <m:rPr>
                        <m:sty m:val="p"/>
                      </m:rPr>
                      <a:rPr lang="en-US"/>
                      <m:t>F</m:t>
                    </m:r>
                    <m:r>
                      <a:rPr lang="en-US"/>
                      <m:t> :=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/>
                          <m:t>∂</m:t>
                        </m:r>
                        <m:r>
                          <m:rPr>
                            <m:sty m:val="p"/>
                          </m:rPr>
                          <a:rPr lang="en-US"/>
                          <m:t>f</m:t>
                        </m:r>
                      </m:num>
                      <m:den>
                        <m:r>
                          <a:rPr lang="en-US"/>
                          <m:t>∂</m:t>
                        </m:r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den>
                    </m:f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|</m:t>
                        </m:r>
                      </m:e>
                      <m:sub>
                        <m:r>
                          <a:rPr lang="en-US" i="1"/>
                          <m:t>𝑥</m:t>
                        </m:r>
                        <m:r>
                          <a:rPr lang="en-US" i="1"/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H</m:t>
                    </m:r>
                    <m:r>
                      <a:rPr lang="en-US"/>
                      <m:t> :=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/>
                          <m:t>∂</m:t>
                        </m:r>
                        <m:r>
                          <m:rPr>
                            <m:sty m:val="p"/>
                          </m:rPr>
                          <a:rPr lang="en-US"/>
                          <m:t>h</m:t>
                        </m:r>
                      </m:num>
                      <m:den>
                        <m:r>
                          <a:rPr lang="en-US"/>
                          <m:t>∂</m:t>
                        </m:r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den>
                    </m:f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|</m:t>
                        </m:r>
                      </m:e>
                      <m:sub>
                        <m:r>
                          <a:rPr lang="en-US" i="1"/>
                          <m:t>𝑥</m:t>
                        </m:r>
                        <m:r>
                          <a:rPr lang="en-US" i="1"/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	And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/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i="1"/>
                        <m:t>=</m:t>
                      </m:r>
                      <m:r>
                        <a:rPr lang="en-US" i="1"/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𝐹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r>
                        <a:rPr lang="en-US" i="1"/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𝐻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𝑉</m:t>
                          </m:r>
                        </m:e>
                        <m:sup>
                          <m:r>
                            <a:rPr lang="en-US" i="1"/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/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i="1"/>
                        <m:t>𝑊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5" y="188640"/>
                <a:ext cx="7920880" cy="6566028"/>
              </a:xfrm>
              <a:prstGeom prst="rect">
                <a:avLst/>
              </a:prstGeom>
              <a:blipFill rotWithShape="1">
                <a:blip r:embed="rId2"/>
                <a:stretch>
                  <a:fillRect l="-615" t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41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188640"/>
                <a:ext cx="7920880" cy="339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3) EKF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d</m:t>
                        </m:r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i="1"/>
                          <m:t>𝑑𝑡</m:t>
                        </m:r>
                      </m:den>
                    </m:f>
                    <m:r>
                      <a:rPr lang="en-US" i="1"/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𝑥</m:t>
                        </m:r>
                      </m:e>
                    </m:acc>
                    <m:r>
                      <a:rPr lang="en-US" i="1"/>
                      <m:t>+</m:t>
                    </m:r>
                    <m:r>
                      <a:rPr lang="en-US" i="1"/>
                      <m:t>𝑃𝐻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𝑉</m:t>
                        </m:r>
                      </m:e>
                      <m:sup>
                        <m:r>
                          <a:rPr lang="en-US" i="1"/>
                          <m:t>−1</m:t>
                        </m:r>
                      </m:sup>
                    </m:sSup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𝑧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𝐻</m:t>
                        </m:r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% terminology : The optimal Observer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d</m:t>
                        </m:r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i="1"/>
                          <m:t>𝑑𝑡</m:t>
                        </m:r>
                      </m:den>
                    </m:f>
                    <m:r>
                      <a:rPr lang="en-US" i="1"/>
                      <m:t>=(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i="1"/>
                      <m:t> −</m:t>
                    </m:r>
                    <m:r>
                      <a:rPr lang="en-US" i="1"/>
                      <m:t>𝑃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𝐻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𝑉</m:t>
                        </m:r>
                      </m:e>
                      <m:sup>
                        <m:r>
                          <a:rPr lang="en-US" i="1"/>
                          <m:t>−1</m:t>
                        </m:r>
                      </m:sup>
                    </m:sSup>
                    <m:r>
                      <a:rPr lang="en-US" i="1"/>
                      <m:t>𝐻</m:t>
                    </m:r>
                    <m:r>
                      <a:rPr lang="en-US" i="1"/>
                      <m:t>)</m:t>
                    </m:r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𝑥</m:t>
                        </m:r>
                      </m:e>
                    </m:acc>
                    <m:r>
                      <a:rPr lang="en-US" i="1"/>
                      <m:t>+</m:t>
                    </m:r>
                    <m:r>
                      <a:rPr lang="en-US" i="1"/>
                      <m:t>𝑃𝐻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𝑉</m:t>
                        </m:r>
                      </m:e>
                      <m:sup>
                        <m:r>
                          <a:rPr lang="en-US" i="1"/>
                          <m:t>−1</m:t>
                        </m:r>
                      </m:sup>
                    </m:sSup>
                    <m:r>
                      <a:rPr lang="en-US" i="1"/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 smtClean="0"/>
              </a:p>
              <a:p>
                <a:r>
                  <a:rPr lang="en-US" dirty="0" smtClean="0"/>
                  <a:t>  </a:t>
                </a:r>
                <a:endParaRPr lang="en-US" dirty="0" smtClean="0"/>
              </a:p>
              <a:p>
                <a:r>
                  <a:rPr lang="en-US" dirty="0" smtClean="0"/>
                  <a:t>   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3395545"/>
              </a:xfrm>
              <a:prstGeom prst="rect">
                <a:avLst/>
              </a:prstGeom>
              <a:blipFill rotWithShape="1">
                <a:blip r:embed="rId3"/>
                <a:stretch>
                  <a:fillRect t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58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88640"/>
                <a:ext cx="7920880" cy="631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Squares: Singular Value Decomposition</a:t>
                </a:r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smtClean="0"/>
                  <a:t>  Theorem 4.2 : Singular Value Decomposition </a:t>
                </a:r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where </a:t>
                </a:r>
                <a:endParaRPr lang="en-US" dirty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𝑜𝑟𝑡h𝑜𝑛𝑜𝑟𝑚𝑎𝑙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𝑚𝑎𝑡𝑟𝑖𝑥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b="0" dirty="0" smtClean="0"/>
                  <a:t>  (left / right singular matrix)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/>
                  <a:t>  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 …≥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b="0" dirty="0" smtClean="0"/>
                  <a:t>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endParaRPr lang="en-US" b="0" dirty="0" smtClean="0"/>
              </a:p>
              <a:p>
                <a:r>
                  <a:rPr lang="en-US" dirty="0" smtClean="0"/>
                  <a:t>     ** Orthonormal matrix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 if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6313523"/>
              </a:xfrm>
              <a:prstGeom prst="rect">
                <a:avLst/>
              </a:prstGeom>
              <a:blipFill rotWithShape="1">
                <a:blip r:embed="rId3"/>
                <a:stretch>
                  <a:fillRect l="-462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9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88640"/>
                <a:ext cx="7920880" cy="3928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Squares: Singular Value Decomposition</a:t>
                </a:r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Interpretation of SVD </a:t>
                </a:r>
              </a:p>
              <a:p>
                <a:r>
                  <a:rPr lang="en-US" dirty="0" smtClean="0"/>
                  <a:t>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r>
                      <a:rPr lang="en-US">
                        <a:latin typeface="Cambria Math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                   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4.8</m:t>
                        </m:r>
                      </m:e>
                    </m:d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Now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z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Hx</m:t>
                      </m:r>
                      <m:r>
                        <a:rPr lang="en-US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    </m:t>
                              </m:r>
                            </m:e>
                          </m:nary>
                        </m:e>
                      </m:nary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+,…,+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The input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are effective </a:t>
                </a:r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The output </a:t>
                </a:r>
                <a:r>
                  <a:rPr lang="en-US" dirty="0"/>
                  <a:t>with a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will be measured.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3928896"/>
              </a:xfrm>
              <a:prstGeom prst="rect">
                <a:avLst/>
              </a:prstGeom>
              <a:blipFill rotWithShape="1">
                <a:blip r:embed="rId2"/>
                <a:stretch>
                  <a:fillRect l="-616" t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12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88640"/>
                <a:ext cx="7920880" cy="634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Orthogonal Projection Lemma   </a:t>
                </a:r>
              </a:p>
              <a:p>
                <a:endParaRPr lang="en-US" dirty="0" smtClean="0"/>
              </a:p>
              <a:p>
                <a:pPr marL="285750" indent="-285750" latinLnBrk="1">
                  <a:buFont typeface="Wingdings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smtClean="0"/>
                  <a:t> Gram-Schmidt </a:t>
                </a:r>
                <a:r>
                  <a:rPr lang="en-US" dirty="0" err="1" smtClean="0"/>
                  <a:t>orthogonalization</a:t>
                </a:r>
                <a:endParaRPr lang="en-US" dirty="0" smtClean="0"/>
              </a:p>
              <a:p>
                <a:pPr marL="285750" indent="-285750" latinLnBrk="1">
                  <a:buFont typeface="Wingdings" pitchFamily="2" charset="2"/>
                  <a:buChar char="Ø"/>
                </a:pPr>
                <a:endParaRPr lang="en-US" dirty="0"/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/>
                  <a:t>Given any independent set of vectors </a:t>
                </a:r>
                <a:r>
                  <a:rPr lang="en-US" dirty="0" smtClean="0"/>
                  <a:t>, a basis of a Vector space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𝒱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,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j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Find  an orthonormal  basis</a:t>
                </a:r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Select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Second: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>
                        <a:latin typeface="Cambria Math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3)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>
                        <a:latin typeface="Cambria Math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continue,…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% orthogonal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%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=0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%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6340005"/>
              </a:xfrm>
              <a:prstGeom prst="rect">
                <a:avLst/>
              </a:prstGeom>
              <a:blipFill rotWithShape="1">
                <a:blip r:embed="rId2"/>
                <a:stretch>
                  <a:fillRect l="-616" t="-481" b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4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56292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1560" y="476672"/>
                <a:ext cx="5796523" cy="563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Ex; 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</m:t>
                    </m:r>
                    <m:r>
                      <a:rPr lang="en-US" b="0" i="0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 smtClean="0"/>
                  <a:t>find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 orthogonal , i.e.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Pick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    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normalize at every step.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6672"/>
                <a:ext cx="5796523" cy="5635645"/>
              </a:xfrm>
              <a:prstGeom prst="rect">
                <a:avLst/>
              </a:prstGeom>
              <a:blipFill rotWithShape="1">
                <a:blip r:embed="rId3"/>
                <a:stretch>
                  <a:fillRect l="-841" t="-649" r="-841" b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05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2314</Words>
  <Application>Microsoft Office PowerPoint</Application>
  <PresentationFormat>On-screen Show (4:3)</PresentationFormat>
  <Paragraphs>262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80</cp:revision>
  <dcterms:created xsi:type="dcterms:W3CDTF">2024-01-23T05:53:19Z</dcterms:created>
  <dcterms:modified xsi:type="dcterms:W3CDTF">2024-02-26T10:45:03Z</dcterms:modified>
</cp:coreProperties>
</file>