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57" r:id="rId3"/>
    <p:sldId id="287" r:id="rId4"/>
    <p:sldId id="299" r:id="rId5"/>
    <p:sldId id="288" r:id="rId6"/>
    <p:sldId id="289" r:id="rId7"/>
    <p:sldId id="300" r:id="rId8"/>
    <p:sldId id="290" r:id="rId9"/>
    <p:sldId id="258" r:id="rId10"/>
    <p:sldId id="291" r:id="rId11"/>
    <p:sldId id="259" r:id="rId12"/>
    <p:sldId id="292" r:id="rId13"/>
    <p:sldId id="301" r:id="rId14"/>
    <p:sldId id="30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22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AC33B-239C-CA7B-1746-B46407663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69E758-ADA9-D366-FFBC-18C3CA21F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707A3-328B-42E2-758A-1CA76A08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64F85B-E0C5-2516-A447-0055239F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8C8C2-7373-DB58-6FFC-AA9DCC0B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23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4BC9D-4CA5-022B-3BB2-29D8850A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6F0940-479E-4CE0-088C-12325F339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56211-7933-F28F-0D97-0D10BAAD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5A2FD-A6F3-E202-649B-B789703E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E8973-787F-0044-30F2-34B674CF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96E597-1FF6-FF16-B787-42E394064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A66787-51C8-C393-E507-607BE292B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C7ACA-7B9A-80F2-3489-962ECA9F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09B7EA-96C8-4227-5072-1B989767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09B1C-A164-0FFB-F9B4-6116A019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30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3D58F-4A52-5EBF-59F0-8B9921DA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7B40B0-2A28-74DD-5774-C6638E4C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72405-E2F8-21D1-1A91-7BABD362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D87FB5-6448-A29B-0925-858D3BEF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95B6C-184E-F561-F75E-5FB67F84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30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02AE5-1FFE-2E56-7F8B-6478B9E4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E66DB7-EF99-2AAB-2530-C48EBD5B0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D7AC2-C828-BD14-661E-AE7B6E95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C0492F-3DAB-FC8E-1C35-5630AE51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7552D-1E31-84E9-E677-FF157492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54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2303A-AAC9-4CBD-7316-D87D271A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FFA33-C52F-6631-B3DB-CEC3C5495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66FE7A-6C54-6A85-793A-9B48E5930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B4C18C-739F-13B5-E66B-2D3D459E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D7A3FF-387D-2274-850E-E1BED006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9EBD99-07F0-78B7-0B18-E0D6F636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24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5B06A-B88F-6645-EE24-85CEF270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C4E241-DE8F-6440-58EA-13ED89EC4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C0F258-368F-15FF-404D-9A3F7425C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CAC177-EA61-A906-D3DD-AFA90EFBC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DF7EAF-0EDB-FDCB-6ACA-29C034346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F637F2-3957-03F4-FF51-7F6F67BC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BB9AE9-88DA-7BDE-02BB-981D6673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AF0CFA-976D-1091-F822-7890CC0C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4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F3577-0544-5333-5CE5-37D38981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B50521-44AF-F960-E459-980FCB1B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C0FEE7-2E88-ADCB-B18E-B1BD5202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DDA2EB-D925-11F8-5023-42054C1B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1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6457FC-0DE4-392A-374C-5F92CBC9A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74E7E3-3C1C-4B27-BC25-9DFE518E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3F4592-FF9F-E742-9326-9CFCBF9C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37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186C4-4359-0A5C-A96F-8FC49D0B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2D77E-6643-F711-AE8D-AC7523E34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D792A7-7A4B-9A36-8C79-FB05827EC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750A16-1177-82F3-3553-3DF51346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5D7F54-3F0D-D8AD-7BFD-A8FA4376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1033D2-B898-BF28-0483-88AA269A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17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8DAF2-5F5A-2C32-F63B-5FE60254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0CDC64-2E47-261B-A6CE-92018BDAF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C972D0-1E54-134B-3B3D-3E8DB51A6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F0ED0F-078E-8DD0-5CE7-E0718374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5D2187-770D-0EC4-0CE9-76DBE117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AB55D-3BCC-C7DC-FEF0-A867DBE9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89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CCA1B5-37AB-C3AF-6293-229DAFBC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BC828B-80F0-672E-86C6-30C35DCC7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0A4C3-3DAB-148A-067C-1584C5638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03E9B-C4FB-49BD-8088-DAF6C5E41893}" type="datetimeFigureOut">
              <a:rPr lang="ko-KR" altLang="en-US" smtClean="0"/>
              <a:pPr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2F0F2E-551A-49C5-4C37-BE2F55A01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B1522A-B228-6640-57F7-7FB74E3AB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7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95FD4-4F3F-1316-67AC-A7BC47AFC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3F8828A-8D68-16E1-AFBC-A3833467111B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4F05E2D-AA09-6A01-B55E-D98D1B1AAB1B}"/>
              </a:ext>
            </a:extLst>
          </p:cNvPr>
          <p:cNvSpPr txBox="1"/>
          <p:nvPr/>
        </p:nvSpPr>
        <p:spPr>
          <a:xfrm>
            <a:off x="342899" y="228777"/>
            <a:ext cx="117051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Ch.3.6 Examples of State Space models</a:t>
            </a:r>
          </a:p>
          <a:p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dirty="0"/>
              <a:t>3.1 Batch linear regression</a:t>
            </a:r>
          </a:p>
          <a:p>
            <a:endParaRPr lang="en-US" altLang="ko-KR" dirty="0"/>
          </a:p>
          <a:p>
            <a:r>
              <a:rPr lang="en-US" altLang="ko-KR" dirty="0"/>
              <a:t>3.2 Recursive linear regression</a:t>
            </a:r>
          </a:p>
          <a:p>
            <a:endParaRPr lang="en-US" altLang="ko-KR" dirty="0"/>
          </a:p>
          <a:p>
            <a:r>
              <a:rPr lang="en-US" altLang="ko-KR" dirty="0"/>
              <a:t>3.3 Batch versus recursive estimation</a:t>
            </a:r>
          </a:p>
          <a:p>
            <a:endParaRPr lang="en-US" altLang="ko-KR" dirty="0"/>
          </a:p>
          <a:p>
            <a:r>
              <a:rPr lang="en-US" altLang="ko-KR" dirty="0"/>
              <a:t>3.4 Drift model for linear regression</a:t>
            </a:r>
          </a:p>
          <a:p>
            <a:endParaRPr lang="en-US" altLang="ko-KR" dirty="0"/>
          </a:p>
          <a:p>
            <a:r>
              <a:rPr lang="en-US" altLang="ko-KR" dirty="0"/>
              <a:t>3.5 State space model for linear regression with drift</a:t>
            </a:r>
          </a:p>
          <a:p>
            <a:endParaRPr lang="en-US" altLang="ko-KR" dirty="0"/>
          </a:p>
          <a:p>
            <a:r>
              <a:rPr lang="en-US" altLang="ko-KR" dirty="0"/>
              <a:t>3.6 Examples of state space models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47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E9892-579F-9CC4-9D5F-FBEB19ECC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D40D945-55F1-79E8-FF42-CCD5058F6F06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4EBB65-19E6-2E9A-D052-4B7241E08166}"/>
                  </a:ext>
                </a:extLst>
              </p:cNvPr>
              <p:cNvSpPr txBox="1"/>
              <p:nvPr/>
            </p:nvSpPr>
            <p:spPr>
              <a:xfrm>
                <a:off x="296847" y="220133"/>
                <a:ext cx="8584685" cy="6613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3.5  State space model for linear regression with drift</a:t>
                </a:r>
              </a:p>
              <a:p>
                <a:endParaRPr lang="en-US" altLang="ko-KR" dirty="0"/>
              </a:p>
              <a:p>
                <a:pPr marL="342900" indent="-342900">
                  <a:buAutoNum type="arabicParenR"/>
                </a:pPr>
                <a:r>
                  <a:rPr lang="en-US" altLang="ko-KR" dirty="0"/>
                  <a:t>State Space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   			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2.1) Prediction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2.2) Update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b="0" dirty="0"/>
                  <a:t>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r>
                  <a:rPr lang="en-US" altLang="ko-KR" b="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altLang="ko-KR" b="0" dirty="0"/>
                  <a:t>                    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4EBB65-19E6-2E9A-D052-4B7241E08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47" y="220133"/>
                <a:ext cx="8584685" cy="6613092"/>
              </a:xfrm>
              <a:prstGeom prst="rect">
                <a:avLst/>
              </a:prstGeom>
              <a:blipFill>
                <a:blip r:embed="rId2"/>
                <a:stretch>
                  <a:fillRect l="-781" t="-4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233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EA4C7-943E-009D-E38F-DF3452ADA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8BD150A-5687-4F34-4224-5CEE1111A7D8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A01E852-83C6-C16B-F35B-291287FF1250}"/>
              </a:ext>
            </a:extLst>
          </p:cNvPr>
          <p:cNvSpPr txBox="1"/>
          <p:nvPr/>
        </p:nvSpPr>
        <p:spPr>
          <a:xfrm>
            <a:off x="220132" y="135467"/>
            <a:ext cx="92477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Example-Linear Regression – fixed unknown in </a:t>
            </a:r>
            <a:r>
              <a:rPr lang="en-US" altLang="ko-KR" dirty="0" err="1"/>
              <a:t>matlab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(recursive_linreg_Ch3.m)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48FB72-FDC8-8D30-BBE7-2E502768B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1666" y="874131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63172D-FAFE-4964-D2B3-649F98E7D230}"/>
                  </a:ext>
                </a:extLst>
              </p:cNvPr>
              <p:cNvSpPr txBox="1"/>
              <p:nvPr/>
            </p:nvSpPr>
            <p:spPr>
              <a:xfrm>
                <a:off x="5122333" y="1016000"/>
                <a:ext cx="5333999" cy="5017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1. Data Generation</a:t>
                </a:r>
              </a:p>
              <a:p>
                <a:r>
                  <a:rPr lang="en-US" altLang="ko-KR" dirty="0"/>
                  <a:t>  </a:t>
                </a:r>
              </a:p>
              <a:p>
                <a:r>
                  <a:rPr lang="en-US" altLang="ko-KR" dirty="0"/>
                  <a:t> true state :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measured data 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2. Estimator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Assume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𝑒𝑦𝑒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2.1 Batch type: </a:t>
                </a:r>
              </a:p>
              <a:p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 the final estimator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9845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5220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</a:t>
                </a:r>
              </a:p>
              <a:p>
                <a:r>
                  <a:rPr lang="en-US" altLang="ko-KR" dirty="0"/>
                  <a:t>  2.2 Recursive type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the final estimator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9845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5220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63172D-FAFE-4964-D2B3-649F98E7D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333" y="1016000"/>
                <a:ext cx="5333999" cy="5017271"/>
              </a:xfrm>
              <a:prstGeom prst="rect">
                <a:avLst/>
              </a:prstGeom>
              <a:blipFill>
                <a:blip r:embed="rId3"/>
                <a:stretch>
                  <a:fillRect l="-914" t="-7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72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53A2A-9B0F-F871-549A-647CD4BDF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0B9E289-0164-8F5D-7B6B-E7DC2A8350AE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D91791F-24A5-5145-610F-8567AE183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800100"/>
            <a:ext cx="5334000" cy="400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789748-BABA-36C3-61D4-FADE2FA8AF04}"/>
              </a:ext>
            </a:extLst>
          </p:cNvPr>
          <p:cNvSpPr txBox="1"/>
          <p:nvPr/>
        </p:nvSpPr>
        <p:spPr>
          <a:xfrm>
            <a:off x="109537" y="69373"/>
            <a:ext cx="90249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Example-Linear Regression – random walk between samplings</a:t>
            </a:r>
          </a:p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A1C82B-F27B-7ED3-3F2E-432A461D6FB7}"/>
                  </a:ext>
                </a:extLst>
              </p:cNvPr>
              <p:cNvSpPr txBox="1"/>
              <p:nvPr/>
            </p:nvSpPr>
            <p:spPr>
              <a:xfrm>
                <a:off x="5743575" y="949325"/>
                <a:ext cx="5876925" cy="5973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1. Data Generation</a:t>
                </a:r>
              </a:p>
              <a:p>
                <a:r>
                  <a:rPr lang="en-US" altLang="ko-KR" dirty="0"/>
                  <a:t> true state: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>
                    <a:latin typeface="Cambria Math" panose="02040503050406030204" pitchFamily="18" charset="0"/>
                  </a:rPr>
                  <a:t> measured data </a:t>
                </a:r>
                <a:r>
                  <a:rPr lang="en-US" altLang="ko-KR" dirty="0"/>
                  <a:t>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Regression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Model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2. Estimator</a:t>
                </a:r>
              </a:p>
              <a:p>
                <a:r>
                  <a:rPr lang="en-US" altLang="ko-KR" dirty="0"/>
                  <a:t> Assume :</a:t>
                </a:r>
              </a:p>
              <a:p>
                <a:r>
                  <a:rPr lang="en-US" altLang="ko-KR" dirty="0"/>
                  <a:t>   - initial prob.</a:t>
                </a:r>
              </a:p>
              <a:p>
                <a:r>
                  <a:rPr lang="en-US" altLang="ko-KR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- random walk between sampling</a:t>
                </a:r>
              </a:p>
              <a:p>
                <a:r>
                  <a:rPr lang="en-US" altLang="ko-KR" dirty="0"/>
                  <a:t>      </a:t>
                </a:r>
              </a:p>
              <a:p>
                <a:r>
                  <a:rPr lang="en-US" altLang="ko-KR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1, 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 3. Error </a:t>
                </a:r>
              </a:p>
              <a:p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error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𝑒𝑠𝑡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=0.1074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</a:t>
                </a:r>
              </a:p>
              <a:p>
                <a:r>
                  <a:rPr lang="en-US" altLang="ko-KR" dirty="0"/>
                  <a:t> 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A1C82B-F27B-7ED3-3F2E-432A461D6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575" y="949325"/>
                <a:ext cx="5876925" cy="5973238"/>
              </a:xfrm>
              <a:prstGeom prst="rect">
                <a:avLst/>
              </a:prstGeom>
              <a:blipFill>
                <a:blip r:embed="rId3"/>
                <a:stretch>
                  <a:fillRect l="-830" t="-6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540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20F78-02D9-2E71-4834-E06EB9EF9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8CE6428-4113-ABE4-734F-E3CD136577C3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FF64752-0B92-D5EE-3768-42610DD243BA}"/>
              </a:ext>
            </a:extLst>
          </p:cNvPr>
          <p:cNvSpPr txBox="1"/>
          <p:nvPr/>
        </p:nvSpPr>
        <p:spPr>
          <a:xfrm>
            <a:off x="109537" y="69373"/>
            <a:ext cx="90249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Example-Linear Regression – stat space model with constant speed </a:t>
            </a:r>
          </a:p>
          <a:p>
            <a:endParaRPr lang="en-US" altLang="ko-KR" dirty="0"/>
          </a:p>
          <a:p>
            <a:r>
              <a:rPr lang="en-US" altLang="ko-KR" dirty="0"/>
              <a:t>(drift_linreg_Ch3.m)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F7C884-7718-DEFD-A6DA-150668BCBF23}"/>
                  </a:ext>
                </a:extLst>
              </p:cNvPr>
              <p:cNvSpPr txBox="1"/>
              <p:nvPr/>
            </p:nvSpPr>
            <p:spPr>
              <a:xfrm>
                <a:off x="5743575" y="949325"/>
                <a:ext cx="5876925" cy="5717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1. Data Generation</a:t>
                </a:r>
              </a:p>
              <a:p>
                <a:r>
                  <a:rPr lang="en-US" altLang="ko-KR" dirty="0"/>
                  <a:t>  </a:t>
                </a:r>
              </a:p>
              <a:p>
                <a:r>
                  <a:rPr lang="en-US" altLang="ko-KR" dirty="0"/>
                  <a:t> state :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data 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(0, 1)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2. Estimator</a:t>
                </a:r>
              </a:p>
              <a:p>
                <a:r>
                  <a:rPr lang="en-US" altLang="ko-KR" dirty="0"/>
                  <a:t> Assume :</a:t>
                </a:r>
              </a:p>
              <a:p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    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</a:t>
                </a:r>
              </a:p>
              <a:p>
                <a:r>
                  <a:rPr lang="en-US" altLang="ko-KR" dirty="0"/>
                  <a:t>   - initial prob.</a:t>
                </a:r>
              </a:p>
              <a:p>
                <a:r>
                  <a:rPr lang="en-US" altLang="ko-KR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3. Error </a:t>
                </a:r>
              </a:p>
              <a:p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error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𝑒𝑠𝑡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=0.0906</m:t>
                    </m:r>
                  </m:oMath>
                </a14:m>
                <a:r>
                  <a:rPr lang="en-US" altLang="ko-KR" dirty="0"/>
                  <a:t>    </a:t>
                </a:r>
              </a:p>
              <a:p>
                <a:r>
                  <a:rPr lang="en-US" altLang="ko-KR" dirty="0"/>
                  <a:t> 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F7C884-7718-DEFD-A6DA-150668BCB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575" y="949325"/>
                <a:ext cx="5876925" cy="5717655"/>
              </a:xfrm>
              <a:prstGeom prst="rect">
                <a:avLst/>
              </a:prstGeom>
              <a:blipFill>
                <a:blip r:embed="rId2"/>
                <a:stretch>
                  <a:fillRect l="-830" t="-6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DCA71758-2AB8-2D8F-5048-B6B9657EE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" y="715704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B16218-5CC1-84CF-C191-2D75A82EC624}"/>
                  </a:ext>
                </a:extLst>
              </p:cNvPr>
              <p:cNvSpPr txBox="1"/>
              <p:nvPr/>
            </p:nvSpPr>
            <p:spPr>
              <a:xfrm>
                <a:off x="323850" y="5219700"/>
                <a:ext cx="453194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%% </a:t>
                </a:r>
                <a:r>
                  <a:rPr lang="en-US" altLang="ko-KR" dirty="0" err="1"/>
                  <a:t>matlab</a:t>
                </a:r>
                <a:r>
                  <a:rPr lang="en-US" altLang="ko-KR" dirty="0"/>
                  <a:t> by the author has error 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(need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continuous stochastic knowledge 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B16218-5CC1-84CF-C191-2D75A82EC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5219700"/>
                <a:ext cx="4531946" cy="923330"/>
              </a:xfrm>
              <a:prstGeom prst="rect">
                <a:avLst/>
              </a:prstGeom>
              <a:blipFill>
                <a:blip r:embed="rId4"/>
                <a:stretch>
                  <a:fillRect l="-1075" t="-3289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490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37339-4CF3-350C-505B-C23FBE253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FBAD5FF-6F55-4C09-5BBD-C55326D5441D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4CF1F2-9A3F-2B3F-138D-8C1F2790BBC6}"/>
              </a:ext>
            </a:extLst>
          </p:cNvPr>
          <p:cNvSpPr txBox="1"/>
          <p:nvPr/>
        </p:nvSpPr>
        <p:spPr>
          <a:xfrm>
            <a:off x="109537" y="69373"/>
            <a:ext cx="90249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Example-Linear Regression – stat space model with constant speed </a:t>
            </a:r>
          </a:p>
          <a:p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455177-FBD8-BF97-5343-F225461F84F7}"/>
              </a:ext>
            </a:extLst>
          </p:cNvPr>
          <p:cNvSpPr txBox="1"/>
          <p:nvPr/>
        </p:nvSpPr>
        <p:spPr>
          <a:xfrm>
            <a:off x="1700210" y="4726505"/>
            <a:ext cx="197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Smoother (ch.8) </a:t>
            </a:r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     </a:t>
            </a:r>
          </a:p>
          <a:p>
            <a:r>
              <a:rPr lang="en-US" altLang="ko-KR" dirty="0"/>
              <a:t>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66D225-7BFC-016A-F1F8-AE5DB850D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29" y="642938"/>
            <a:ext cx="4876639" cy="40147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0F58C4-0C45-8308-84C4-4E3C0FD33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642938"/>
            <a:ext cx="5167310" cy="41730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63FF11-71C1-462C-9FDC-F45792B38BD6}"/>
              </a:ext>
            </a:extLst>
          </p:cNvPr>
          <p:cNvSpPr txBox="1"/>
          <p:nvPr/>
        </p:nvSpPr>
        <p:spPr>
          <a:xfrm>
            <a:off x="7162799" y="4884755"/>
            <a:ext cx="197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Predictor  </a:t>
            </a:r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     </a:t>
            </a:r>
          </a:p>
          <a:p>
            <a:r>
              <a:rPr lang="en-US" altLang="ko-K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8862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68BFB-7F6C-2D30-3AE2-97F78EDC0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3573842-A09E-D8D5-2CE4-D9E4DDF2BBAB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7D035E-D7CE-F718-F95D-C65E499D0A80}"/>
                  </a:ext>
                </a:extLst>
              </p:cNvPr>
              <p:cNvSpPr txBox="1"/>
              <p:nvPr/>
            </p:nvSpPr>
            <p:spPr>
              <a:xfrm>
                <a:off x="486832" y="181152"/>
                <a:ext cx="11705168" cy="618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Ch.3.1 Batch linear regression</a:t>
                </a:r>
              </a:p>
              <a:p>
                <a:endParaRPr lang="en-US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rabicParenR"/>
                </a:pPr>
                <a:r>
                  <a:rPr lang="en-US" altLang="ko-KR" dirty="0"/>
                  <a:t>Problem  </a:t>
                </a:r>
              </a:p>
              <a:p>
                <a:r>
                  <a:rPr lang="en-US" altLang="ko-KR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Given Data </a:t>
                </a:r>
              </a:p>
              <a:p>
                <a:r>
                  <a:rPr lang="en-US" altLang="ko-KR" dirty="0"/>
                  <a:t>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   (for  simple notation)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Estimate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2) Pre-knowledge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b="0" dirty="0"/>
                  <a:t> : likelihood , </a:t>
                </a:r>
              </a:p>
              <a:p>
                <a:r>
                  <a:rPr lang="en-US" altLang="ko-KR" dirty="0"/>
                  <a:t>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altLang="ko-KR" b="0" dirty="0"/>
                  <a:t>i.e.,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  </m:t>
                    </m:r>
                  </m:oMath>
                </a14:m>
                <a:r>
                  <a:rPr lang="en-US" altLang="ko-KR" b="0" dirty="0"/>
                  <a:t>are conditionally independent </a:t>
                </a:r>
              </a:p>
              <a:p>
                <a:r>
                  <a:rPr lang="en-US" altLang="ko-KR" dirty="0"/>
                  <a:t>     </a:t>
                </a:r>
              </a:p>
              <a:p>
                <a:r>
                  <a:rPr lang="en-US" altLang="ko-KR" b="0" dirty="0"/>
                  <a:t>  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/>
                  <a:t> : prior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=[1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𝑣𝑒𝑐𝑡𝑜𝑟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 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7D035E-D7CE-F718-F95D-C65E499D0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32" y="181152"/>
                <a:ext cx="11705168" cy="6186309"/>
              </a:xfrm>
              <a:prstGeom prst="rect">
                <a:avLst/>
              </a:prstGeom>
              <a:blipFill>
                <a:blip r:embed="rId2"/>
                <a:stretch>
                  <a:fillRect l="-573" t="-5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05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85D69-3ED2-AFAB-F394-27BBD7D1D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55C080A-D42E-7F98-65B0-C454AC6E6E89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D1ADA7-8338-591C-122E-F4238F9A110F}"/>
                  </a:ext>
                </a:extLst>
              </p:cNvPr>
              <p:cNvSpPr txBox="1"/>
              <p:nvPr/>
            </p:nvSpPr>
            <p:spPr>
              <a:xfrm>
                <a:off x="342899" y="228777"/>
                <a:ext cx="11705168" cy="5196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3.1-Continue   </a:t>
                </a:r>
              </a:p>
              <a:p>
                <a:endParaRPr lang="en-US" altLang="ko-KR" dirty="0"/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3) Batch</a:t>
                </a:r>
                <a:r>
                  <a:rPr lang="ko-KR" altLang="en-US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Solution  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The posterior is by Bayesian rule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				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e>
                        <m:sSub>
                          <m:sSubPr>
                            <m:ctrlPr>
                              <a:rPr lang="en-US" altLang="ko-KR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ko-KR" b="0" i="0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ko-KR" b="0" i="0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altLang="ko-KR" b="0" i="0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0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ko-KR" b="0" i="0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ko-KR" b="0" i="0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  <m:r>
                      <a:rPr lang="en-US" altLang="ko-KR" b="0" i="0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ko-KR" b="0" i="0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ko-KR" b="0" i="0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T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en-US" altLang="ko-KR" b="0" i="0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</m:d>
                  </m:oMath>
                </a14:m>
                <a:endParaRPr lang="en-US" altLang="ko-KR" b="0" i="1" kern="100" dirty="0"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Since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ko-KR" b="0" kern="100" dirty="0"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independent condition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Θ</m:t>
                    </m:r>
                  </m:oMath>
                </a14:m>
                <a:r>
                  <a:rPr lang="en-US" altLang="ko-KR" b="0" i="0" kern="100" dirty="0"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: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b>
                          </m:sSub>
                        </m:e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ko-KR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  <m:r>
                            <a:rPr lang="en-US" altLang="ko-KR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b="0" kern="100" dirty="0"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follows </a:t>
                </a:r>
                <a:endParaRPr lang="en-US" altLang="ko-KR" b="0" kern="100" dirty="0"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e>
                        <m:sSub>
                          <m:sSubPr>
                            <m:ctrlP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ko-KR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ko-KR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en-US" altLang="ko-KR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altLang="ko-KR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∝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</m:d>
                    <m:nary>
                      <m:naryPr>
                        <m:chr m:val="∏"/>
                        <m:ctrlPr>
                          <a:rPr lang="en-US" altLang="ko-KR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ko-KR" b="0" i="0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  <m:r>
                          <a:rPr lang="en-US" altLang="ko-KR" b="0" i="0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</a:p>
              <a:p>
                <a:pPr lvl="0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𝑁</m:t>
                      </m:r>
                      <m:d>
                        <m:dPr>
                          <m:endChr m:val="|"/>
                          <m:ctrlPr>
                            <a:rPr lang="en-US" altLang="ko-KR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Θ</m:t>
                          </m:r>
                          <m:r>
                            <a:rPr lang="en-US" altLang="ko-KR" b="0" i="0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altLang="ko-KR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en-US" altLang="ko-KR" b="0" i="0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0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ko-KR" b="0" i="0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0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ko-KR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  <m:r>
                            <a:rPr lang="en-US" altLang="ko-KR" b="0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D1ADA7-8338-591C-122E-F4238F9A1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9" y="228777"/>
                <a:ext cx="11705168" cy="5196551"/>
              </a:xfrm>
              <a:prstGeom prst="rect">
                <a:avLst/>
              </a:prstGeom>
              <a:blipFill>
                <a:blip r:embed="rId2"/>
                <a:stretch>
                  <a:fillRect l="-417" t="-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02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34BA4-9AD8-5455-B70F-E829E9DFE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02A3A32-50DB-2D9B-C3C8-EF223748F719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0536D3-EDFE-F42F-DC28-8B304B4A53AA}"/>
                  </a:ext>
                </a:extLst>
              </p:cNvPr>
              <p:cNvSpPr txBox="1"/>
              <p:nvPr/>
            </p:nvSpPr>
            <p:spPr>
              <a:xfrm>
                <a:off x="342899" y="228777"/>
                <a:ext cx="11705168" cy="6315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3.1-Continue   </a:t>
                </a:r>
              </a:p>
              <a:p>
                <a:endParaRPr lang="en-US" altLang="ko-KR" dirty="0"/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3) Batch</a:t>
                </a:r>
                <a:r>
                  <a:rPr lang="ko-KR" altLang="en-US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Solution  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The product of the 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gaussian pdfs is gaussian, t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he mean and covariance of the posterior prob. 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d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istribution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e>
                        <m:sSub>
                          <m:sSubPr>
                            <m:ctrlPr>
                              <a:rPr lang="en-US" altLang="ko-KR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ko-KR" b="0" i="0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ko-KR" b="0" i="0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altLang="ko-KR" b="0" i="0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		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=</m:t>
                    </m:r>
                    <m:sSup>
                      <m:sSupPr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altLang="ko-KR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ko-KR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18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18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sSup>
                              <m:sSupPr>
                                <m:ctrlPr>
                                  <a:rPr lang="en-US" altLang="ko-KR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altLang="ko-KR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</m:d>
                      </m:e>
                      <m:sup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80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800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800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800" b="0" i="1" kern="100" smtClean="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ko-KR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ko-KR" sz="1800" b="0" i="1" kern="100" smtClean="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ko-KR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ko-KR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1800" b="0" i="1" kern="100" smtClean="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p>
                          <m:r>
                            <a:rPr lang="en-US" altLang="ko-KR" sz="1800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800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=[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				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, 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dirty="0"/>
                  <a:t>%% comments in scalar case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−→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ko-KR" dirty="0"/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dirty="0"/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dirty="0"/>
                  <a:t>  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the uncertainty of the sum is less than that of each uncertainty.    %%</a:t>
                </a: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0536D3-EDFE-F42F-DC28-8B304B4A5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9" y="228777"/>
                <a:ext cx="11705168" cy="6315832"/>
              </a:xfrm>
              <a:prstGeom prst="rect">
                <a:avLst/>
              </a:prstGeom>
              <a:blipFill>
                <a:blip r:embed="rId2"/>
                <a:stretch>
                  <a:fillRect l="-417" t="-579" b="-4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97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26326-DFD8-6B96-CF92-238EC66FF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21B35A2-8CCC-CF18-7A13-0D07944DB710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001144-E9EB-F8D6-E154-C29E14D87884}"/>
                  </a:ext>
                </a:extLst>
              </p:cNvPr>
              <p:cNvSpPr txBox="1"/>
              <p:nvPr/>
            </p:nvSpPr>
            <p:spPr>
              <a:xfrm>
                <a:off x="342899" y="228777"/>
                <a:ext cx="11705168" cy="6614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3.2 Recursive linear Regression  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To find posterior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e>
                        <m:sSub>
                          <m:sSubPr>
                            <m:ctrlPr>
                              <a:rPr lang="en-US" altLang="ko-KR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ko-KR" b="0" i="0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1: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altLang="ko-KR" b="0" i="0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Assume the posterior conditioned on the </a:t>
                </a:r>
                <a:r>
                  <a:rPr lang="en-US" altLang="ko-KR" b="1" dirty="0"/>
                  <a:t>previous</a:t>
                </a:r>
                <a:r>
                  <a:rPr lang="en-US" altLang="ko-KR" dirty="0"/>
                  <a:t> measurement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b="0" dirty="0"/>
                  <a:t> </a:t>
                </a:r>
              </a:p>
              <a:p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Given new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b="0" dirty="0"/>
                  <a:t>. </a:t>
                </a:r>
              </a:p>
              <a:p>
                <a:endParaRPr lang="en-US" altLang="ko-KR" dirty="0"/>
              </a:p>
              <a:p>
                <a:r>
                  <a:rPr lang="en-US" altLang="ko-KR" b="0" dirty="0"/>
                  <a:t>Then likelihood is </a:t>
                </a:r>
              </a:p>
              <a:p>
                <a:endParaRPr lang="en-US" altLang="ko-KR" dirty="0"/>
              </a:p>
              <a:p>
                <a:r>
                  <a:rPr lang="en-US" altLang="ko-KR" b="0" dirty="0"/>
                  <a:t>			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Then  </a:t>
                </a:r>
                <a:r>
                  <a:rPr lang="en-US" altLang="ko-KR" b="1" dirty="0"/>
                  <a:t>the next prior is the previous posterior, the current posterior is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		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The parameters  </a:t>
                </a:r>
              </a:p>
              <a:p>
                <a:endParaRPr lang="en-US" altLang="ko-KR" dirty="0"/>
              </a:p>
              <a:p>
                <a:pPr lvl="0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ko-KR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bSup>
                                <m:sSubSupPr>
                                  <m:ctrlP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altLang="ko-KR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sSubSup>
                              <m:sSubSup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dirty="0"/>
                  <a:t>                                </a:t>
                </a:r>
                <a:r>
                  <a:rPr lang="en-US" altLang="ko-KR" dirty="0"/>
                  <a:t>(3.7)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001144-E9EB-F8D6-E154-C29E14D87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9" y="228777"/>
                <a:ext cx="11705168" cy="6614183"/>
              </a:xfrm>
              <a:prstGeom prst="rect">
                <a:avLst/>
              </a:prstGeom>
              <a:blipFill>
                <a:blip r:embed="rId2"/>
                <a:stretch>
                  <a:fillRect l="-417" t="-5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551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BC6DF-A90E-C47A-F421-C76A899D6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923DE3-2FC8-701A-46AF-B7937F8EC36B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A97161-267E-16BF-4189-ED0E721C5C87}"/>
                  </a:ext>
                </a:extLst>
              </p:cNvPr>
              <p:cNvSpPr txBox="1"/>
              <p:nvPr/>
            </p:nvSpPr>
            <p:spPr>
              <a:xfrm>
                <a:off x="342899" y="228777"/>
                <a:ext cx="11705168" cy="5786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3.2 Recursive linear Regression   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 Matrix inversion lemma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ko-KR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bSup>
                                <m:sSubSupPr>
                                  <m:ctrlP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%% check the PG textbook Ch.3 %%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+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Introduce temporary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r>
                  <a:rPr lang="en-US" altLang="ko-KR" b="0" dirty="0"/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altLang="ko-KR" b="0" dirty="0"/>
                  <a:t>                     (3.8)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 No matrix inversion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b="0" dirty="0"/>
                  <a:t> is scalar due to scalar measurement  </a:t>
                </a:r>
              </a:p>
              <a:p>
                <a:r>
                  <a:rPr lang="en-US" altLang="ko-KR" dirty="0"/>
                  <a:t>       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A97161-267E-16BF-4189-ED0E721C5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9" y="228777"/>
                <a:ext cx="11705168" cy="5786071"/>
              </a:xfrm>
              <a:prstGeom prst="rect">
                <a:avLst/>
              </a:prstGeom>
              <a:blipFill>
                <a:blip r:embed="rId2"/>
                <a:stretch>
                  <a:fillRect l="-417" t="-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23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09451-5E23-D0A5-A3A7-6D42096B2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072EDC0-8968-24B0-881A-475D3ECE49D0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B5AE49-035C-D4EE-B378-CDF3FE9F6B8C}"/>
                  </a:ext>
                </a:extLst>
              </p:cNvPr>
              <p:cNvSpPr txBox="1"/>
              <p:nvPr/>
            </p:nvSpPr>
            <p:spPr>
              <a:xfrm>
                <a:off x="342899" y="228777"/>
                <a:ext cx="11705168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3.2 Recursive linear Regression   - some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definitions 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 Matrix Inversion Lemma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/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Markovian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is a Markov process if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b="1" dirty="0"/>
                  <a:t>Chapman-Kolmogorov Equation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/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/>
                  <a:t> Observed R.V.</a:t>
                </a:r>
              </a:p>
              <a:p>
                <a:r>
                  <a:rPr lang="en-US" altLang="ko-KR" dirty="0"/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/>
                  <a:t> Hidden state variables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 </a:t>
                </a:r>
                <a:r>
                  <a:rPr lang="en-US" altLang="ko-KR" dirty="0"/>
                  <a:t>The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Joint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probability distribution is </a:t>
                </a:r>
              </a:p>
              <a:p>
                <a:r>
                  <a:rPr lang="en-US" altLang="ko-KR" dirty="0"/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1)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: </a:t>
                </a:r>
                <a:r>
                  <a:rPr lang="en-US" altLang="ko-KR" b="1" dirty="0"/>
                  <a:t>State Transition</a:t>
                </a:r>
              </a:p>
              <a:p>
                <a:r>
                  <a:rPr lang="en-US" altLang="ko-KR" dirty="0"/>
                  <a:t>  2)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: the condition prob of the previous state 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B5AE49-035C-D4EE-B378-CDF3FE9F6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9" y="228777"/>
                <a:ext cx="11705168" cy="5909310"/>
              </a:xfrm>
              <a:prstGeom prst="rect">
                <a:avLst/>
              </a:prstGeom>
              <a:blipFill>
                <a:blip r:embed="rId2"/>
                <a:stretch>
                  <a:fillRect l="-417" t="-6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03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460DE-3E02-4938-322D-B84B9918B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DBC6019-63C7-47C0-9FB2-053C26ED5D08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C6307C-ABF8-5A47-4C96-0399730A232D}"/>
                  </a:ext>
                </a:extLst>
              </p:cNvPr>
              <p:cNvSpPr txBox="1"/>
              <p:nvPr/>
            </p:nvSpPr>
            <p:spPr>
              <a:xfrm>
                <a:off x="342899" y="228777"/>
                <a:ext cx="11705168" cy="6506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3.4 Drift model for linear regression  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ko-KR" dirty="0"/>
                  <a:t> is not a constant R.V., but is a Gaussian random walk between the measurements</a:t>
                </a:r>
              </a:p>
              <a:p>
                <a:endParaRPr lang="en-US" altLang="ko-KR" dirty="0"/>
              </a:p>
              <a:p>
                <a:r>
                  <a:rPr lang="en-US" altLang="ko-KR" b="0" dirty="0"/>
                  <a:t>    so that 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i="1" dirty="0">
                    <a:latin typeface="Cambria Math" panose="02040503050406030204" pitchFamily="18" charset="0"/>
                  </a:rPr>
                  <a:t>			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: random walk</a:t>
                </a:r>
              </a:p>
              <a:p>
                <a:r>
                  <a:rPr lang="en-US" altLang="ko-KR" b="0" dirty="0"/>
                  <a:t>		  	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/>
                  <a:t>			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r>
                  <a:rPr lang="en-US" altLang="ko-KR" b="0" dirty="0"/>
                  <a:t>  2) The previous posterior</a:t>
                </a:r>
                <a:endParaRPr lang="en-US" altLang="ko-KR" dirty="0"/>
              </a:p>
              <a:p>
                <a:r>
                  <a:rPr lang="en-US" altLang="ko-KR" b="0" dirty="0"/>
                  <a:t>  		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b="0" dirty="0"/>
                  <a:t>)</a:t>
                </a:r>
              </a:p>
              <a:p>
                <a:endParaRPr lang="en-US" altLang="ko-KR" b="0" dirty="0"/>
              </a:p>
              <a:p>
                <a:r>
                  <a:rPr lang="en-US" altLang="ko-KR" dirty="0"/>
                  <a:t>    the joint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/>
                  <a:t>, by Bayesian rule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b="0" dirty="0"/>
                  <a:t>    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b="0" dirty="0"/>
                  <a:t> is a Markovian</a:t>
                </a:r>
              </a:p>
              <a:p>
                <a:endParaRPr lang="en-US" altLang="ko-KR" dirty="0"/>
              </a:p>
              <a:p>
                <a:r>
                  <a:rPr lang="en-US" altLang="ko-KR" b="0" dirty="0"/>
                  <a:t>			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it follows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</a:t>
                </a: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    and using </a:t>
                </a:r>
                <a:r>
                  <a:rPr lang="en-US" altLang="ko-KR" b="1" dirty="0"/>
                  <a:t>marginal distribution </a:t>
                </a:r>
              </a:p>
              <a:p>
                <a:endParaRPr lang="en-US" altLang="ko-KR" b="0" dirty="0"/>
              </a:p>
              <a:p>
                <a:r>
                  <a:rPr lang="en-US" altLang="ko-KR" b="0" dirty="0"/>
                  <a:t>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%% Chapman-Kolmogorov equation  %%      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C6307C-ABF8-5A47-4C96-0399730A2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9" y="228777"/>
                <a:ext cx="11705168" cy="6506140"/>
              </a:xfrm>
              <a:prstGeom prst="rect">
                <a:avLst/>
              </a:prstGeom>
              <a:blipFill>
                <a:blip r:embed="rId2"/>
                <a:stretch>
                  <a:fillRect l="-417" t="-562" b="-72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748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D45B0-FBC5-85E1-5F00-007694A16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A8E4D56-B37D-D651-8F61-9E5611A10C76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39CEBF-C08C-B952-9BD7-58D86DA384A5}"/>
                  </a:ext>
                </a:extLst>
              </p:cNvPr>
              <p:cNvSpPr txBox="1"/>
              <p:nvPr/>
            </p:nvSpPr>
            <p:spPr>
              <a:xfrm>
                <a:off x="163689" y="135467"/>
                <a:ext cx="815057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3.4 Drift model for linear regression -continue - 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342900" indent="-342900">
                  <a:buAutoNum type="arabicParenR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39CEBF-C08C-B952-9BD7-58D86DA38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89" y="135467"/>
                <a:ext cx="8150578" cy="1754326"/>
              </a:xfrm>
              <a:prstGeom prst="rect">
                <a:avLst/>
              </a:prstGeom>
              <a:blipFill>
                <a:blip r:embed="rId2"/>
                <a:stretch>
                  <a:fillRect l="-673" t="-17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75FA16-BA14-A3BA-7782-2AF06C72D568}"/>
                  </a:ext>
                </a:extLst>
              </p:cNvPr>
              <p:cNvSpPr txBox="1"/>
              <p:nvPr/>
            </p:nvSpPr>
            <p:spPr>
              <a:xfrm>
                <a:off x="270105" y="700775"/>
                <a:ext cx="11758205" cy="5306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 </a:t>
                </a:r>
                <a:r>
                  <a:rPr lang="en-US" altLang="ko-KR" b="1" dirty="0"/>
                  <a:t>Chapman-Kolmogorov equation 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Since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are gaussian,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is a gaussian, between random walk,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,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This posterior is as a prior so that from (3.8), to get (3.10)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−→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r>
                  <a:rPr lang="en-US" altLang="ko-KR" b="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    </a:t>
                </a:r>
              </a:p>
              <a:p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75FA16-BA14-A3BA-7782-2AF06C72D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05" y="700775"/>
                <a:ext cx="11758205" cy="5306068"/>
              </a:xfrm>
              <a:prstGeom prst="rect">
                <a:avLst/>
              </a:prstGeom>
              <a:blipFill>
                <a:blip r:embed="rId3"/>
                <a:stretch>
                  <a:fillRect l="-415" t="-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61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10777</TotalTime>
  <Words>1329</Words>
  <Application>Microsoft Office PowerPoint</Application>
  <PresentationFormat>와이드스크린</PresentationFormat>
  <Paragraphs>254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snkim Kim</dc:creator>
  <cp:lastModifiedBy>snkim Kim</cp:lastModifiedBy>
  <cp:revision>18</cp:revision>
  <dcterms:created xsi:type="dcterms:W3CDTF">2024-10-29T08:45:16Z</dcterms:created>
  <dcterms:modified xsi:type="dcterms:W3CDTF">2024-12-04T01:19:21Z</dcterms:modified>
</cp:coreProperties>
</file>