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7" r:id="rId3"/>
    <p:sldId id="304" r:id="rId4"/>
    <p:sldId id="305" r:id="rId5"/>
    <p:sldId id="287" r:id="rId6"/>
    <p:sldId id="307" r:id="rId7"/>
    <p:sldId id="30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5FD4-4F3F-1316-67AC-A7BC47AFC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F8828A-8D68-16E1-AFBC-A3833467111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05E2D-AA09-6A01-B55E-D98D1B1AAB1B}"/>
              </a:ext>
            </a:extLst>
          </p:cNvPr>
          <p:cNvSpPr txBox="1"/>
          <p:nvPr/>
        </p:nvSpPr>
        <p:spPr>
          <a:xfrm>
            <a:off x="342899" y="228777"/>
            <a:ext cx="11705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Bayesian filtering equations and exact solutions</a:t>
            </a: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/>
              <a:t>4.1 Probabilistic state space models</a:t>
            </a:r>
          </a:p>
          <a:p>
            <a:endParaRPr lang="en-US" altLang="ko-KR" dirty="0"/>
          </a:p>
          <a:p>
            <a:r>
              <a:rPr lang="en-US" altLang="ko-KR" dirty="0"/>
              <a:t>4.2 Bayesian filtering equations</a:t>
            </a:r>
          </a:p>
          <a:p>
            <a:endParaRPr lang="en-US" altLang="ko-KR" dirty="0"/>
          </a:p>
          <a:p>
            <a:r>
              <a:rPr lang="en-US" altLang="ko-KR" dirty="0"/>
              <a:t>4.3 Kalman filter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4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68BFB-7F6C-2D30-3AE2-97F78EDC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573842-A09E-D8D5-2CE4-D9E4DDF2BBA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/>
              <p:nvPr/>
            </p:nvSpPr>
            <p:spPr>
              <a:xfrm>
                <a:off x="486832" y="181152"/>
                <a:ext cx="11705168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Ch.4.1 Probabilistic state space models</a:t>
                </a: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4.1 (Probabilistic state space model)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the dynamic model in stochastic space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:</m:t>
                    </m:r>
                  </m:oMath>
                </a14:m>
                <a:r>
                  <a:rPr lang="en-US" altLang="ko-KR" dirty="0"/>
                  <a:t> the measurement model</a:t>
                </a:r>
              </a:p>
              <a:p>
                <a:endParaRPr lang="en-US" altLang="ko-KR" dirty="0"/>
              </a:p>
              <a:p>
                <a:r>
                  <a:rPr lang="en-US" altLang="ko-KR" b="1" dirty="0"/>
                  <a:t>Property 4.1(Markov property of states)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/>
                  <a:t>Property 4.2 Conditional independence of measurements)</a:t>
                </a:r>
              </a:p>
              <a:p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81152"/>
                <a:ext cx="11705168" cy="5909310"/>
              </a:xfrm>
              <a:prstGeom prst="rect">
                <a:avLst/>
              </a:prstGeom>
              <a:blipFill>
                <a:blip r:embed="rId2"/>
                <a:stretch>
                  <a:fillRect l="-469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5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2FD53-4DB4-4E07-E255-456FD88B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9F8897-B282-F1C2-284D-8D7ADA77E7E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5F99FC-0416-E209-BA94-69332D5835F2}"/>
                  </a:ext>
                </a:extLst>
              </p:cNvPr>
              <p:cNvSpPr txBox="1"/>
              <p:nvPr/>
            </p:nvSpPr>
            <p:spPr>
              <a:xfrm>
                <a:off x="486832" y="181152"/>
                <a:ext cx="11705168" cy="6155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Ch.4.1 Probabilistic state space models</a:t>
                </a: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 4.1 (Gaussian random walk) </a:t>
                </a: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   Problem:</a:t>
                </a:r>
              </a:p>
              <a:p>
                <a:r>
                  <a:rPr lang="en-US" altLang="ko-KR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terms of pdf,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To find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0: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0: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To recursive way.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5F99FC-0416-E209-BA94-69332D58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81152"/>
                <a:ext cx="11705168" cy="6155018"/>
              </a:xfrm>
              <a:prstGeom prst="rect">
                <a:avLst/>
              </a:prstGeom>
              <a:blipFill>
                <a:blip r:embed="rId2"/>
                <a:stretch>
                  <a:fillRect l="-469" t="-595" b="-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69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4056C-96EE-1624-2D92-0B205E12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19AD56-2F31-125D-E9ED-0AC60F0B3A77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EF3AE-86E9-F33C-E028-5D3EE316B459}"/>
                  </a:ext>
                </a:extLst>
              </p:cNvPr>
              <p:cNvSpPr txBox="1"/>
              <p:nvPr/>
            </p:nvSpPr>
            <p:spPr>
              <a:xfrm>
                <a:off x="486832" y="181152"/>
                <a:ext cx="11705168" cy="555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Ch.4.2 Bayesian filtering equations</a:t>
                </a: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compute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b="1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4.1(Bayesian filtering equations)</a:t>
                </a: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Initialization : the prior pdf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2. Prediction step </a:t>
                </a: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 1) 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:  State Transition </a:t>
                </a:r>
              </a:p>
              <a:p>
                <a:r>
                  <a:rPr lang="en-US" altLang="ko-KR" dirty="0"/>
                  <a:t>  2) 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:  Condition prob of the previous state </a:t>
                </a:r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 Update </a:t>
                </a: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3) 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endChr m:val="|"/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EF3AE-86E9-F33C-E028-5D3EE316B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81152"/>
                <a:ext cx="11705168" cy="5555495"/>
              </a:xfrm>
              <a:prstGeom prst="rect">
                <a:avLst/>
              </a:prstGeom>
              <a:blipFill>
                <a:blip r:embed="rId2"/>
                <a:stretch>
                  <a:fillRect l="-469" t="-659" b="-7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6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5D69-3ED2-AFAB-F394-27BBD7D1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5C080A-D42E-7F98-65B0-C454AC6E6E8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/>
              <p:nvPr/>
            </p:nvSpPr>
            <p:spPr>
              <a:xfrm>
                <a:off x="486832" y="113163"/>
                <a:ext cx="11705168" cy="657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4.3 Kalman filter  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closed form solution to the Bayesian filtering equation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Model  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prior</m:t>
                    </m:r>
                    <m:r>
                      <m:rPr>
                        <m:nor/>
                      </m:rPr>
                      <a:rPr lang="en-US" altLang="ko-KR" dirty="0"/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2. Theorem 4.2 Kalman – Recursive method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:</m:t>
                    </m:r>
                  </m:oMath>
                </a14:m>
                <a:r>
                  <a:rPr lang="en-US" altLang="ko-KR" b="0" dirty="0"/>
                  <a:t> prediction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 = N(: estimation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: measurement update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1) The Prediction step                                            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  </a:t>
                </a:r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13163"/>
                <a:ext cx="11705168" cy="6576737"/>
              </a:xfrm>
              <a:prstGeom prst="rect">
                <a:avLst/>
              </a:prstGeom>
              <a:blipFill>
                <a:blip r:embed="rId2"/>
                <a:stretch>
                  <a:fillRect l="-469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69C23D-7269-9243-821C-0DF8C3E58280}"/>
                  </a:ext>
                </a:extLst>
              </p:cNvPr>
              <p:cNvSpPr txBox="1"/>
              <p:nvPr/>
            </p:nvSpPr>
            <p:spPr>
              <a:xfrm>
                <a:off x="5214810" y="4198369"/>
                <a:ext cx="2627586" cy="2483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2) The Update step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69C23D-7269-9243-821C-0DF8C3E58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10" y="4198369"/>
                <a:ext cx="2627586" cy="2483757"/>
              </a:xfrm>
              <a:prstGeom prst="rect">
                <a:avLst/>
              </a:prstGeom>
              <a:blipFill>
                <a:blip r:embed="rId3"/>
                <a:stretch>
                  <a:fillRect l="-1856" t="-1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0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BEAEF-68F8-561C-A56C-23640816F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AF0CCF-5B6C-3503-3620-01BD8FA5849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9BD5D5-B051-61CD-8D90-CC0E18DF8127}"/>
                  </a:ext>
                </a:extLst>
              </p:cNvPr>
              <p:cNvSpPr txBox="1"/>
              <p:nvPr/>
            </p:nvSpPr>
            <p:spPr>
              <a:xfrm>
                <a:off x="486832" y="113163"/>
                <a:ext cx="11705168" cy="6616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4.3 Kalman filter   - Example 4.3 Car Tracking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Model  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d>
                    <m:r>
                      <m:rPr>
                        <m:nor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prior</m:t>
                    </m:r>
                    <m:r>
                      <m:rPr>
                        <m:nor/>
                      </m:rPr>
                      <a:rPr lang="en-US" altLang="ko-KR" dirty="0"/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posit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𝑣𝑒𝑙𝑜𝑐𝑖𝑡𝑦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marL="285750" lvl="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Prediction 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9BD5D5-B051-61CD-8D90-CC0E18DF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13163"/>
                <a:ext cx="11705168" cy="6616555"/>
              </a:xfrm>
              <a:prstGeom prst="rect">
                <a:avLst/>
              </a:prstGeom>
              <a:blipFill>
                <a:blip r:embed="rId2"/>
                <a:stretch>
                  <a:fillRect l="-469" t="-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14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A234-F920-502C-9963-C8D0699CC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2957E9-BFB9-717F-87EE-FB8EBC370615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4FD729-BD1C-DB38-6CFC-245F9D9CF613}"/>
                  </a:ext>
                </a:extLst>
              </p:cNvPr>
              <p:cNvSpPr txBox="1"/>
              <p:nvPr/>
            </p:nvSpPr>
            <p:spPr>
              <a:xfrm>
                <a:off x="486832" y="113163"/>
                <a:ext cx="11705168" cy="42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4.3 Kalman filter   - Example 4.3 Car Tracking </a:t>
                </a:r>
              </a:p>
              <a:p>
                <a:endParaRPr lang="en-US" altLang="ko-KR" dirty="0"/>
              </a:p>
              <a:p>
                <a:pPr marL="285750" lvl="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Update  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sSubSup>
                      <m:sSub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b="0" dirty="0">
                  <a:latin typeface="맑은 고딕" panose="020B0503020000020004" pitchFamily="50" charset="-127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b="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4FD729-BD1C-DB38-6CFC-245F9D9C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13163"/>
                <a:ext cx="11705168" cy="4208653"/>
              </a:xfrm>
              <a:prstGeom prst="rect">
                <a:avLst/>
              </a:prstGeom>
              <a:blipFill>
                <a:blip r:embed="rId2"/>
                <a:stretch>
                  <a:fillRect l="-469" t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24EFB83-C68C-DE8D-0612-592F2BF0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6980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D9978-6B28-5355-63BA-250BFF35A11E}"/>
              </a:ext>
            </a:extLst>
          </p:cNvPr>
          <p:cNvSpPr txBox="1"/>
          <p:nvPr/>
        </p:nvSpPr>
        <p:spPr>
          <a:xfrm>
            <a:off x="7385095" y="4971393"/>
            <a:ext cx="38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Matlab</a:t>
            </a:r>
            <a:r>
              <a:rPr lang="en-US" altLang="ko-KR" dirty="0"/>
              <a:t> : car_track_6.8_12.4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95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11902</TotalTime>
  <Words>583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28</cp:revision>
  <dcterms:created xsi:type="dcterms:W3CDTF">2024-10-29T08:45:16Z</dcterms:created>
  <dcterms:modified xsi:type="dcterms:W3CDTF">2024-12-04T13:56:02Z</dcterms:modified>
</cp:coreProperties>
</file>