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7" r:id="rId3"/>
    <p:sldId id="287" r:id="rId4"/>
    <p:sldId id="299" r:id="rId5"/>
    <p:sldId id="288" r:id="rId6"/>
    <p:sldId id="289" r:id="rId7"/>
    <p:sldId id="300" r:id="rId8"/>
    <p:sldId id="290" r:id="rId9"/>
    <p:sldId id="258" r:id="rId10"/>
    <p:sldId id="291" r:id="rId11"/>
    <p:sldId id="259" r:id="rId12"/>
    <p:sldId id="292" r:id="rId13"/>
    <p:sldId id="301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5FD4-4F3F-1316-67AC-A7BC47AF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F8828A-8D68-16E1-AFBC-A3833467111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F05E2D-AA09-6A01-B55E-D98D1B1AAB1B}"/>
              </a:ext>
            </a:extLst>
          </p:cNvPr>
          <p:cNvSpPr txBox="1"/>
          <p:nvPr/>
        </p:nvSpPr>
        <p:spPr>
          <a:xfrm>
            <a:off x="342899" y="228777"/>
            <a:ext cx="11705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Ch.3 Batch and Recursive Bayesian Estimator</a:t>
            </a:r>
          </a:p>
          <a:p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/>
              <a:t>3.1 Batch linear regression</a:t>
            </a:r>
          </a:p>
          <a:p>
            <a:endParaRPr lang="en-US" altLang="ko-KR" dirty="0"/>
          </a:p>
          <a:p>
            <a:r>
              <a:rPr lang="en-US" altLang="ko-KR" dirty="0"/>
              <a:t>3.2 Recursive linear regression</a:t>
            </a:r>
          </a:p>
          <a:p>
            <a:endParaRPr lang="en-US" altLang="ko-KR" dirty="0"/>
          </a:p>
          <a:p>
            <a:r>
              <a:rPr lang="en-US" altLang="ko-KR" dirty="0"/>
              <a:t>3.3 Batch versus recursive estimation</a:t>
            </a:r>
          </a:p>
          <a:p>
            <a:endParaRPr lang="en-US" altLang="ko-KR" dirty="0"/>
          </a:p>
          <a:p>
            <a:r>
              <a:rPr lang="en-US" altLang="ko-KR" dirty="0"/>
              <a:t>3.4 Drift model for linear regression</a:t>
            </a:r>
          </a:p>
          <a:p>
            <a:endParaRPr lang="en-US" altLang="ko-KR" dirty="0"/>
          </a:p>
          <a:p>
            <a:r>
              <a:rPr lang="en-US" altLang="ko-KR" dirty="0"/>
              <a:t>3.5 State space model for linear regression with drift</a:t>
            </a:r>
          </a:p>
          <a:p>
            <a:r>
              <a:rPr lang="en-US" altLang="ko-KR" dirty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4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9892-579F-9CC4-9D5F-FBEB19EC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40D945-55F1-79E8-FF42-CCD5058F6F0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4EBB65-19E6-2E9A-D052-4B7241E08166}"/>
                  </a:ext>
                </a:extLst>
              </p:cNvPr>
              <p:cNvSpPr txBox="1"/>
              <p:nvPr/>
            </p:nvSpPr>
            <p:spPr>
              <a:xfrm>
                <a:off x="296847" y="220133"/>
                <a:ext cx="8584685" cy="661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3.5  State space model for linear regression with drift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State Space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	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1  0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2.1) Prediction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2.2) Update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                   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4EBB65-19E6-2E9A-D052-4B7241E08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" y="220133"/>
                <a:ext cx="8584685" cy="6613092"/>
              </a:xfrm>
              <a:prstGeom prst="rect">
                <a:avLst/>
              </a:prstGeom>
              <a:blipFill>
                <a:blip r:embed="rId2"/>
                <a:stretch>
                  <a:fillRect l="-781" t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4C7-943E-009D-E38F-DF3452AD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BD150A-5687-4F34-4224-5CEE1111A7D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01E852-83C6-C16B-F35B-291287FF1250}"/>
              </a:ext>
            </a:extLst>
          </p:cNvPr>
          <p:cNvSpPr txBox="1"/>
          <p:nvPr/>
        </p:nvSpPr>
        <p:spPr>
          <a:xfrm>
            <a:off x="220132" y="135467"/>
            <a:ext cx="9247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Example-Linear Regression – fixed unknown </a:t>
            </a:r>
            <a:r>
              <a:rPr lang="en-US" altLang="ko-KR" dirty="0" err="1"/>
              <a:t>matlab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48FB72-FDC8-8D30-BBE7-2E502768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66" y="87413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3172D-FAFE-4964-D2B3-649F98E7D230}"/>
                  </a:ext>
                </a:extLst>
              </p:cNvPr>
              <p:cNvSpPr txBox="1"/>
              <p:nvPr/>
            </p:nvSpPr>
            <p:spPr>
              <a:xfrm>
                <a:off x="5122333" y="1016000"/>
                <a:ext cx="5333999" cy="501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state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data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Assume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𝑒𝑦𝑒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2.1 Batch type: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the final estimator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[0.9845   0.5220]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2.2 Recursive type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the final estimator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[0.9845   0.5220]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3172D-FAFE-4964-D2B3-649F98E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33" y="1016000"/>
                <a:ext cx="5333999" cy="5017271"/>
              </a:xfrm>
              <a:prstGeom prst="rect">
                <a:avLst/>
              </a:prstGeom>
              <a:blipFill>
                <a:blip r:embed="rId3"/>
                <a:stretch>
                  <a:fillRect l="-914" t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2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3A2A-9B0F-F871-549A-647CD4BDF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B9E289-0164-8F5D-7B6B-E7DC2A8350A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D91791F-24A5-5145-610F-8567AE18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800100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89748-BABA-36C3-61D4-FADE2FA8AF04}"/>
              </a:ext>
            </a:extLst>
          </p:cNvPr>
          <p:cNvSpPr txBox="1"/>
          <p:nvPr/>
        </p:nvSpPr>
        <p:spPr>
          <a:xfrm>
            <a:off x="109537" y="69373"/>
            <a:ext cx="90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random walk between samplings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1C82B-F27B-7ED3-3F2E-432A461D6FB7}"/>
                  </a:ext>
                </a:extLst>
              </p:cNvPr>
              <p:cNvSpPr txBox="1"/>
              <p:nvPr/>
            </p:nvSpPr>
            <p:spPr>
              <a:xfrm>
                <a:off x="5743575" y="949325"/>
                <a:ext cx="5876925" cy="5696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state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data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r>
                  <a:rPr lang="en-US" altLang="ko-KR" dirty="0"/>
                  <a:t> Assume :</a:t>
                </a:r>
              </a:p>
              <a:p>
                <a:r>
                  <a:rPr lang="en-US" altLang="ko-KR" dirty="0"/>
                  <a:t>   - initial prob.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- random walk between sampling</a:t>
                </a:r>
              </a:p>
              <a:p>
                <a:r>
                  <a:rPr lang="en-US" altLang="ko-KR" dirty="0"/>
                  <a:t>      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3. Error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=0.1074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1C82B-F27B-7ED3-3F2E-432A461D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949325"/>
                <a:ext cx="5876925" cy="5696239"/>
              </a:xfrm>
              <a:prstGeom prst="rect">
                <a:avLst/>
              </a:prstGeom>
              <a:blipFill>
                <a:blip r:embed="rId3"/>
                <a:stretch>
                  <a:fillRect l="-830" t="-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4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F78-02D9-2E71-4834-E06EB9E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CE6428-4113-ABE4-734F-E3CD136577C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F64752-0B92-D5EE-3768-42610DD243BA}"/>
              </a:ext>
            </a:extLst>
          </p:cNvPr>
          <p:cNvSpPr txBox="1"/>
          <p:nvPr/>
        </p:nvSpPr>
        <p:spPr>
          <a:xfrm>
            <a:off x="109537" y="69373"/>
            <a:ext cx="90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stat space model with constant speed 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7C884-7718-DEFD-A6DA-150668BCBF23}"/>
                  </a:ext>
                </a:extLst>
              </p:cNvPr>
              <p:cNvSpPr txBox="1"/>
              <p:nvPr/>
            </p:nvSpPr>
            <p:spPr>
              <a:xfrm>
                <a:off x="5743575" y="949325"/>
                <a:ext cx="5876925" cy="598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Data Generation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state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data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Estimator</a:t>
                </a:r>
              </a:p>
              <a:p>
                <a:r>
                  <a:rPr lang="en-US" altLang="ko-KR" dirty="0"/>
                  <a:t> Assume :</a:t>
                </a:r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- initial prob.</a:t>
                </a:r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3. Error 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=0.0906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7C884-7718-DEFD-A6DA-150668BCB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949325"/>
                <a:ext cx="5876925" cy="5981830"/>
              </a:xfrm>
              <a:prstGeom prst="rect">
                <a:avLst/>
              </a:prstGeom>
              <a:blipFill>
                <a:blip r:embed="rId2"/>
                <a:stretch>
                  <a:fillRect l="-830" t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CA71758-2AB8-2D8F-5048-B6B9657E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715704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16218-5CC1-84CF-C191-2D75A82EC624}"/>
                  </a:ext>
                </a:extLst>
              </p:cNvPr>
              <p:cNvSpPr txBox="1"/>
              <p:nvPr/>
            </p:nvSpPr>
            <p:spPr>
              <a:xfrm>
                <a:off x="323850" y="5219700"/>
                <a:ext cx="45319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%% </a:t>
                </a:r>
                <a:r>
                  <a:rPr lang="en-US" altLang="ko-KR" dirty="0" err="1"/>
                  <a:t>matlab</a:t>
                </a:r>
                <a:r>
                  <a:rPr lang="en-US" altLang="ko-KR" dirty="0"/>
                  <a:t> by the author has error 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(need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continuous stochastic knowledge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16218-5CC1-84CF-C191-2D75A82E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5219700"/>
                <a:ext cx="4531946" cy="923330"/>
              </a:xfrm>
              <a:prstGeom prst="rect">
                <a:avLst/>
              </a:prstGeom>
              <a:blipFill>
                <a:blip r:embed="rId4"/>
                <a:stretch>
                  <a:fillRect l="-1075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49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7339-4CF3-350C-505B-C23FBE25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BAD5FF-6F55-4C09-5BBD-C55326D5441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CF1F2-9A3F-2B3F-138D-8C1F2790BBC6}"/>
              </a:ext>
            </a:extLst>
          </p:cNvPr>
          <p:cNvSpPr txBox="1"/>
          <p:nvPr/>
        </p:nvSpPr>
        <p:spPr>
          <a:xfrm>
            <a:off x="109537" y="69373"/>
            <a:ext cx="90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Example-Linear Regression – stat space model with constant speed 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55177-FBD8-BF97-5343-F225461F84F7}"/>
              </a:ext>
            </a:extLst>
          </p:cNvPr>
          <p:cNvSpPr txBox="1"/>
          <p:nvPr/>
        </p:nvSpPr>
        <p:spPr>
          <a:xfrm>
            <a:off x="1700210" y="4726505"/>
            <a:ext cx="197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Smoother (ch.8)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6D225-7BFC-016A-F1F8-AE5DB85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9" y="642938"/>
            <a:ext cx="4876639" cy="4014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F58C4-0C45-8308-84C4-4E3C0FD3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642938"/>
            <a:ext cx="5167310" cy="417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3FF11-71C1-462C-9FDC-F45792B38BD6}"/>
              </a:ext>
            </a:extLst>
          </p:cNvPr>
          <p:cNvSpPr txBox="1"/>
          <p:nvPr/>
        </p:nvSpPr>
        <p:spPr>
          <a:xfrm>
            <a:off x="7162799" y="4884755"/>
            <a:ext cx="197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Predictor 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86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486832" y="181152"/>
                <a:ext cx="1170516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Ch.3.1 Batch linear regression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Problem  </a:t>
                </a:r>
              </a:p>
              <a:p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Given Data </a:t>
                </a:r>
              </a:p>
              <a:p>
                <a:r>
                  <a:rPr lang="en-US" altLang="ko-KR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(for  simple notation)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2) Pre-knowledge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/>
                  <a:t> : likelihood , </a:t>
                </a:r>
              </a:p>
              <a:p>
                <a:r>
                  <a:rPr lang="en-US" altLang="ko-KR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ko-KR" b="0" dirty="0"/>
                  <a:t>i.e.,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r>
                  <a:rPr lang="en-US" altLang="ko-KR" b="0" dirty="0"/>
                  <a:t>are conditionally independent </a:t>
                </a:r>
              </a:p>
              <a:p>
                <a:r>
                  <a:rPr lang="en-US" altLang="ko-KR" dirty="0"/>
                  <a:t>     </a:t>
                </a:r>
              </a:p>
              <a:p>
                <a:r>
                  <a:rPr lang="en-US" altLang="ko-KR" b="0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: prior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" y="181152"/>
                <a:ext cx="11705168" cy="6186309"/>
              </a:xfrm>
              <a:prstGeom prst="rect">
                <a:avLst/>
              </a:prstGeom>
              <a:blipFill>
                <a:blip r:embed="rId2"/>
                <a:stretch>
                  <a:fillRect l="-573" t="-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5D69-3ED2-AFAB-F394-27BBD7D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5C080A-D42E-7F98-65B0-C454AC6E6E8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19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3.1-Continue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Batch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The posterior is by Bayesian rule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				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altLang="ko-KR" b="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Since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b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independent condition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follows </a:t>
                </a:r>
                <a:endParaRPr lang="en-US" altLang="ko-KR" b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altLang="ko-KR" b="0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D1ADA7-8338-591C-122E-F4238F9A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196551"/>
              </a:xfrm>
              <a:prstGeom prst="rect">
                <a:avLst/>
              </a:prstGeom>
              <a:blipFill>
                <a:blip r:embed="rId2"/>
                <a:stretch>
                  <a:fillRect l="-417" t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4BA4-9AD8-5455-B70F-E829E9DF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2A3A32-50DB-2D9B-C3C8-EF223748F7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536D3-EDFE-F42F-DC28-8B304B4A53AA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31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3.1-Continue   </a:t>
                </a:r>
              </a:p>
              <a:p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Batch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The product of the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gaussian pdfs is gaussian, t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 mean and covariance of the posterior prob.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d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istribution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1  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				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     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%% comments in scalar case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−→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dirty="0"/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the uncertainty of the sum is less than that of each uncertainty.    %%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536D3-EDFE-F42F-DC28-8B304B4A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315832"/>
              </a:xfrm>
              <a:prstGeom prst="rect">
                <a:avLst/>
              </a:prstGeom>
              <a:blipFill>
                <a:blip r:embed="rId2"/>
                <a:stretch>
                  <a:fillRect l="-417" t="-579" b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7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61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To find posterior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Assume the posterior conditioned on the </a:t>
                </a:r>
                <a:r>
                  <a:rPr lang="en-US" altLang="ko-KR" b="1" dirty="0"/>
                  <a:t>previous</a:t>
                </a:r>
                <a:r>
                  <a:rPr lang="en-US" altLang="ko-KR" dirty="0"/>
                  <a:t> measurement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Given new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Then likelihood is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 </a:t>
                </a:r>
                <a:r>
                  <a:rPr lang="en-US" altLang="ko-KR" b="1" dirty="0"/>
                  <a:t>the next prior is the previous posterior, the current posterior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parameters  </a:t>
                </a:r>
              </a:p>
              <a:p>
                <a:endParaRPr lang="en-US" altLang="ko-KR" dirty="0"/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                               </a:t>
                </a:r>
                <a:r>
                  <a:rPr lang="en-US" altLang="ko-KR" dirty="0"/>
                  <a:t>(3.7)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001144-E9EB-F8D6-E154-C29E14D8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614183"/>
              </a:xfrm>
              <a:prstGeom prst="rect">
                <a:avLst/>
              </a:prstGeom>
              <a:blipFill>
                <a:blip r:embed="rId2"/>
                <a:stretch>
                  <a:fillRect l="-417" t="-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78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Matrix inversion lemma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%% check the PG textbook Ch.3 %%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Introduce temporary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b="0" dirty="0"/>
                  <a:t>                     (3.8)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No matrix inversion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scalar due to scalar measurement  </a:t>
                </a:r>
              </a:p>
              <a:p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97161-267E-16BF-4189-ED0E721C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786071"/>
              </a:xfrm>
              <a:prstGeom prst="rect">
                <a:avLst/>
              </a:prstGeom>
              <a:blipFill>
                <a:blip r:embed="rId2"/>
                <a:stretch>
                  <a:fillRect l="-417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9451-5E23-D0A5-A3A7-6D42096B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72EDC0-8968-24B0-881A-475D3ECE49D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Recursive linear Regression   - some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definitions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Matrix Inversion Lemma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Markovian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is a Markov process if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Chapman-Kolmogorov Equation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Observed R.V.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Hidden state variables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Joint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probability distribution is </a:t>
                </a:r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State Transition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the condition prob of the previous state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AE49-035C-D4EE-B378-CDF3FE9F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909310"/>
              </a:xfrm>
              <a:prstGeom prst="rect">
                <a:avLst/>
              </a:prstGeom>
              <a:blipFill>
                <a:blip r:embed="rId2"/>
                <a:stretch>
                  <a:fillRect l="-417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Drift model for linear regression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is not a constant R.V., but is a Gaussian random walk between the measurements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so that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	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: random walk</a:t>
                </a:r>
              </a:p>
              <a:p>
                <a:r>
                  <a:rPr lang="en-US" altLang="ko-KR" b="0" dirty="0"/>
                  <a:t>		  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		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2) The previous posterior</a:t>
                </a:r>
                <a:endParaRPr lang="en-US" altLang="ko-KR" dirty="0"/>
              </a:p>
              <a:p>
                <a:r>
                  <a:rPr lang="en-US" altLang="ko-KR" b="0" dirty="0"/>
                  <a:t>  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b="0" dirty="0"/>
                  <a:t>)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 the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by Bayesian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   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 is a Markovian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it follows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 and using </a:t>
                </a:r>
                <a:r>
                  <a:rPr lang="en-US" altLang="ko-KR" b="1" dirty="0"/>
                  <a:t>marginal distribution 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%% Chapman-Kolmogorov equation  %%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6307C-ABF8-5A47-4C96-0399730A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6506140"/>
              </a:xfrm>
              <a:prstGeom prst="rect">
                <a:avLst/>
              </a:prstGeom>
              <a:blipFill>
                <a:blip r:embed="rId2"/>
                <a:stretch>
                  <a:fillRect l="-417" t="-562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45B0-FBC5-85E1-5F00-007694A1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E4D56-B37D-D651-8F61-9E5611A10C7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/>
              <p:nvPr/>
            </p:nvSpPr>
            <p:spPr>
              <a:xfrm>
                <a:off x="163689" y="135467"/>
                <a:ext cx="81505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3.4 Drift model for linear regression -continue -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9CEBF-C08C-B952-9BD7-58D86DA3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9" y="135467"/>
                <a:ext cx="8150578" cy="1754326"/>
              </a:xfrm>
              <a:prstGeom prst="rect">
                <a:avLst/>
              </a:prstGeom>
              <a:blipFill>
                <a:blip r:embed="rId2"/>
                <a:stretch>
                  <a:fillRect l="-673"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5FA16-BA14-A3BA-7782-2AF06C72D568}"/>
                  </a:ext>
                </a:extLst>
              </p:cNvPr>
              <p:cNvSpPr txBox="1"/>
              <p:nvPr/>
            </p:nvSpPr>
            <p:spPr>
              <a:xfrm>
                <a:off x="354189" y="490227"/>
                <a:ext cx="10064044" cy="658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a Markovian,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follows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%% The above is called as  </a:t>
                </a:r>
                <a:r>
                  <a:rPr lang="en-US" altLang="ko-KR" b="1" dirty="0"/>
                  <a:t>Chapman-Kolmogorov equation  </a:t>
                </a:r>
                <a:r>
                  <a:rPr lang="en-US" altLang="ko-KR" dirty="0"/>
                  <a:t>%%      </a:t>
                </a:r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are gaussian,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a gaussian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This posterior is as a prior so that from (3.8), to get (3.10)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75FA16-BA14-A3BA-7782-2AF06C72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89" y="490227"/>
                <a:ext cx="10064044" cy="6586611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1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9662</TotalTime>
  <Words>1313</Words>
  <Application>Microsoft Office PowerPoint</Application>
  <PresentationFormat>와이드스크린</PresentationFormat>
  <Paragraphs>251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15</cp:revision>
  <dcterms:created xsi:type="dcterms:W3CDTF">2024-10-29T08:45:16Z</dcterms:created>
  <dcterms:modified xsi:type="dcterms:W3CDTF">2024-11-20T13:38:10Z</dcterms:modified>
</cp:coreProperties>
</file>