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36" r:id="rId3"/>
    <p:sldId id="338" r:id="rId4"/>
    <p:sldId id="337" r:id="rId5"/>
    <p:sldId id="339" r:id="rId6"/>
    <p:sldId id="340" r:id="rId7"/>
    <p:sldId id="309" r:id="rId8"/>
    <p:sldId id="330" r:id="rId9"/>
    <p:sldId id="331" r:id="rId10"/>
    <p:sldId id="332" r:id="rId11"/>
    <p:sldId id="333" r:id="rId12"/>
    <p:sldId id="342" r:id="rId13"/>
    <p:sldId id="334" r:id="rId14"/>
    <p:sldId id="335" r:id="rId15"/>
    <p:sldId id="289" r:id="rId16"/>
    <p:sldId id="343" r:id="rId17"/>
    <p:sldId id="34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4" autoAdjust="0"/>
    <p:restoredTop sz="94660"/>
  </p:normalViewPr>
  <p:slideViewPr>
    <p:cSldViewPr snapToGrid="0">
      <p:cViewPr>
        <p:scale>
          <a:sx n="90" d="100"/>
          <a:sy n="90" d="100"/>
        </p:scale>
        <p:origin x="9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AC33B-239C-CA7B-1746-B46407663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9E758-ADA9-D366-FFBC-18C3CA21F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707A3-328B-42E2-758A-1CA76A08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4F85B-E0C5-2516-A447-0055239F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8C8C2-7373-DB58-6FFC-AA9DCC0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4BC9D-4CA5-022B-3BB2-29D8850A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F0940-479E-4CE0-088C-12325F33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56211-7933-F28F-0D97-0D10BAAD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5A2FD-A6F3-E202-649B-B789703E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8973-787F-0044-30F2-34B674C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96E597-1FF6-FF16-B787-42E394064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66787-51C8-C393-E507-607BE292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C7ACA-7B9A-80F2-3489-962ECA9F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9B7EA-96C8-4227-5072-1B989767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09B1C-A164-0FFB-F9B4-6116A019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3D58F-4A52-5EBF-59F0-8B9921DA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B40B0-2A28-74DD-5774-C6638E4C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72405-E2F8-21D1-1A91-7BABD362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87FB5-6448-A29B-0925-858D3BE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95B6C-184E-F561-F75E-5FB67F84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0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02AE5-1FFE-2E56-7F8B-6478B9E4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6DB7-EF99-2AAB-2530-C48EBD5B0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D7AC2-C828-BD14-661E-AE7B6E95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0492F-3DAB-FC8E-1C35-5630AE51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7552D-1E31-84E9-E677-FF157492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303A-AAC9-4CBD-7316-D87D271A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FFA33-C52F-6631-B3DB-CEC3C5495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66FE7A-6C54-6A85-793A-9B48E5930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4C18C-739F-13B5-E66B-2D3D459E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7A3FF-387D-2274-850E-E1BED006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EBD99-07F0-78B7-0B18-E0D6F63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5B06A-B88F-6645-EE24-85CEF270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4E241-DE8F-6440-58EA-13ED89EC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0F258-368F-15FF-404D-9A3F7425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AC177-EA61-A906-D3DD-AFA90EFBC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F7EAF-0EDB-FDCB-6ACA-29C034346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F637F2-3957-03F4-FF51-7F6F67BC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BB9AE9-88DA-7BDE-02BB-981D6673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AF0CFA-976D-1091-F822-7890CC0C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4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F3577-0544-5333-5CE5-37D38981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B50521-44AF-F960-E459-980FCB1B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C0FEE7-2E88-ADCB-B18E-B1BD5202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DDA2EB-D925-11F8-5023-42054C1B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1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457FC-0DE4-392A-374C-5F92CBC9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4E7E3-3C1C-4B27-BC25-9DFE518E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F4592-FF9F-E742-9326-9CFCBF9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86C4-4359-0A5C-A96F-8FC49D0B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2D77E-6643-F711-AE8D-AC7523E3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792A7-7A4B-9A36-8C79-FB05827EC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50A16-1177-82F3-3553-3DF51346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D7F54-3F0D-D8AD-7BFD-A8FA4376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033D2-B898-BF28-0483-88AA269A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7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8DAF2-5F5A-2C32-F63B-5FE60254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0CDC64-2E47-261B-A6CE-92018BDAF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972D0-1E54-134B-3B3D-3E8DB51A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0ED0F-078E-8DD0-5CE7-E071837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D2187-770D-0EC4-0CE9-76DBE11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AB55D-3BCC-C7DC-FEF0-A867DBE9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CA1B5-37AB-C3AF-6293-229DAFBC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C828B-80F0-672E-86C6-30C35DCC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0A4C3-3DAB-148A-067C-1584C5638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3E9B-C4FB-49BD-8088-DAF6C5E41893}" type="datetimeFigureOut">
              <a:rPr lang="ko-KR" altLang="en-US" smtClean="0"/>
              <a:pPr/>
              <a:t>2024-12-27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F0F2E-551A-49C5-4C37-BE2F55A01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1522A-B228-6640-57F7-7FB74E3AB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ivBtpzHcvpg&amp;t=82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ivBtpzHcvpg&amp;t=82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F4A95-6259-B1D9-53D7-53E6F388E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B9A00F-C8AD-ECB6-87A0-BF70D53DE07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1A4DE3-DA60-8D22-97AC-6355EAEA718D}"/>
                  </a:ext>
                </a:extLst>
              </p:cNvPr>
              <p:cNvSpPr txBox="1"/>
              <p:nvPr/>
            </p:nvSpPr>
            <p:spPr>
              <a:xfrm>
                <a:off x="243416" y="104805"/>
                <a:ext cx="11705168" cy="6515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7.1 Monte Carlo approximation in Bayesian inference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Monte Carlo integration – Idea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Problem </a:t>
                </a:r>
              </a:p>
              <a:p>
                <a:r>
                  <a:rPr lang="en-US" altLang="ko-KR" dirty="0"/>
                  <a:t> To estimate a random signal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, the best estimator is the mean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 					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1.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known,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2. 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 is unknown or it is difficult to integrate it, many measurement, i.e., many sample experiment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 sample mean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 Mote Carlo replaces the experiments with  the many sample (numerical) simulation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1A4DE3-DA60-8D22-97AC-6355EAEA7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6" y="104805"/>
                <a:ext cx="11705168" cy="6515823"/>
              </a:xfrm>
              <a:prstGeom prst="rect">
                <a:avLst/>
              </a:prstGeom>
              <a:blipFill>
                <a:blip r:embed="rId2"/>
                <a:stretch>
                  <a:fillRect l="-469" t="-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98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C6F82-D6A5-CBCF-9461-2102B5441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7A9AD1-CF82-9461-371A-9364A99623A0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9F5BFD-5C05-97F2-336C-BC7627D4BB2B}"/>
                  </a:ext>
                </a:extLst>
              </p:cNvPr>
              <p:cNvSpPr txBox="1"/>
              <p:nvPr/>
            </p:nvSpPr>
            <p:spPr>
              <a:xfrm>
                <a:off x="243416" y="113271"/>
                <a:ext cx="11705168" cy="591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7.2 Importance sampling 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Algorithm 7.1(Importance sampling)  : Given a measurement(likelihood) and a prior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Draw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samples from the importance distribution: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2. Compute the unnormalized weights by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and the normalized weights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3. The approximation to the posterior expectation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b="0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9F5BFD-5C05-97F2-336C-BC7627D4B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6" y="113271"/>
                <a:ext cx="11705168" cy="5913414"/>
              </a:xfrm>
              <a:prstGeom prst="rect">
                <a:avLst/>
              </a:prstGeom>
              <a:blipFill>
                <a:blip r:embed="rId2"/>
                <a:stretch>
                  <a:fillRect l="-573" t="-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54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05D17-70AC-5CBD-6BEA-5E6AD65DF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94E6A7-D609-D216-E608-7AC7BE08083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016A1E-38EA-6F9E-AD21-FA608E7FF7BA}"/>
                  </a:ext>
                </a:extLst>
              </p:cNvPr>
              <p:cNvSpPr txBox="1"/>
              <p:nvPr/>
            </p:nvSpPr>
            <p:spPr>
              <a:xfrm>
                <a:off x="243416" y="113271"/>
                <a:ext cx="11705168" cy="548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7.3 Sequential Importance sampling (SIR)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Generic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state space model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Sequential Version </a:t>
                </a:r>
              </a:p>
              <a:p>
                <a:r>
                  <a:rPr lang="en-US" altLang="ko-KR" b="1" dirty="0"/>
                  <a:t>		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Sup>
                          <m:sSub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/>
                  <a:t> 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b="1" dirty="0"/>
                  <a:t>want to find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 </m:t>
                    </m:r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Derivation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			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From a given importance weights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0: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016A1E-38EA-6F9E-AD21-FA608E7FF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6" y="113271"/>
                <a:ext cx="11705168" cy="5488554"/>
              </a:xfrm>
              <a:prstGeom prst="rect">
                <a:avLst/>
              </a:prstGeom>
              <a:blipFill>
                <a:blip r:embed="rId2"/>
                <a:stretch>
                  <a:fillRect l="-469" t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8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85838-6DEB-0727-53C5-9DCA0DD9F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70E1BB-E3C4-BD65-9633-3EE7EE2DF581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729BF2-B9B3-106C-AA4B-3A38EB2E91DD}"/>
                  </a:ext>
                </a:extLst>
              </p:cNvPr>
              <p:cNvSpPr txBox="1"/>
              <p:nvPr/>
            </p:nvSpPr>
            <p:spPr>
              <a:xfrm>
                <a:off x="243416" y="113271"/>
                <a:ext cx="11705168" cy="6163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7.3 Sequential Importance sampling (SIR)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0: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1" dirty="0"/>
                  <a:t>If the importance is formed recursively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0: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0: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0: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Analogously the last term may be </a:t>
                </a:r>
              </a:p>
              <a:p>
                <a:r>
                  <a:rPr lang="en-US" altLang="ko-KR" dirty="0"/>
                  <a:t>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ko-KR" dirty="0"/>
                  <a:t>    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Thus the weights satisfy the recursion as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			    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0: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				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729BF2-B9B3-106C-AA4B-3A38EB2E9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6" y="113271"/>
                <a:ext cx="11705168" cy="6163610"/>
              </a:xfrm>
              <a:prstGeom prst="rect">
                <a:avLst/>
              </a:prstGeom>
              <a:blipFill>
                <a:blip r:embed="rId2"/>
                <a:stretch>
                  <a:fillRect l="-469" t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82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7B8DB-7876-B671-86A6-BF113EDC1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D696F55-9F3D-0253-E3DA-1811DD8BBC93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835916-5811-9ADF-841C-ED52753CC9CC}"/>
                  </a:ext>
                </a:extLst>
              </p:cNvPr>
              <p:cNvSpPr txBox="1"/>
              <p:nvPr/>
            </p:nvSpPr>
            <p:spPr>
              <a:xfrm>
                <a:off x="243416" y="113271"/>
                <a:ext cx="11705168" cy="4748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7.3 Sequential Importance sampling (SIS)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Algorithm 7.2(Sequential IS)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Procedure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/>
                  <a:t>Initial stage: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For each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- draw samples from the importance distribution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  - calculate new weights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		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0: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and normalize them to sum to unity.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835916-5811-9ADF-841C-ED52753CC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6" y="113271"/>
                <a:ext cx="11705168" cy="4748801"/>
              </a:xfrm>
              <a:prstGeom prst="rect">
                <a:avLst/>
              </a:prstGeom>
              <a:blipFill>
                <a:blip r:embed="rId2"/>
                <a:stretch>
                  <a:fillRect l="-469" t="-770" b="-10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46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9E5BC-DD61-5D1E-C7D1-D176469F0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98877F8-FC17-445C-044C-7C750BBDADC7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14A02A-59CD-8A88-2C5E-550F6F927C7A}"/>
                  </a:ext>
                </a:extLst>
              </p:cNvPr>
              <p:cNvSpPr txBox="1"/>
              <p:nvPr/>
            </p:nvSpPr>
            <p:spPr>
              <a:xfrm>
                <a:off x="243416" y="113271"/>
                <a:ext cx="11705168" cy="3472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7.4 Sequential Importance </a:t>
                </a:r>
                <a:r>
                  <a:rPr lang="en-US" altLang="ko-KR" b="1" dirty="0"/>
                  <a:t>resampling (SIR)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Degeneracy problem : Sequential Importance sampling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the time stage is increased, all the particles have nearly zero weights.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Resampling is needed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 the effective number of particles is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ko-KR" dirty="0"/>
                  <a:t>  --&lt; resampling is performed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14A02A-59CD-8A88-2C5E-550F6F927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6" y="113271"/>
                <a:ext cx="11705168" cy="3472425"/>
              </a:xfrm>
              <a:prstGeom prst="rect">
                <a:avLst/>
              </a:prstGeom>
              <a:blipFill>
                <a:blip r:embed="rId2"/>
                <a:stretch>
                  <a:fillRect l="-469" t="-1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70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C6DF-A90E-C47A-F421-C76A899D6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923DE3-2FC8-701A-46AF-B7937F8EC36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05078A-B0BF-3869-D558-D6F3C139F3C0}"/>
                  </a:ext>
                </a:extLst>
              </p:cNvPr>
              <p:cNvSpPr txBox="1"/>
              <p:nvPr/>
            </p:nvSpPr>
            <p:spPr>
              <a:xfrm>
                <a:off x="165099" y="77801"/>
                <a:ext cx="8843434" cy="8484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7.4 Sequential Importance </a:t>
                </a:r>
                <a:r>
                  <a:rPr lang="en-US" altLang="ko-KR" b="1" dirty="0"/>
                  <a:t>resampling (SIR) </a:t>
                </a:r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r>
                  <a:rPr lang="en-US" altLang="ko-KR" b="1" dirty="0" err="1"/>
                  <a:t>Algorthm</a:t>
                </a:r>
                <a:r>
                  <a:rPr lang="en-US" altLang="ko-KR" b="1" dirty="0"/>
                  <a:t> 7.4 (Sequential Importance Resampling)  -- Particle filter </a:t>
                </a:r>
              </a:p>
              <a:p>
                <a:endParaRPr lang="en-US" altLang="ko-KR" b="1" dirty="0"/>
              </a:p>
              <a:p>
                <a:r>
                  <a:rPr lang="en-US" altLang="ko-KR" dirty="0"/>
                  <a:t>Procedure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Draw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samples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from the prior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  and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For each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- draw samples from the importance distribution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  - calculate new weights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		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0: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and normalize them to sum to unity.</a:t>
                </a:r>
              </a:p>
              <a:p>
                <a:r>
                  <a:rPr lang="en-US" altLang="ko-KR" dirty="0"/>
                  <a:t>  - If the effective number of particles is too low, perform resampling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05078A-B0BF-3869-D558-D6F3C139F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99" y="77801"/>
                <a:ext cx="8843434" cy="8484567"/>
              </a:xfrm>
              <a:prstGeom prst="rect">
                <a:avLst/>
              </a:prstGeom>
              <a:blipFill>
                <a:blip r:embed="rId2"/>
                <a:stretch>
                  <a:fillRect l="-551" t="-4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23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6A223-8F35-1514-9031-2B9ABE706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22AFFC-A109-0B7B-2CE9-5EA75EA9E174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F4B140-2566-8238-251F-C2C433AEB375}"/>
                  </a:ext>
                </a:extLst>
              </p:cNvPr>
              <p:cNvSpPr txBox="1"/>
              <p:nvPr/>
            </p:nvSpPr>
            <p:spPr>
              <a:xfrm>
                <a:off x="165099" y="77801"/>
                <a:ext cx="8843434" cy="8484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7.4 Sequential Importance </a:t>
                </a:r>
                <a:r>
                  <a:rPr lang="en-US" altLang="ko-KR" b="1" dirty="0"/>
                  <a:t>resampling (SIR) </a:t>
                </a:r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r>
                  <a:rPr lang="en-US" altLang="ko-KR" b="1" dirty="0" err="1"/>
                  <a:t>Algorthm</a:t>
                </a:r>
                <a:r>
                  <a:rPr lang="en-US" altLang="ko-KR" b="1" dirty="0"/>
                  <a:t> 7.4 (Sequential Importance Resampling)  -- Particle filter </a:t>
                </a:r>
              </a:p>
              <a:p>
                <a:endParaRPr lang="en-US" altLang="ko-KR" b="1" dirty="0"/>
              </a:p>
              <a:p>
                <a:r>
                  <a:rPr lang="en-US" altLang="ko-KR" dirty="0"/>
                  <a:t>Procedure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Draw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samples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from the prior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  and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For each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- draw samples from the importance distribution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  - calculate new weights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		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0: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and normalize them to sum to unity.</a:t>
                </a:r>
              </a:p>
              <a:p>
                <a:r>
                  <a:rPr lang="en-US" altLang="ko-KR" dirty="0"/>
                  <a:t>  - If the effective number of particles is too low, perform resampling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F4B140-2566-8238-251F-C2C433AEB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99" y="77801"/>
                <a:ext cx="8843434" cy="8484567"/>
              </a:xfrm>
              <a:prstGeom prst="rect">
                <a:avLst/>
              </a:prstGeom>
              <a:blipFill>
                <a:blip r:embed="rId2"/>
                <a:stretch>
                  <a:fillRect l="-551" t="-4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36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38946-3DE5-6063-7B9F-230D7ED0E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660964-E136-95C7-3646-4A3FEA8D1D48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EEAD45-4897-05DC-DB16-A8EAE929A057}"/>
                  </a:ext>
                </a:extLst>
              </p:cNvPr>
              <p:cNvSpPr txBox="1"/>
              <p:nvPr/>
            </p:nvSpPr>
            <p:spPr>
              <a:xfrm>
                <a:off x="139699" y="77802"/>
                <a:ext cx="11755968" cy="5697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7.4 Sequential Importance </a:t>
                </a:r>
                <a:r>
                  <a:rPr lang="en-US" altLang="ko-KR" b="1" dirty="0"/>
                  <a:t>resampling (Bootstrap) </a:t>
                </a:r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r>
                  <a:rPr lang="en-US" altLang="ko-KR" b="1" dirty="0"/>
                  <a:t>Importance sampling will be used </a:t>
                </a:r>
              </a:p>
              <a:p>
                <a:endParaRPr lang="en-US" altLang="ko-KR" b="1" dirty="0"/>
              </a:p>
              <a:p>
                <a:r>
                  <a:rPr lang="en-US" altLang="ko-KR" b="1" dirty="0"/>
                  <a:t>    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r>
                  <a:rPr lang="en-US" altLang="ko-KR" b="1" dirty="0"/>
                  <a:t>Algorithm 7.5 (Bootstrap Filter) -- Particle filter </a:t>
                </a:r>
              </a:p>
              <a:p>
                <a:endParaRPr lang="en-US" altLang="ko-KR" b="1" dirty="0"/>
              </a:p>
              <a:p>
                <a:r>
                  <a:rPr lang="en-US" altLang="ko-KR" dirty="0"/>
                  <a:t>Procedure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Draw a new point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ko-KR" dirty="0"/>
                  <a:t> for each point in the sample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=1,…,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from the dynamic model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  - calculate new weights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		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ko-KR" dirty="0"/>
                  <a:t>) </a:t>
                </a:r>
              </a:p>
              <a:p>
                <a:r>
                  <a:rPr lang="en-US" altLang="ko-KR" dirty="0"/>
                  <a:t>  and normalize them to sum to unity.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Do resampling</a:t>
                </a:r>
                <a:endParaRPr lang="en-US" altLang="ko-KR" b="1" dirty="0"/>
              </a:p>
              <a:p>
                <a:endParaRPr lang="en-US" altLang="ko-KR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EEAD45-4897-05DC-DB16-A8EAE929A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99" y="77802"/>
                <a:ext cx="11755968" cy="5697906"/>
              </a:xfrm>
              <a:prstGeom prst="rect">
                <a:avLst/>
              </a:prstGeom>
              <a:blipFill>
                <a:blip r:embed="rId2"/>
                <a:stretch>
                  <a:fillRect l="-467" t="-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54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3C921-A283-9652-0968-705DA1F50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1093745-5725-876D-FB09-DACBDFBB997C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67B4F4-C431-3769-F711-63D5D4A966F5}"/>
                  </a:ext>
                </a:extLst>
              </p:cNvPr>
              <p:cNvSpPr txBox="1"/>
              <p:nvPr/>
            </p:nvSpPr>
            <p:spPr>
              <a:xfrm>
                <a:off x="243416" y="104805"/>
                <a:ext cx="11705168" cy="6084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7.1 Monte Carlo approximation in Bayesian inference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Monte Carlo integration </a:t>
                </a:r>
              </a:p>
              <a:p>
                <a:r>
                  <a:rPr lang="en-US" altLang="ko-KR" dirty="0"/>
                  <a:t>  Idea :</a:t>
                </a:r>
              </a:p>
              <a:p>
                <a:r>
                  <a:rPr lang="en-US" altLang="ko-KR" dirty="0"/>
                  <a:t>					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dirty="0"/>
                  <a:t> 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    				</a:t>
                </a:r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1. direct calculation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2. By Definition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,   0≤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,…&lt;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b="0" dirty="0">
                    <a:sym typeface="Wingdings" panose="05000000000000000000" pitchFamily="2" charset="2"/>
                  </a:rPr>
                  <a:t>			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den>
                        </m:f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3. </a:t>
                </a:r>
                <a:r>
                  <a:rPr lang="en-US" altLang="ko-KR" dirty="0"/>
                  <a:t>Monte  Carlo Method</a:t>
                </a:r>
              </a:p>
              <a:p>
                <a:r>
                  <a:rPr lang="en-US" altLang="ko-KR" dirty="0"/>
                  <a:t>  			</a:t>
                </a:r>
              </a:p>
              <a:p>
                <a:r>
                  <a:rPr lang="en-US" altLang="ko-KR" dirty="0"/>
                  <a:t>   Generate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R.V,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with  uniform distribution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r>
                  <a:rPr lang="en-US" altLang="ko-KR" dirty="0"/>
                  <a:t> and so that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		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~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Ex. N= 2;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)=0.277  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0.6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=0.3 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67B4F4-C431-3769-F711-63D5D4A96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6" y="104805"/>
                <a:ext cx="11705168" cy="6084166"/>
              </a:xfrm>
              <a:prstGeom prst="rect">
                <a:avLst/>
              </a:prstGeom>
              <a:blipFill>
                <a:blip r:embed="rId2"/>
                <a:stretch>
                  <a:fillRect l="-469" t="-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58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723FB-1338-398A-8E40-7481B281C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A9333F6-D43B-4C84-0013-96247636D95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8804BD-3A08-90A1-180F-C82993A386CD}"/>
                  </a:ext>
                </a:extLst>
              </p:cNvPr>
              <p:cNvSpPr txBox="1"/>
              <p:nvPr/>
            </p:nvSpPr>
            <p:spPr>
              <a:xfrm>
                <a:off x="243416" y="104805"/>
                <a:ext cx="11705168" cy="5736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7.1 (Reference) </a:t>
                </a:r>
                <a:r>
                  <a:rPr lang="en-US" altLang="ko-KR" dirty="0">
                    <a:hlinkClick r:id="rId2"/>
                  </a:rPr>
                  <a:t>Importance Sampling - VISUALLY EXPLAINED with EXAMPLES!</a:t>
                </a:r>
                <a:endParaRPr lang="en-US" altLang="ko-KR" dirty="0"/>
              </a:p>
              <a:p>
                <a:r>
                  <a:rPr lang="en-US" altLang="ko-KR" dirty="0"/>
                  <a:t>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Monte Carlo integration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Generate sample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associated with the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then the sample mean is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~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Importance sampling: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1)  Inefficient sample: given a pdf, the samplings is not inefficient</a:t>
                </a:r>
              </a:p>
              <a:p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  2)  Can’t sample :  given a pdf, generate the sample points is difficult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dirty="0"/>
                  <a:t> is not normalized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𝑐𝑜𝑚𝑝𝑢𝑡𝑒𝑑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8804BD-3A08-90A1-180F-C82993A38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6" y="104805"/>
                <a:ext cx="11705168" cy="5736250"/>
              </a:xfrm>
              <a:prstGeom prst="rect">
                <a:avLst/>
              </a:prstGeom>
              <a:blipFill>
                <a:blip r:embed="rId3"/>
                <a:stretch>
                  <a:fillRect l="-469" t="-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54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BF79D-ABE3-CE7F-FE17-3684E8A78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DBFE0C7-FD7D-B868-63B3-007282ADEC69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16AAF9-86F1-262F-D6DD-DAD63F033AD3}"/>
                  </a:ext>
                </a:extLst>
              </p:cNvPr>
              <p:cNvSpPr txBox="1"/>
              <p:nvPr/>
            </p:nvSpPr>
            <p:spPr>
              <a:xfrm>
                <a:off x="243416" y="104805"/>
                <a:ext cx="11705168" cy="5210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7.1 (Reference) </a:t>
                </a:r>
                <a:r>
                  <a:rPr lang="en-US" altLang="ko-KR" dirty="0">
                    <a:hlinkClick r:id="rId2"/>
                  </a:rPr>
                  <a:t>Importance Sampling - VISUALLY EXPLAINED with EXAMPLES!</a:t>
                </a:r>
                <a:endParaRPr lang="en-US" altLang="ko-KR" dirty="0"/>
              </a:p>
              <a:p>
                <a:r>
                  <a:rPr lang="en-US" altLang="ko-KR" dirty="0"/>
                  <a:t>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Example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~0.99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AutoNum type="arabicParenR"/>
                </a:pPr>
                <a:r>
                  <a:rPr lang="en-US" altLang="ko-KR" dirty="0"/>
                  <a:t>Select a uniform pdf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(0,10)</m:t>
                    </m:r>
                  </m:oMath>
                </a14:m>
                <a:r>
                  <a:rPr lang="en-US" altLang="ko-KR" dirty="0"/>
                  <a:t>,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  <m:nary>
                            <m:nary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−5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 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,  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~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(0,10)</m:t>
                                  </m:r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16AAF9-86F1-262F-D6DD-DAD63F033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6" y="104805"/>
                <a:ext cx="11705168" cy="5210914"/>
              </a:xfrm>
              <a:prstGeom prst="rect">
                <a:avLst/>
              </a:prstGeom>
              <a:blipFill>
                <a:blip r:embed="rId3"/>
                <a:stretch>
                  <a:fillRect l="-573" t="-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B84B648-F5A5-B3E1-6125-4B29BA849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335" y="880529"/>
            <a:ext cx="2488651" cy="17636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47748D-91F9-2AFE-D646-B1199335C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28" y="4175351"/>
            <a:ext cx="3357202" cy="2472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EE1564-D2AE-F87A-053D-ADE9F53E3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0229" y="4175350"/>
            <a:ext cx="3481014" cy="258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2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92B90-10EC-2146-D04D-B2B0E49D2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9FB24D7-AE35-5DAF-616E-2B1A7B790126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18EE8A0-DDDA-5CE8-A018-39248B942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756" y="735465"/>
            <a:ext cx="4720263" cy="2856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986C5E-C53F-2DE0-2378-1B2E96371596}"/>
                  </a:ext>
                </a:extLst>
              </p:cNvPr>
              <p:cNvSpPr txBox="1"/>
              <p:nvPr/>
            </p:nvSpPr>
            <p:spPr>
              <a:xfrm>
                <a:off x="287657" y="157452"/>
                <a:ext cx="7859487" cy="584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7.1 (Reference)</a:t>
                </a:r>
              </a:p>
              <a:p>
                <a:r>
                  <a:rPr lang="en-US" altLang="ko-KR" dirty="0"/>
                  <a:t>                          </a:t>
                </a:r>
              </a:p>
              <a:p>
                <a:r>
                  <a:rPr lang="en-US" altLang="ko-KR" dirty="0"/>
                  <a:t>2) Select a proper pdf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as a gaussian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−5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5,1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Then</a:t>
                </a:r>
              </a:p>
              <a:p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=10</m:t>
                        </m:r>
                        <m:nary>
                          <m:nary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dirty="0"/>
                  <a:t>,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Using Monte Carlo 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5,1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~10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%%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importance </a:t>
                </a:r>
              </a:p>
              <a:p>
                <a:r>
                  <a:rPr lang="en-US" altLang="ko-KR" dirty="0"/>
                  <a:t>             distribution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986C5E-C53F-2DE0-2378-1B2E9637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57" y="157452"/>
                <a:ext cx="7859487" cy="5846665"/>
              </a:xfrm>
              <a:prstGeom prst="rect">
                <a:avLst/>
              </a:prstGeom>
              <a:blipFill>
                <a:blip r:embed="rId3"/>
                <a:stretch>
                  <a:fillRect l="-621" t="-6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16D7988B-A85D-3B64-3E5A-3DAE480536B1}"/>
              </a:ext>
            </a:extLst>
          </p:cNvPr>
          <p:cNvSpPr/>
          <p:nvPr/>
        </p:nvSpPr>
        <p:spPr>
          <a:xfrm>
            <a:off x="8360229" y="2839192"/>
            <a:ext cx="2307771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17902-27E9-72A9-BDAB-25CFBCBBDFF6}"/>
              </a:ext>
            </a:extLst>
          </p:cNvPr>
          <p:cNvSpPr txBox="1"/>
          <p:nvPr/>
        </p:nvSpPr>
        <p:spPr>
          <a:xfrm>
            <a:off x="9822426" y="2308554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Importance region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981A80-7FEC-ACE6-C1BE-D43FEDE8B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736" y="4323720"/>
            <a:ext cx="3467100" cy="2466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3FBBE3-9B4F-9FFF-CF52-5AD947CF1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656" y="4229100"/>
            <a:ext cx="37147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5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460FA-0876-3C5C-A747-85DE8A762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43A3F01-68AE-70CC-E385-CE2AE91EC695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A24EDD-09E9-59F9-D315-3E7B22849842}"/>
              </a:ext>
            </a:extLst>
          </p:cNvPr>
          <p:cNvSpPr txBox="1"/>
          <p:nvPr/>
        </p:nvSpPr>
        <p:spPr>
          <a:xfrm>
            <a:off x="181417" y="-86306"/>
            <a:ext cx="7859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                      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5054C7A-FDA9-DDB6-2A44-238D7F9A9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61" y="4173150"/>
            <a:ext cx="3714750" cy="26289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F06104D-A390-2220-1FFD-2DAC2724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10" y="1147540"/>
            <a:ext cx="3357202" cy="2472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B25DCC-5536-FC98-D30C-AB0B08327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306" y="1089742"/>
            <a:ext cx="3481014" cy="25878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50A050-5578-3D9A-C7EB-A087E3669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12" y="4173150"/>
            <a:ext cx="3467100" cy="2466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4A64C0-7EA5-0DE4-84FE-BF5409CE2556}"/>
              </a:ext>
            </a:extLst>
          </p:cNvPr>
          <p:cNvSpPr txBox="1"/>
          <p:nvPr/>
        </p:nvSpPr>
        <p:spPr>
          <a:xfrm>
            <a:off x="8534197" y="1357781"/>
            <a:ext cx="214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Uniform </a:t>
            </a:r>
            <a:r>
              <a:rPr lang="ko-KR" altLang="en-US" dirty="0"/>
              <a:t> </a:t>
            </a:r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CB308-3E31-9BE2-D31E-CCA29EAAE3A1}"/>
              </a:ext>
            </a:extLst>
          </p:cNvPr>
          <p:cNvSpPr txBox="1"/>
          <p:nvPr/>
        </p:nvSpPr>
        <p:spPr>
          <a:xfrm>
            <a:off x="8573518" y="3988484"/>
            <a:ext cx="3053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Importance distribution</a:t>
            </a:r>
          </a:p>
          <a:p>
            <a:r>
              <a:rPr lang="en-US" altLang="ko-KR" dirty="0"/>
              <a:t>(Gaussian)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See the variance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419DB-5B52-5793-FD60-10C82AF4B492}"/>
              </a:ext>
            </a:extLst>
          </p:cNvPr>
          <p:cNvSpPr txBox="1"/>
          <p:nvPr/>
        </p:nvSpPr>
        <p:spPr>
          <a:xfrm>
            <a:off x="361950" y="299581"/>
            <a:ext cx="16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7.1 Reference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33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B02AD-2CCB-258C-FC56-C20105DA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AA44F7-CAB9-4FA7-AABC-C895E660EE5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F17965-4632-044B-2159-5FC5501C0A86}"/>
                  </a:ext>
                </a:extLst>
              </p:cNvPr>
              <p:cNvSpPr txBox="1"/>
              <p:nvPr/>
            </p:nvSpPr>
            <p:spPr>
              <a:xfrm>
                <a:off x="243416" y="104805"/>
                <a:ext cx="11705168" cy="5574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7.1 Monte Carlo approximation in Bayesian inference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Problem: 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i="1" dirty="0">
                    <a:latin typeface="Cambria Math" panose="02040503050406030204" pitchFamily="18" charset="0"/>
                  </a:rPr>
                  <a:t>     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1. direct calculation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2. </a:t>
                </a:r>
                <a:r>
                  <a:rPr lang="en-US" altLang="ko-KR" dirty="0"/>
                  <a:t>Monte  Carlo Method</a:t>
                </a:r>
              </a:p>
              <a:p>
                <a:r>
                  <a:rPr lang="en-US" altLang="ko-KR" dirty="0"/>
                  <a:t>  			</a:t>
                </a:r>
              </a:p>
              <a:p>
                <a:r>
                  <a:rPr lang="en-US" altLang="ko-KR" dirty="0"/>
                  <a:t>   Generate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R.V,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One of  problems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how to generate sample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dirty="0"/>
                  <a:t> associated with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F17965-4632-044B-2159-5FC5501C0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6" y="104805"/>
                <a:ext cx="11705168" cy="5574155"/>
              </a:xfrm>
              <a:prstGeom prst="rect">
                <a:avLst/>
              </a:prstGeom>
              <a:blipFill>
                <a:blip r:embed="rId2"/>
                <a:stretch>
                  <a:fillRect l="-469" t="-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61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3E4EA-8CD7-629A-8F33-3A334A7ED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9E392E4-A407-D3B6-AE90-C5B75C58C11C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48DAA9-64DF-43CC-17F1-FEF931E732B0}"/>
                  </a:ext>
                </a:extLst>
              </p:cNvPr>
              <p:cNvSpPr txBox="1"/>
              <p:nvPr/>
            </p:nvSpPr>
            <p:spPr>
              <a:xfrm>
                <a:off x="243416" y="104805"/>
                <a:ext cx="11705168" cy="6663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7.2 Importance sampling 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To find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i="1" dirty="0">
                    <a:latin typeface="Cambria Math" panose="02040503050406030204" pitchFamily="18" charset="0"/>
                  </a:rPr>
                  <a:t>     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Importance sampling (IS) by importance distribution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a known distribution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US" altLang="ko-KR" dirty="0"/>
                  <a:t>(or similar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regarding important region) how to generate samples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dirty="0"/>
                  <a:t> </a:t>
                </a:r>
                <a:r>
                  <a:rPr lang="en-US" altLang="ko-KR" b="0" dirty="0"/>
                  <a:t>Generate sample points thru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,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Then </a:t>
                </a:r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en-US" altLang="ko-KR" b="0" dirty="0"/>
                  <a:t> 					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	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r>
                  <a:rPr lang="en-US" altLang="ko-KR" b="0" dirty="0"/>
                  <a:t>%%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  is difficult.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48DAA9-64DF-43CC-17F1-FEF931E73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6" y="104805"/>
                <a:ext cx="11705168" cy="6663299"/>
              </a:xfrm>
              <a:prstGeom prst="rect">
                <a:avLst/>
              </a:prstGeom>
              <a:blipFill>
                <a:blip r:embed="rId2"/>
                <a:stretch>
                  <a:fillRect l="-469" t="-457" b="-1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54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0B766-2224-8ED2-40BA-64141F07F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4077E9D-F012-C102-C83C-C446F377695A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79AF31-9A1D-9CAD-F52B-E18D39661D8A}"/>
                  </a:ext>
                </a:extLst>
              </p:cNvPr>
              <p:cNvSpPr txBox="1"/>
              <p:nvPr/>
            </p:nvSpPr>
            <p:spPr>
              <a:xfrm>
                <a:off x="243416" y="113271"/>
                <a:ext cx="11705168" cy="6561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7.2 Importance sampling   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Change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into another  by Bayesian law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Since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The denominator is easier than the posterior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It follows </a:t>
                </a:r>
              </a:p>
              <a:p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~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num>
                      <m:den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nary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nary>
                          </m:den>
                        </m:f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79AF31-9A1D-9CAD-F52B-E18D39661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6" y="113271"/>
                <a:ext cx="11705168" cy="6561476"/>
              </a:xfrm>
              <a:prstGeom prst="rect">
                <a:avLst/>
              </a:prstGeom>
              <a:blipFill>
                <a:blip r:embed="rId2"/>
                <a:stretch>
                  <a:fillRect l="-469" t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65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21724</TotalTime>
  <Words>1304</Words>
  <Application>Microsoft Office PowerPoint</Application>
  <PresentationFormat>와이드스크린</PresentationFormat>
  <Paragraphs>284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snkim Kim</dc:creator>
  <cp:lastModifiedBy>snkim Kim</cp:lastModifiedBy>
  <cp:revision>43</cp:revision>
  <dcterms:created xsi:type="dcterms:W3CDTF">2024-10-29T08:45:16Z</dcterms:created>
  <dcterms:modified xsi:type="dcterms:W3CDTF">2024-12-27T08:35:42Z</dcterms:modified>
</cp:coreProperties>
</file>