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88" r:id="rId4"/>
    <p:sldId id="289" r:id="rId5"/>
    <p:sldId id="290" r:id="rId6"/>
    <p:sldId id="258" r:id="rId7"/>
    <p:sldId id="291" r:id="rId8"/>
    <p:sldId id="259" r:id="rId9"/>
    <p:sldId id="292" r:id="rId10"/>
    <p:sldId id="293" r:id="rId11"/>
    <p:sldId id="261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AC33B-239C-CA7B-1746-B4640766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9E758-ADA9-D366-FFBC-18C3CA21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707A3-328B-42E2-758A-1CA76A0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4F85B-E0C5-2516-A447-0055239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8C8C2-7373-DB58-6FFC-AA9DCC0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4BC9D-4CA5-022B-3BB2-29D8850A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F0940-479E-4CE0-088C-12325F33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56211-7933-F28F-0D97-0D10BAA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5A2FD-A6F3-E202-649B-B789703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8973-787F-0044-30F2-34B674C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6E597-1FF6-FF16-B787-42E394064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66787-51C8-C393-E507-607BE29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7ACA-7B9A-80F2-3489-962ECA9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B7EA-96C8-4227-5072-1B98976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09B1C-A164-0FFB-F9B4-6116A01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3D58F-4A52-5EBF-59F0-8B9921D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40B0-2A28-74DD-5774-C6638E4C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2405-E2F8-21D1-1A91-7BABD362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87FB5-6448-A29B-0925-858D3BE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5B6C-184E-F561-F75E-5FB67F8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2AE5-1FFE-2E56-7F8B-6478B9E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6DB7-EF99-2AAB-2530-C48EBD5B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D7AC2-C828-BD14-661E-AE7B6E9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0492F-3DAB-FC8E-1C35-5630AE5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7552D-1E31-84E9-E677-FF157492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303A-AAC9-4CBD-7316-D87D271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FFA33-C52F-6631-B3DB-CEC3C549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6FE7A-6C54-6A85-793A-9B48E593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4C18C-739F-13B5-E66B-2D3D459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7A3FF-387D-2274-850E-E1BED0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EBD99-07F0-78B7-0B18-E0D6F63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B06A-B88F-6645-EE24-85CEF27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E241-DE8F-6440-58EA-13ED89E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0F258-368F-15FF-404D-9A3F7425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C177-EA61-A906-D3DD-AFA90EFB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7EAF-0EDB-FDCB-6ACA-29C03434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637F2-3957-03F4-FF51-7F6F67B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B9AE9-88DA-7BDE-02BB-981D667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F0CFA-976D-1091-F822-7890CC0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3577-0544-5333-5CE5-37D3898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50521-44AF-F960-E459-980FCB1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0FEE7-2E88-ADCB-B18E-B1BD520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DA2EB-D925-11F8-5023-42054C1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457FC-0DE4-392A-374C-5F92CBC9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4E7E3-3C1C-4B27-BC25-9DFE518E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F4592-FF9F-E742-9326-9CFCBF9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86C4-4359-0A5C-A96F-8FC49D0B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2D77E-6643-F711-AE8D-AC7523E3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792A7-7A4B-9A36-8C79-FB05827E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50A16-1177-82F3-3553-3DF5134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D7F54-3F0D-D8AD-7BFD-A8FA4376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033D2-B898-BF28-0483-88AA269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DAF2-5F5A-2C32-F63B-5FE60254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0CDC64-2E47-261B-A6CE-92018BDA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972D0-1E54-134B-3B3D-3E8DB51A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0ED0F-078E-8DD0-5CE7-E071837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D2187-770D-0EC4-0CE9-76DBE11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AB55D-3BCC-C7DC-FEF0-A867DBE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CA1B5-37AB-C3AF-6293-229DAFBC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C828B-80F0-672E-86C6-30C35DC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0A4C3-3DAB-148A-067C-1584C563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E9B-C4FB-49BD-8088-DAF6C5E41893}" type="datetimeFigureOut">
              <a:rPr lang="ko-KR" altLang="en-US" smtClean="0"/>
              <a:pPr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F0F2E-551A-49C5-4C37-BE2F55A0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1522A-B228-6640-57F7-7FB74E3AB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68BFB-7F6C-2D30-3AE2-97F78EDC0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573842-A09E-D8D5-2CE4-D9E4DDF2BBA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D035E-D7CE-F718-F95D-C65E499D0A80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20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Ch.3(Python)  Probability, Gaussians, and Bayes’ Theorem  </a:t>
                </a:r>
              </a:p>
              <a:p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3.1 Introduction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ko-KR" altLang="en-US" dirty="0"/>
                  <a:t> </a:t>
                </a:r>
                <a:r>
                  <a:rPr lang="en-US" altLang="ko-KR" dirty="0"/>
                  <a:t>- Probability Space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𝐴𝑙𝑔𝑒𝑏𝑟𝑎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: all outcomes of an experiment</a:t>
                </a: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𝐴𝐿𝑔𝑒𝑏𝑟𝑎</m:t>
                    </m:r>
                  </m:oMath>
                </a14:m>
                <a:r>
                  <a:rPr lang="en-US" altLang="ko-KR" dirty="0"/>
                  <a:t>: the set of subsets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: probability measure </a:t>
                </a:r>
                <a:r>
                  <a:rPr lang="en-US" altLang="ko-KR" dirty="0" err="1"/>
                  <a:t>s.t.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  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𝑎𝑙𝑔𝑒𝑏𝑟𝑎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called an event</a:t>
                </a:r>
              </a:p>
              <a:p>
                <a:r>
                  <a:rPr lang="en-US" altLang="ko-KR" dirty="0"/>
                  <a:t>   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</a:t>
                </a: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dirty="0"/>
                  <a:t> null set,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Random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∈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,  ∀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such that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D035E-D7CE-F718-F95D-C65E499D0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200270"/>
              </a:xfrm>
              <a:prstGeom prst="rect">
                <a:avLst/>
              </a:prstGeom>
              <a:blipFill>
                <a:blip r:embed="rId2"/>
                <a:stretch>
                  <a:fillRect l="-521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5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21207-7615-2536-2F27-DDFB8C117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321AB9-9948-1E7F-5BE8-B6A1BE83C08A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5F5318-C463-4DA9-1C77-4A989F228564}"/>
                  </a:ext>
                </a:extLst>
              </p:cNvPr>
              <p:cNvSpPr txBox="1"/>
              <p:nvPr/>
            </p:nvSpPr>
            <p:spPr>
              <a:xfrm>
                <a:off x="169333" y="112890"/>
                <a:ext cx="11266311" cy="576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3.11 Computational Properties of Gaussian  Interactive Gaussians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Conditional Probability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The posterior is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is a Gaussian prob. Density function with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			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%% This is important .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5F5318-C463-4DA9-1C77-4A989F228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" y="112890"/>
                <a:ext cx="11266311" cy="5760167"/>
              </a:xfrm>
              <a:prstGeom prst="rect">
                <a:avLst/>
              </a:prstGeom>
              <a:blipFill>
                <a:blip r:embed="rId2"/>
                <a:stretch>
                  <a:fillRect l="-487" t="-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0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E2F96-EE6D-78EC-CE80-FC8F42DBD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A3F19A-C056-8A7E-A6BC-12BEC131E36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93A80-B34D-BFFC-8235-521DF7C5760C}"/>
                  </a:ext>
                </a:extLst>
              </p:cNvPr>
              <p:cNvSpPr txBox="1"/>
              <p:nvPr/>
            </p:nvSpPr>
            <p:spPr>
              <a:xfrm>
                <a:off x="169333" y="112890"/>
                <a:ext cx="11266311" cy="483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3.11 Computational Properties of Gaussian  Interactive Gaussians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are independent.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𝑋𝑉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1)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2)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1" dirty="0"/>
                  <a:t>However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ko-KR" b="1" dirty="0"/>
                  <a:t> is not a Gaussian !!</a:t>
                </a:r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93A80-B34D-BFFC-8235-521DF7C57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" y="112890"/>
                <a:ext cx="11266311" cy="4832477"/>
              </a:xfrm>
              <a:prstGeom prst="rect">
                <a:avLst/>
              </a:prstGeom>
              <a:blipFill>
                <a:blip r:embed="rId2"/>
                <a:stretch>
                  <a:fillRect l="-487" t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11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2F6FD-E88F-49D5-1A07-9ED7E7B92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82D532-F0F9-9296-DFA1-82D4890B6D9A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1DC4DB-31FB-A013-E446-BEBE754287B7}"/>
                  </a:ext>
                </a:extLst>
              </p:cNvPr>
              <p:cNvSpPr txBox="1"/>
              <p:nvPr/>
            </p:nvSpPr>
            <p:spPr>
              <a:xfrm>
                <a:off x="169333" y="112890"/>
                <a:ext cx="11266311" cy="5526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3.12 ~ 3.15 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A R.V.’ (priori) 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         : weather / rain       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measurement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           : a sensor / temperature</a:t>
                </a:r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Given a measurement, estimate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in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The posterior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𝑝𝑟𝑖𝑜𝑟𝑖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measured temperature, what probability of rain?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 inverse by Bayesian ,  likelihood : given rain, what temperature distribution  …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                                     easier to calculate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1DC4DB-31FB-A013-E446-BEBE75428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" y="112890"/>
                <a:ext cx="11266311" cy="5526641"/>
              </a:xfrm>
              <a:prstGeom prst="rect">
                <a:avLst/>
              </a:prstGeom>
              <a:blipFill>
                <a:blip r:embed="rId2"/>
                <a:stretch>
                  <a:fillRect l="-487" t="-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29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A71C4-B808-13A5-AF5C-F20D7733E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B2AACC-7686-850B-3BF9-392AE1C22B14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BB9269-E8B1-0CCC-AB45-B1D9B3B80632}"/>
                  </a:ext>
                </a:extLst>
              </p:cNvPr>
              <p:cNvSpPr txBox="1"/>
              <p:nvPr/>
            </p:nvSpPr>
            <p:spPr>
              <a:xfrm>
                <a:off x="169333" y="112890"/>
                <a:ext cx="11266311" cy="658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Continue  - Product of pdf of gaussian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b="0" dirty="0">
                    <a:ea typeface="Cambria Math" panose="02040503050406030204" pitchFamily="18" charset="0"/>
                  </a:rPr>
                  <a:t>Since </a:t>
                </a:r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z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The posterior mean and the variance are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,             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BB9269-E8B1-0CCC-AB45-B1D9B3B80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" y="112890"/>
                <a:ext cx="11266311" cy="6585264"/>
              </a:xfrm>
              <a:prstGeom prst="rect">
                <a:avLst/>
              </a:prstGeom>
              <a:blipFill>
                <a:blip r:embed="rId2"/>
                <a:stretch>
                  <a:fillRect l="-487" t="-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17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774D4-C11A-F648-791F-DE2B73047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94C607-0471-76C9-B319-C01598AC1EB4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D8907-B793-7555-FCC8-F82621C7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002266-81CC-0209-2971-E7B7B3BB79A7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95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85D69-3ED2-AFAB-F394-27BBD7D1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5C080A-D42E-7F98-65B0-C454AC6E6E89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D1ADA7-8338-591C-122E-F4238F9A110F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4966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  Mean, Variance and Standard Deviation   </a:t>
                </a:r>
              </a:p>
              <a:p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3.2.1Random variables 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Random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∈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such that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3.3 Probability Distribution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the probability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dirty="0"/>
                  <a:t> in a sample space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1)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 ,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D1ADA7-8338-591C-122E-F4238F9A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4966103"/>
              </a:xfrm>
              <a:prstGeom prst="rect">
                <a:avLst/>
              </a:prstGeom>
              <a:blipFill>
                <a:blip r:embed="rId2"/>
                <a:stretch>
                  <a:fillRect l="-521" t="-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0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26326-DFD8-6B96-CF92-238EC66FF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1B35A2-8CCC-CF18-7A13-0D07944DB71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001144-E9EB-F8D6-E154-C29E14D87884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23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3.3 Probability Distribution  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3.3 Probability Distribution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the probability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dirty="0"/>
                  <a:t> in a sample space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 ,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3.3.1 The Mean Median, and Mode of a Random Variable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1) (Sample) Mean: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2) Mode: a set of numbers is the numbers is the number that occurs most often. </a:t>
                </a:r>
              </a:p>
              <a:p>
                <a:r>
                  <a:rPr lang="en-US" altLang="ko-KR" dirty="0"/>
                  <a:t>      - unimodal / multimodal </a:t>
                </a:r>
              </a:p>
              <a:p>
                <a:r>
                  <a:rPr lang="en-US" altLang="ko-KR" dirty="0"/>
                  <a:t>  3) Median of a set of numbers is the middle point of the set.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001144-E9EB-F8D6-E154-C29E14D87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236755"/>
              </a:xfrm>
              <a:prstGeom prst="rect">
                <a:avLst/>
              </a:prstGeom>
              <a:blipFill>
                <a:blip r:embed="rId2"/>
                <a:stretch>
                  <a:fillRect l="-417" t="-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55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C6DF-A90E-C47A-F421-C76A899D6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923DE3-2FC8-701A-46AF-B7937F8EC36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97161-267E-16BF-4189-ED0E721C5C87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646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3.4 Expected Value of a Random Variable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Expected Value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	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𝑑𝑒𝑛𝑠𝑖𝑡𝑦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3.3 Probability Distribution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the probability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dirty="0"/>
                  <a:t> in a sample space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 ,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3.3.1 The Mean Median, and Mode of a Random Variable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1) (Sample) Mean: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2) Mode: a set of numbers is the numbers is the number that occurs most often. </a:t>
                </a:r>
              </a:p>
              <a:p>
                <a:r>
                  <a:rPr lang="en-US" altLang="ko-KR" dirty="0"/>
                  <a:t>      - unimodal / multimodal </a:t>
                </a:r>
              </a:p>
              <a:p>
                <a:r>
                  <a:rPr lang="en-US" altLang="ko-KR" dirty="0"/>
                  <a:t>  3) Median of a set of numbers is the middle point of the set.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97161-267E-16BF-4189-ED0E721C5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6466707"/>
              </a:xfrm>
              <a:prstGeom prst="rect">
                <a:avLst/>
              </a:prstGeom>
              <a:blipFill>
                <a:blip r:embed="rId2"/>
                <a:stretch>
                  <a:fillRect l="-417" t="-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3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460DE-3E02-4938-322D-B84B9918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BC6019-63C7-47C0-9FB2-053C26ED5D0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6307C-ABF8-5A47-4C96-0399730A232D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642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3.4 Expected Value of a Random Variable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Expected Value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	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𝑑𝑒𝑛𝑠𝑖𝑡𝑦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%% One interpretation of E[X]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a random variable.  The expectation is the minimum mean square estimator for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.,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80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  <m:sSup>
                            <m:sSupPr>
                              <m:ctrlP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9560" marR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Proof: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da</m:t>
                        </m:r>
                      </m:den>
                    </m:f>
                    <m:d>
                      <m:dPr>
                        <m:ctrlP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altLang="ko-KR" sz="1800" b="0" i="0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d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𝑑𝑎</m:t>
                        </m:r>
                      </m:den>
                    </m:f>
                    <m:d>
                      <m:dPr>
                        <m:ctrlP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𝑎𝐸</m:t>
                        </m:r>
                        <m:d>
                          <m:dPr>
                            <m:ctrlP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marR="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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which minimizes the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mean square .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  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6307C-ABF8-5A47-4C96-0399730A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6423618"/>
              </a:xfrm>
              <a:prstGeom prst="rect">
                <a:avLst/>
              </a:prstGeom>
              <a:blipFill>
                <a:blip r:embed="rId2"/>
                <a:stretch>
                  <a:fillRect l="-417" t="-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74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D45B0-FBC5-85E1-5F00-007694A16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E4D56-B37D-D651-8F61-9E5611A10C76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9CEBF-C08C-B952-9BD7-58D86DA384A5}"/>
                  </a:ext>
                </a:extLst>
              </p:cNvPr>
              <p:cNvSpPr txBox="1"/>
              <p:nvPr/>
            </p:nvSpPr>
            <p:spPr>
              <a:xfrm>
                <a:off x="316089" y="304800"/>
                <a:ext cx="8150578" cy="1840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3.4.5  Variance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Random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Variable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The variance of 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- Variance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- standard deviation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ra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9CEBF-C08C-B952-9BD7-58D86DA38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9" y="304800"/>
                <a:ext cx="8150578" cy="1840953"/>
              </a:xfrm>
              <a:prstGeom prst="rect">
                <a:avLst/>
              </a:prstGeom>
              <a:blipFill>
                <a:blip r:embed="rId2"/>
                <a:stretch>
                  <a:fillRect l="-673" t="-1656" b="-2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1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E9892-579F-9CC4-9D5F-FBEB19EC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40D945-55F1-79E8-FF42-CCD5058F6F06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41048C-4EF9-1292-B864-EFA1E9D20A84}"/>
                  </a:ext>
                </a:extLst>
              </p:cNvPr>
              <p:cNvSpPr txBox="1"/>
              <p:nvPr/>
            </p:nvSpPr>
            <p:spPr>
              <a:xfrm>
                <a:off x="259645" y="103394"/>
                <a:ext cx="11932355" cy="675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3.5 / 3.6 / 3.7 /3.8 /3.9  Gaussians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Prob. Density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Prob. Distribution(Cumulative)  function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	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−→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−−.&gt;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%% </a:t>
                </a:r>
              </a:p>
              <a:p>
                <a:r>
                  <a:rPr lang="en-US" altLang="ko-KR" dirty="0"/>
                  <a:t>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=1/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=1 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41048C-4EF9-1292-B864-EFA1E9D20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45" y="103394"/>
                <a:ext cx="11932355" cy="6754606"/>
              </a:xfrm>
              <a:prstGeom prst="rect">
                <a:avLst/>
              </a:prstGeom>
              <a:blipFill>
                <a:blip r:embed="rId2"/>
                <a:stretch>
                  <a:fillRect l="-460" t="-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3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A4C7-943E-009D-E38F-DF3452ADA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8BD150A-5687-4F34-4224-5CEE1111A7D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0F812C-11B2-7354-1C6C-11534049461B}"/>
                  </a:ext>
                </a:extLst>
              </p:cNvPr>
              <p:cNvSpPr txBox="1"/>
              <p:nvPr/>
            </p:nvSpPr>
            <p:spPr>
              <a:xfrm>
                <a:off x="169333" y="112890"/>
                <a:ext cx="11266311" cy="647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3.11 Computational Properties of Gaussian  Interactive Gaussians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 Independence in Random space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-  Two Events A,B  are independent if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 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∩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dirty="0"/>
                  <a:t>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- Two R.V’s are independent if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or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                                    - </a:t>
                </a:r>
                <a:r>
                  <a:rPr lang="en-US" altLang="ko-KR" dirty="0" err="1"/>
                  <a:t>EnD</a:t>
                </a:r>
                <a:r>
                  <a:rPr lang="en-US" altLang="ko-KR" dirty="0"/>
                  <a:t> -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Sum of two random variables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  </a:t>
                </a:r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0F812C-11B2-7354-1C6C-115340494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" y="112890"/>
                <a:ext cx="11266311" cy="6472477"/>
              </a:xfrm>
              <a:prstGeom prst="rect">
                <a:avLst/>
              </a:prstGeom>
              <a:blipFill>
                <a:blip r:embed="rId2"/>
                <a:stretch>
                  <a:fillRect l="-487" t="-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2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3A2A-9B0F-F871-549A-647CD4BDF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B9E289-0164-8F5D-7B6B-E7DC2A8350AE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3A4CB1-E3A3-975F-7C7E-C8E6DE0251FD}"/>
                  </a:ext>
                </a:extLst>
              </p:cNvPr>
              <p:cNvSpPr txBox="1"/>
              <p:nvPr/>
            </p:nvSpPr>
            <p:spPr>
              <a:xfrm>
                <a:off x="169333" y="112890"/>
                <a:ext cx="11266311" cy="6546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3.11 Computational Properties of Gaussian  Interactive Gaussians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 Sum of two independent R.V.s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are independent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Define </a:t>
                </a:r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1)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 is a Gaussian R.V.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see  </a:t>
                </a:r>
                <a:r>
                  <a:rPr lang="en-US" altLang="ko-KR" b="1" dirty="0"/>
                  <a:t>Proof ( P.117 Python)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and  By Convolution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   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ko-KR" altLang="en-US" dirty="0"/>
                  <a:t>    </a:t>
                </a:r>
                <a:r>
                  <a:rPr lang="en-US" altLang="ko-KR" dirty="0"/>
                  <a:t>and  the product of two </a:t>
                </a:r>
                <a:r>
                  <a:rPr lang="en-US" altLang="ko-KR" b="1" dirty="0"/>
                  <a:t>gaussian pdf </a:t>
                </a:r>
                <a:r>
                  <a:rPr lang="en-US" altLang="ko-KR" dirty="0"/>
                  <a:t>is a gaussian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3A4CB1-E3A3-975F-7C7E-C8E6DE025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" y="112890"/>
                <a:ext cx="11266311" cy="6546216"/>
              </a:xfrm>
              <a:prstGeom prst="rect">
                <a:avLst/>
              </a:prstGeom>
              <a:blipFill>
                <a:blip r:embed="rId2"/>
                <a:stretch>
                  <a:fillRect l="-487" t="-559" b="-2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54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1127</Words>
  <Application>Microsoft Office PowerPoint</Application>
  <PresentationFormat>와이드스크린</PresentationFormat>
  <Paragraphs>231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snkim Kim</dc:creator>
  <cp:lastModifiedBy>snkim Kim</cp:lastModifiedBy>
  <cp:revision>10</cp:revision>
  <dcterms:created xsi:type="dcterms:W3CDTF">2024-10-29T08:45:16Z</dcterms:created>
  <dcterms:modified xsi:type="dcterms:W3CDTF">2024-11-13T11:19:16Z</dcterms:modified>
</cp:coreProperties>
</file>