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6" r:id="rId3"/>
    <p:sldId id="274" r:id="rId4"/>
    <p:sldId id="264" r:id="rId5"/>
    <p:sldId id="275" r:id="rId6"/>
    <p:sldId id="257" r:id="rId7"/>
    <p:sldId id="265" r:id="rId8"/>
    <p:sldId id="266" r:id="rId9"/>
    <p:sldId id="269" r:id="rId10"/>
    <p:sldId id="270" r:id="rId11"/>
    <p:sldId id="272" r:id="rId12"/>
    <p:sldId id="267" r:id="rId13"/>
    <p:sldId id="258" r:id="rId14"/>
    <p:sldId id="271" r:id="rId15"/>
    <p:sldId id="268" r:id="rId16"/>
    <p:sldId id="273" r:id="rId17"/>
    <p:sldId id="260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91852" autoAdjust="0"/>
  </p:normalViewPr>
  <p:slideViewPr>
    <p:cSldViewPr snapToGrid="0">
      <p:cViewPr>
        <p:scale>
          <a:sx n="100" d="100"/>
          <a:sy n="100" d="100"/>
        </p:scale>
        <p:origin x="58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31A55-C6DD-44F1-AA65-20A7C7850463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BA232-B91C-4301-8EC0-380BAEED0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A232-B91C-4301-8EC0-380BAEED0D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A553-5956-73FA-1A8E-1068F0003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12E84-0C84-4CA8-E2C9-A3436FCC2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D099-837B-3156-AD91-01A7A22C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C0A6B-59F2-B3FB-6E3A-A366FD7B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D230F-F929-4E30-AE1F-B1F72470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5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5C34A-496F-A691-CD9A-31FB8DA0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03B20-911B-06E6-E855-4D49DC36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1BDE-FFE1-8F7E-B61C-5851B60F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75BB5-5C68-EB96-C820-7EBAD9D2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7BA0-778D-3E64-B45E-E71C70F3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9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396B8-6D93-614D-48FD-D5CA66F6F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C65E9-A4A4-CC50-90F1-BA75356D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FA3F6-6434-8423-C3A2-0ECD8345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B8A1-21C6-A69A-DCD0-5D18D995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2B274-916A-9760-8A72-803CF4E4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1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CB72F-F769-9BF6-6334-4333236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F4F21-58FF-7F5A-CC50-0186BECA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BC2FE-625D-40AC-BA28-697EA119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4BB29-0930-A4D4-A3D8-3F73508C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0907F-E8EA-68CD-EDDE-3C1A26D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FDDD-8B6B-41CC-10BB-F2C0898A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007C2-E0A7-4F22-5B0C-1B5437B0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C5C1D-9BC9-D9BA-72A6-5C6CD122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CEEB-242A-08FB-BC14-3A2C128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42712-9310-95B6-517F-3F2FF479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A69A0-C7D8-377A-F305-6C2DE3FD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05F2B-732C-71AE-06CB-9851D1AA0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BD2DC-4CC2-91D7-958D-6F01FEA2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99B54-02B3-655C-8BD7-933D93C7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F1019-8A76-39F1-11FC-D487F70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5BECD-2EB9-6775-C247-987F091C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E3483-4426-4EE2-43F5-889EA2E3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3DD18-C4AA-619E-D25C-6F7E4EC3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C607F-4993-D526-2602-FAC7CFE14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00E402-C79A-0A72-376A-CB202C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11938-9DAF-9683-8CB9-4E7E838A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9EEF4-0CC0-5270-9F9A-91DD0540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D1E82-5DBC-3EFF-108A-C2BC2BA3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8D1D53-FFCB-0E9A-1349-0D3BAA7A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7BD0A-66F2-B58A-6D0C-E01FC03F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1B21F-4584-C8CA-3532-2AC1B642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C9427-D159-0835-DE5C-508E60CD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E198D0-0EA2-799E-B967-95FBFE91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023A1-AAD1-A1B2-C0D4-43C91E9F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79A0C2-73C2-344C-EBC6-6ED7E422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AAEAF-8922-31EC-3907-0BE2FF6F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6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69738-F6B7-0E51-8403-9013582D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99DDA-0055-E8F4-A53E-C2B1A518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A56BE-3568-CA4F-7932-E03AD2D0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37066-8CFC-3AD7-5885-1F3A2065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5FC86-7528-70CD-B74C-CA6EE091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10299-0C71-5BCC-EA5A-954B5EA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7F1E3-4404-A948-402D-38721B28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1EBC04-875F-446E-3D09-8C510856D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E9972-8C8D-B73E-996C-AD0DF3EC9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73605-E631-AFD0-D9AE-147BE1B3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74374-2679-BD5E-C6C7-77907E5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5BF7E-EE1D-CE8D-0BDA-956F2A29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6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706B25-3F73-5112-AAD5-82E4D17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5F7E2-FEE9-A129-2D60-DC96D3A4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CB1B1-60D2-1AFE-5BAE-9D95311CE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3ABF-8FC4-4B51-8E0A-16948169A420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DCCCC-1658-FB27-DE60-816C21342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63105-0691-1EEB-BB66-19C008C86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17BF-4D33-4586-8234-7A117AD4FD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olemy.berkeley.edu/eecs20/week12/freqResponseR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67277-942F-2311-5936-63FAEE305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03B2A4-187A-5F11-ABE1-C81F26453113}"/>
              </a:ext>
            </a:extLst>
          </p:cNvPr>
          <p:cNvCxnSpPr/>
          <p:nvPr/>
        </p:nvCxnSpPr>
        <p:spPr>
          <a:xfrm>
            <a:off x="0" y="47848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31B828-3FAA-9C0F-A863-DA2BCBB2E683}"/>
              </a:ext>
            </a:extLst>
          </p:cNvPr>
          <p:cNvSpPr txBox="1"/>
          <p:nvPr/>
        </p:nvSpPr>
        <p:spPr>
          <a:xfrm>
            <a:off x="102357" y="109149"/>
            <a:ext cx="8291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Recursive</a:t>
            </a:r>
            <a:r>
              <a:rPr lang="ko-KR" altLang="en-US" dirty="0"/>
              <a:t> </a:t>
            </a:r>
            <a:r>
              <a:rPr lang="en-US" altLang="ko-KR" dirty="0"/>
              <a:t>Process  - Ref. Speyer Ch.3.2.3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 processing </a:t>
            </a:r>
          </a:p>
          <a:p>
            <a:r>
              <a:rPr lang="en-US" altLang="ko-KR" dirty="0"/>
              <a:t> 	</a:t>
            </a:r>
          </a:p>
          <a:p>
            <a:r>
              <a:rPr lang="en-US" altLang="ko-KR" dirty="0"/>
              <a:t> - Batch processing: performs  a processing in batch</a:t>
            </a:r>
          </a:p>
          <a:p>
            <a:endParaRPr lang="en-US" altLang="ko-KR" dirty="0"/>
          </a:p>
          <a:p>
            <a:r>
              <a:rPr lang="en-US" altLang="ko-KR" dirty="0"/>
              <a:t> - Real time processing: execute processing immediately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472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39556-4D7C-24C6-E92A-167FAE214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59FA7C-B43E-30B6-42E0-5AD9A2B7D6C7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BBB3E1-62B0-7B01-02E2-B8714C6781CF}"/>
                  </a:ext>
                </a:extLst>
              </p:cNvPr>
              <p:cNvSpPr txBox="1"/>
              <p:nvPr/>
            </p:nvSpPr>
            <p:spPr>
              <a:xfrm>
                <a:off x="0" y="197346"/>
                <a:ext cx="11258224" cy="579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DiscreteBayesian Filter (Ch.2.1 / 2.2)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 Bayesian rule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Conditional Probability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 Kalman , and others whose dynamics are partly known, are Bayesian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 Without the dynamics but only given the data, we may apply Bayesian Inference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ym typeface="Wingdings" panose="05000000000000000000" pitchFamily="2" charset="2"/>
                  </a:rPr>
                  <a:t>Objectives of Bayesian Inference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Given measurement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</m:t>
                        </m:r>
                      </m:e>
                    </m:d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under appropriate assumptions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02BBB3E1-62B0-7B01-02E2-B8714C678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346"/>
                <a:ext cx="11258224" cy="5796523"/>
              </a:xfrm>
              <a:prstGeom prst="rect">
                <a:avLst/>
              </a:prstGeom>
              <a:blipFill>
                <a:blip r:embed="rId2"/>
                <a:stretch>
                  <a:fillRect l="-433" t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7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C6F3C-30F6-A5EA-8957-69FF20E1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4D4A85-1EC1-264D-4BFF-75C19FDF6E29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A6B6E7-DE94-1319-6495-931D919F9973}"/>
              </a:ext>
            </a:extLst>
          </p:cNvPr>
          <p:cNvSpPr txBox="1"/>
          <p:nvPr/>
        </p:nvSpPr>
        <p:spPr>
          <a:xfrm>
            <a:off x="191912" y="197346"/>
            <a:ext cx="112582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Discrete</a:t>
            </a:r>
            <a:r>
              <a:rPr lang="ko-KR" altLang="en-US" dirty="0"/>
              <a:t> </a:t>
            </a:r>
            <a:r>
              <a:rPr lang="en-US" altLang="ko-KR" dirty="0"/>
              <a:t>Bayesian Filter  (Ch.2.1 / 2.2)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Problem : Tracking a dog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a dog in a hall moves forward or backward</a:t>
            </a:r>
          </a:p>
          <a:p>
            <a:endParaRPr lang="en-US" altLang="ko-KR" dirty="0"/>
          </a:p>
          <a:p>
            <a:r>
              <a:rPr lang="en-US" altLang="ko-KR" dirty="0"/>
              <a:t>  a sonar sensor attached to the dog: </a:t>
            </a:r>
          </a:p>
          <a:p>
            <a:endParaRPr lang="en-US" altLang="ko-KR" dirty="0"/>
          </a:p>
          <a:p>
            <a:r>
              <a:rPr lang="en-US" altLang="ko-KR" dirty="0"/>
              <a:t>    1)  Proximity sensor:  door, wall</a:t>
            </a:r>
          </a:p>
          <a:p>
            <a:r>
              <a:rPr lang="en-US" altLang="ko-KR" dirty="0"/>
              <a:t>    2)  Movement sensor ; left, right</a:t>
            </a:r>
          </a:p>
          <a:p>
            <a:endParaRPr lang="en-US" altLang="ko-KR" dirty="0"/>
          </a:p>
          <a:p>
            <a:r>
              <a:rPr lang="en-US" altLang="ko-KR" dirty="0"/>
              <a:t> estimate the position of the dog 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23F678-49FB-DB36-3A97-88227CAB5AE3}"/>
              </a:ext>
            </a:extLst>
          </p:cNvPr>
          <p:cNvSpPr/>
          <p:nvPr/>
        </p:nvSpPr>
        <p:spPr>
          <a:xfrm>
            <a:off x="457200" y="1838325"/>
            <a:ext cx="10296525" cy="200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9134C8-BE64-16AC-1686-2A1053A49C87}"/>
              </a:ext>
            </a:extLst>
          </p:cNvPr>
          <p:cNvSpPr/>
          <p:nvPr/>
        </p:nvSpPr>
        <p:spPr>
          <a:xfrm>
            <a:off x="457199" y="2878605"/>
            <a:ext cx="10296525" cy="200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0B27D-2AF9-F637-9B0E-82A9F9A303F0}"/>
              </a:ext>
            </a:extLst>
          </p:cNvPr>
          <p:cNvSpPr/>
          <p:nvPr/>
        </p:nvSpPr>
        <p:spPr>
          <a:xfrm>
            <a:off x="1781175" y="1838325"/>
            <a:ext cx="266700" cy="200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22C436-29D7-E69E-DA18-2474542C491B}"/>
              </a:ext>
            </a:extLst>
          </p:cNvPr>
          <p:cNvSpPr/>
          <p:nvPr/>
        </p:nvSpPr>
        <p:spPr>
          <a:xfrm>
            <a:off x="2262730" y="1838324"/>
            <a:ext cx="266700" cy="200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45202C-8FD2-8142-A636-520BABC92B3F}"/>
              </a:ext>
            </a:extLst>
          </p:cNvPr>
          <p:cNvSpPr/>
          <p:nvPr/>
        </p:nvSpPr>
        <p:spPr>
          <a:xfrm>
            <a:off x="5893322" y="1838324"/>
            <a:ext cx="266700" cy="200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F42E9C72-B661-ED44-E084-6F7209EA5A9C}"/>
              </a:ext>
            </a:extLst>
          </p:cNvPr>
          <p:cNvSpPr/>
          <p:nvPr/>
        </p:nvSpPr>
        <p:spPr>
          <a:xfrm>
            <a:off x="1638300" y="2294839"/>
            <a:ext cx="485775" cy="45856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632599-6AFD-6935-6828-100D9441B794}"/>
              </a:ext>
            </a:extLst>
          </p:cNvPr>
          <p:cNvCxnSpPr/>
          <p:nvPr/>
        </p:nvCxnSpPr>
        <p:spPr>
          <a:xfrm>
            <a:off x="2724150" y="2524123"/>
            <a:ext cx="21717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6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B4AA-2B7A-ECFF-E0A0-4091437C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3945F3-E8B5-18BE-F670-F114F564B775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A3F646-4F50-37D8-FAAE-1B60B9FF1C16}"/>
              </a:ext>
            </a:extLst>
          </p:cNvPr>
          <p:cNvSpPr txBox="1"/>
          <p:nvPr/>
        </p:nvSpPr>
        <p:spPr>
          <a:xfrm>
            <a:off x="191912" y="197346"/>
            <a:ext cx="11258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Discrete</a:t>
            </a:r>
            <a:r>
              <a:rPr lang="ko-KR" altLang="en-US" dirty="0"/>
              <a:t> </a:t>
            </a:r>
            <a:r>
              <a:rPr lang="en-US" altLang="ko-KR" dirty="0"/>
              <a:t>Bayesian Filter (Ch.2.1 / 2.2)</a:t>
            </a:r>
          </a:p>
          <a:p>
            <a:endParaRPr lang="en-US" altLang="ko-KR" dirty="0"/>
          </a:p>
          <a:p>
            <a:r>
              <a:rPr lang="en-US" altLang="ko-KR" dirty="0"/>
              <a:t>  1)  Belief (the prior probability distribution) : belief of the dog’s position</a:t>
            </a:r>
          </a:p>
          <a:p>
            <a:endParaRPr lang="en-US" altLang="ko-KR" dirty="0"/>
          </a:p>
          <a:p>
            <a:r>
              <a:rPr lang="en-US" altLang="ko-KR" dirty="0"/>
              <a:t>       Belief = [0.1  0.1  0.1  0.1  0.1  0.1  0.1  0.1  0.1  0.1]</a:t>
            </a:r>
          </a:p>
          <a:p>
            <a:endParaRPr lang="en-US" altLang="ko-KR" dirty="0"/>
          </a:p>
          <a:p>
            <a:r>
              <a:rPr lang="en-US" altLang="ko-KR" dirty="0"/>
              <a:t>  2)  Hallway </a:t>
            </a:r>
          </a:p>
          <a:p>
            <a:endParaRPr lang="en-US" altLang="ko-KR" dirty="0"/>
          </a:p>
          <a:p>
            <a:r>
              <a:rPr lang="en-US" altLang="ko-KR" dirty="0"/>
              <a:t>      Hallway = [ 1, 1 ,0, 0, 0, 0. 0, 0, 1, 0] </a:t>
            </a:r>
          </a:p>
          <a:p>
            <a:endParaRPr lang="en-US" altLang="ko-KR" dirty="0"/>
          </a:p>
          <a:p>
            <a:r>
              <a:rPr lang="en-US" altLang="ko-KR" dirty="0"/>
              <a:t>  3) initial measurement:  the dog in front of a door </a:t>
            </a:r>
          </a:p>
          <a:p>
            <a:endParaRPr lang="en-US" altLang="ko-KR" dirty="0"/>
          </a:p>
          <a:p>
            <a:r>
              <a:rPr lang="en-US" altLang="ko-KR" dirty="0"/>
              <a:t>      Belief =  [0.333  0.333  0.        0.        0.        0.        0.        0.        0.333  0.      ]</a:t>
            </a:r>
          </a:p>
          <a:p>
            <a:r>
              <a:rPr lang="en-US" altLang="ko-KR" dirty="0"/>
              <a:t>       </a:t>
            </a:r>
          </a:p>
          <a:p>
            <a:r>
              <a:rPr lang="en-US" altLang="ko-KR" dirty="0"/>
              <a:t>   4) Next 1 second : [ door , move right, door]       </a:t>
            </a:r>
          </a:p>
          <a:p>
            <a:endParaRPr lang="en-US" altLang="ko-KR" dirty="0"/>
          </a:p>
          <a:p>
            <a:r>
              <a:rPr lang="en-US" altLang="ko-KR" dirty="0"/>
              <a:t>      Belief = [0.,  1.,  0.,  0.,  0.,  0.,  0.,  0.,  0.,  0.]  </a:t>
            </a:r>
            <a:r>
              <a:rPr lang="en-US" altLang="ko-KR" dirty="0">
                <a:sym typeface="Wingdings" panose="05000000000000000000" pitchFamily="2" charset="2"/>
              </a:rPr>
              <a:t> looks perfect!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the posterior probability distribution</a:t>
            </a:r>
            <a:r>
              <a:rPr lang="en-US" altLang="ko-KR" dirty="0"/>
              <a:t>      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BE9B1-A223-DEE9-E7DD-A3E8DD61C1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8955" y="1784667"/>
            <a:ext cx="3314700" cy="9266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ED0B6-8CEF-E188-222F-22C3F58A862C}"/>
              </a:ext>
            </a:extLst>
          </p:cNvPr>
          <p:cNvSpPr txBox="1"/>
          <p:nvPr/>
        </p:nvSpPr>
        <p:spPr>
          <a:xfrm>
            <a:off x="7505700" y="141533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[5] 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DBF8AD-9685-2948-952D-F9A1E81BF5A6}"/>
              </a:ext>
            </a:extLst>
          </p:cNvPr>
          <p:cNvCxnSpPr/>
          <p:nvPr/>
        </p:nvCxnSpPr>
        <p:spPr>
          <a:xfrm>
            <a:off x="7705725" y="5829393"/>
            <a:ext cx="339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CA54CF-ACEC-9D2B-B7B6-D5DC666AE261}"/>
              </a:ext>
            </a:extLst>
          </p:cNvPr>
          <p:cNvCxnSpPr/>
          <p:nvPr/>
        </p:nvCxnSpPr>
        <p:spPr>
          <a:xfrm>
            <a:off x="7705725" y="4924425"/>
            <a:ext cx="0" cy="90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E28FC5-AA02-98C2-E498-8C8F96CF25C3}"/>
              </a:ext>
            </a:extLst>
          </p:cNvPr>
          <p:cNvSpPr txBox="1"/>
          <p:nvPr/>
        </p:nvSpPr>
        <p:spPr>
          <a:xfrm>
            <a:off x="7705725" y="5905236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0  1  2  3  4  5  6  7  8  9  0 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8B63-DFE5-F93E-0DDC-55DE15337B1F}"/>
              </a:ext>
            </a:extLst>
          </p:cNvPr>
          <p:cNvSpPr/>
          <p:nvPr/>
        </p:nvSpPr>
        <p:spPr>
          <a:xfrm>
            <a:off x="7911420" y="5105400"/>
            <a:ext cx="203878" cy="724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7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2436-94DD-7BB0-5BED-A8486E36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EB36E5-C88C-78D8-9486-BCD2D44B11F3}"/>
              </a:ext>
            </a:extLst>
          </p:cNvPr>
          <p:cNvCxnSpPr/>
          <p:nvPr/>
        </p:nvCxnSpPr>
        <p:spPr>
          <a:xfrm>
            <a:off x="0" y="52625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1804BC-EADB-3CE5-7C6E-1C3F68C95B69}"/>
              </a:ext>
            </a:extLst>
          </p:cNvPr>
          <p:cNvSpPr txBox="1"/>
          <p:nvPr/>
        </p:nvSpPr>
        <p:spPr>
          <a:xfrm>
            <a:off x="120270" y="95187"/>
            <a:ext cx="1171048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DiscreteBayesian Filter – Noisy sensors (Ch 2.6)</a:t>
            </a:r>
          </a:p>
          <a:p>
            <a:endParaRPr lang="en-US" altLang="ko-KR" dirty="0"/>
          </a:p>
          <a:p>
            <a:r>
              <a:rPr lang="en-US" altLang="ko-KR" dirty="0"/>
              <a:t>  1) Proximity Sensor (Ch.2.3)</a:t>
            </a:r>
          </a:p>
          <a:p>
            <a:endParaRPr lang="en-US" altLang="ko-KR" dirty="0"/>
          </a:p>
          <a:p>
            <a:r>
              <a:rPr lang="en-US" altLang="ko-KR" dirty="0"/>
              <a:t>     The initial measurement : in front of  a door </a:t>
            </a:r>
          </a:p>
          <a:p>
            <a:endParaRPr lang="en-US" altLang="ko-KR" dirty="0"/>
          </a:p>
          <a:p>
            <a:r>
              <a:rPr lang="en-US" altLang="ko-KR" dirty="0"/>
              <a:t>      Proximity sensor uncertainty: If in front of a door, it is  3 times more likely to be right than wrong </a:t>
            </a:r>
          </a:p>
          <a:p>
            <a:endParaRPr lang="en-US" altLang="ko-KR" dirty="0"/>
          </a:p>
          <a:p>
            <a:r>
              <a:rPr lang="en-US" altLang="ko-KR" dirty="0"/>
              <a:t>      Belief  ~ normalize{ [0.3  0.3  0.1   0.1  0.1  0.1  0.1  0.1  0.3  0.1 ] }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normalized 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  Belief = [True </a:t>
            </a:r>
            <a:r>
              <a:rPr lang="en-US" altLang="ko-KR" dirty="0" err="1"/>
              <a:t>True</a:t>
            </a:r>
            <a:r>
              <a:rPr lang="en-US" altLang="ko-KR" dirty="0"/>
              <a:t> False False </a:t>
            </a:r>
            <a:r>
              <a:rPr lang="en-US" altLang="ko-KR" dirty="0" err="1"/>
              <a:t>False</a:t>
            </a:r>
            <a:r>
              <a:rPr lang="en-US" altLang="ko-KR" dirty="0"/>
              <a:t> </a:t>
            </a:r>
            <a:r>
              <a:rPr lang="en-US" altLang="ko-KR" dirty="0" err="1"/>
              <a:t>False</a:t>
            </a:r>
            <a:r>
              <a:rPr lang="en-US" altLang="ko-KR" dirty="0"/>
              <a:t> </a:t>
            </a:r>
            <a:r>
              <a:rPr lang="en-US" altLang="ko-KR" dirty="0" err="1"/>
              <a:t>False</a:t>
            </a:r>
            <a:r>
              <a:rPr lang="en-US" altLang="ko-KR" dirty="0"/>
              <a:t> </a:t>
            </a:r>
            <a:r>
              <a:rPr lang="en-US" altLang="ko-KR" dirty="0" err="1"/>
              <a:t>False</a:t>
            </a:r>
            <a:r>
              <a:rPr lang="en-US" altLang="ko-KR" dirty="0"/>
              <a:t> True False]</a:t>
            </a:r>
          </a:p>
          <a:p>
            <a:endParaRPr lang="en-US" altLang="ko-KR" dirty="0"/>
          </a:p>
          <a:p>
            <a:r>
              <a:rPr lang="en-US" altLang="ko-KR" dirty="0"/>
              <a:t>      Belief = [0.188,  0.188,  0.062,  0.062,  0.062,  0.062,  0.062,  0.062,  0.188, 0.062]</a:t>
            </a:r>
          </a:p>
          <a:p>
            <a:endParaRPr lang="en-US" altLang="ko-KR" dirty="0"/>
          </a:p>
          <a:p>
            <a:r>
              <a:rPr lang="en-US" altLang="ko-KR" dirty="0"/>
              <a:t>      ( </a:t>
            </a:r>
            <a:r>
              <a:rPr lang="en-US" altLang="ko-KR" dirty="0">
                <a:sym typeface="Wingdings" panose="05000000000000000000" pitchFamily="2" charset="2"/>
              </a:rPr>
              <a:t>  the posterior)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30B49D-13EF-20EB-7CD9-0A7290B2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4491925"/>
            <a:ext cx="4387923" cy="20665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740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14A7-504E-0A3E-7103-BCFE584A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EC1218-4092-5952-5D04-6704462C938C}"/>
              </a:ext>
            </a:extLst>
          </p:cNvPr>
          <p:cNvCxnSpPr/>
          <p:nvPr/>
        </p:nvCxnSpPr>
        <p:spPr>
          <a:xfrm>
            <a:off x="0" y="52625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D7CD3A-5D96-158B-1CBA-35AE3C7EA079}"/>
                  </a:ext>
                </a:extLst>
              </p:cNvPr>
              <p:cNvSpPr txBox="1"/>
              <p:nvPr/>
            </p:nvSpPr>
            <p:spPr>
              <a:xfrm>
                <a:off x="120270" y="95187"/>
                <a:ext cx="11710486" cy="628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DiscreteBayesian Filter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2) Movement Sensor (Ch.2.4)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The first movement 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right,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and in front of door </a:t>
                </a:r>
              </a:p>
              <a:p>
                <a:r>
                  <a:rPr lang="en-US" altLang="ko-KR" dirty="0"/>
                  <a:t>     </a:t>
                </a:r>
              </a:p>
              <a:p>
                <a:r>
                  <a:rPr lang="en-US" altLang="ko-KR" dirty="0"/>
                  <a:t>    Sensor Uncertainty:  80% right, 10% overshoot , 10% undershoot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Example</a:t>
                </a:r>
              </a:p>
              <a:p>
                <a:r>
                  <a:rPr lang="en-US" altLang="ko-KR" dirty="0"/>
                  <a:t>  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  Convolution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  :  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## It is not just a multiplication.   In NN, as a filter convolution NN : kernel = [0.1 0.8 0.1]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D7CD3A-5D96-158B-1CBA-35AE3C7E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0" y="95187"/>
                <a:ext cx="11710486" cy="6282104"/>
              </a:xfrm>
              <a:prstGeom prst="rect">
                <a:avLst/>
              </a:prstGeom>
              <a:blipFill>
                <a:blip r:embed="rId3"/>
                <a:stretch>
                  <a:fillRect l="-469" t="-583" b="-3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5039E3-B3AC-4478-D6A9-806CD130D2E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873" y="2312860"/>
            <a:ext cx="4962524" cy="2277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897352-F906-B178-27B8-A15E2847C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149" y="2290089"/>
            <a:ext cx="5067089" cy="2277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280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F524C-28A0-B5BB-22EC-21773F591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032BF8-E294-9726-9C4A-C5EEC04B99A5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31C856-8B6B-8C61-19EB-20E1BD96042C}"/>
              </a:ext>
            </a:extLst>
          </p:cNvPr>
          <p:cNvSpPr txBox="1"/>
          <p:nvPr/>
        </p:nvSpPr>
        <p:spPr>
          <a:xfrm>
            <a:off x="157381" y="76136"/>
            <a:ext cx="114345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DiscreteBayesian Filter (Ch 2.6)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Movement : one to the right  with kernel = [0.1 0.8 0.1] 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Door                                   Right                               Door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FADF0-4070-1BA5-FC54-E9E4FCD41F25}"/>
              </a:ext>
            </a:extLst>
          </p:cNvPr>
          <p:cNvSpPr txBox="1"/>
          <p:nvPr/>
        </p:nvSpPr>
        <p:spPr>
          <a:xfrm>
            <a:off x="380162" y="1349578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Proximity sensor  : Door 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04174-20D7-AB20-C231-C74DF6121A7A}"/>
              </a:ext>
            </a:extLst>
          </p:cNvPr>
          <p:cNvSpPr txBox="1"/>
          <p:nvPr/>
        </p:nvSpPr>
        <p:spPr>
          <a:xfrm>
            <a:off x="6401541" y="4372124"/>
            <a:ext cx="430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position1 is the highest probability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B057C1-637E-6184-2099-BD1D0073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44" y="2167086"/>
            <a:ext cx="2219325" cy="2047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093844-6C24-AC1C-A6FF-8A095429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10" y="2219474"/>
            <a:ext cx="2266950" cy="2152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80D5D2-81E8-D580-2171-DB31D07F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78" y="2219474"/>
            <a:ext cx="2247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1AE0-B4CE-BF8D-1C66-2C2648929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6EC637-2FFA-9FC3-4611-873B14D40643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5C433D-6917-28DE-6BFC-F857DB131CCD}"/>
              </a:ext>
            </a:extLst>
          </p:cNvPr>
          <p:cNvSpPr txBox="1"/>
          <p:nvPr/>
        </p:nvSpPr>
        <p:spPr>
          <a:xfrm>
            <a:off x="157381" y="76136"/>
            <a:ext cx="114345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DiscreteBayesian Filter (Ch 2.6)</a:t>
            </a:r>
          </a:p>
          <a:p>
            <a:endParaRPr lang="en-US" altLang="ko-KR" dirty="0"/>
          </a:p>
          <a:p>
            <a:r>
              <a:rPr lang="en-US" altLang="ko-KR" dirty="0"/>
              <a:t> If the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/>
              <a:t>movement:</a:t>
            </a:r>
            <a:r>
              <a:rPr lang="ko-KR" altLang="en-US" dirty="0"/>
              <a:t> </a:t>
            </a:r>
            <a:r>
              <a:rPr lang="en-US" altLang="ko-KR" dirty="0"/>
              <a:t>to the right and wall : </a:t>
            </a:r>
          </a:p>
          <a:p>
            <a:r>
              <a:rPr lang="en-US" altLang="ko-KR" dirty="0"/>
              <a:t>  Movement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Right                                Wall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DF4CF-0A42-7013-8A67-FB29272F58DA}"/>
              </a:ext>
            </a:extLst>
          </p:cNvPr>
          <p:cNvSpPr txBox="1"/>
          <p:nvPr/>
        </p:nvSpPr>
        <p:spPr>
          <a:xfrm>
            <a:off x="486691" y="5386913"/>
            <a:ext cx="451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position 2 is the highest probability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6909C-E865-3F71-C3AA-8C52F13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1" y="2254286"/>
            <a:ext cx="5067300" cy="23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0EE41-A622-5C6E-2C96-586A2890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538119-84AF-2A0B-C038-42133F6371EF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C76CEC-1B84-1EFC-4354-EDB3A8DFDD81}"/>
              </a:ext>
            </a:extLst>
          </p:cNvPr>
          <p:cNvSpPr txBox="1"/>
          <p:nvPr/>
        </p:nvSpPr>
        <p:spPr>
          <a:xfrm>
            <a:off x="3371453" y="851129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 initial  door (Prox. Door)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5C8ABA-20F5-DBF1-26A5-8C138220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97" y="1164012"/>
            <a:ext cx="2443803" cy="2264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7933BC-A9BE-FC02-0195-8400BFC3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83" y="1258371"/>
            <a:ext cx="2278935" cy="21706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C85055-1405-EE01-601D-4B144254A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975" y="1359669"/>
            <a:ext cx="2228521" cy="20748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90EC56-DEB5-F459-6473-CAF0DCB1A703}"/>
              </a:ext>
            </a:extLst>
          </p:cNvPr>
          <p:cNvSpPr txBox="1"/>
          <p:nvPr/>
        </p:nvSpPr>
        <p:spPr>
          <a:xfrm>
            <a:off x="6552731" y="824144"/>
            <a:ext cx="262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To the right(Mov =1)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1EF28D-0D38-0B43-F280-EFCF05158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836" y="1359669"/>
            <a:ext cx="2364503" cy="21978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DF53E2-0014-9E98-AAEF-CAB806187D98}"/>
              </a:ext>
            </a:extLst>
          </p:cNvPr>
          <p:cNvSpPr txBox="1"/>
          <p:nvPr/>
        </p:nvSpPr>
        <p:spPr>
          <a:xfrm>
            <a:off x="9560836" y="816297"/>
            <a:ext cx="22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Door(Prox. Door) 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0EB4A3-EF32-7265-6D94-3EA6C1938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45" y="4103002"/>
            <a:ext cx="2440155" cy="22245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0F88E2-31C5-35DB-81DF-0DF38471F099}"/>
              </a:ext>
            </a:extLst>
          </p:cNvPr>
          <p:cNvSpPr txBox="1"/>
          <p:nvPr/>
        </p:nvSpPr>
        <p:spPr>
          <a:xfrm>
            <a:off x="669783" y="3660327"/>
            <a:ext cx="25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To the right(Mov=1) 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7B611-AD09-2931-9AD7-EFB8BAEEA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193" y="4031289"/>
            <a:ext cx="2632748" cy="236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044B2-B23B-788B-C712-E8C115DBBB27}"/>
              </a:ext>
            </a:extLst>
          </p:cNvPr>
          <p:cNvSpPr txBox="1"/>
          <p:nvPr/>
        </p:nvSpPr>
        <p:spPr>
          <a:xfrm>
            <a:off x="3738552" y="357940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Door(Prox. Wall)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83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DB0D-C579-D468-4C14-C99742F1F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439339-158C-DC77-ABBF-294903F611AE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4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742DA-1010-27FF-0D6E-54E6B3F4E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1F3007-72A2-C0A5-3CCE-F2002B26C03A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595416B-0FAB-7FF7-771E-E4F95553F8E6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91D918-5F1B-03C7-57B1-FC0F6DC72ACE}"/>
                  </a:ext>
                </a:extLst>
              </p:cNvPr>
              <p:cNvSpPr txBox="1"/>
              <p:nvPr/>
            </p:nvSpPr>
            <p:spPr>
              <a:xfrm>
                <a:off x="177420" y="177387"/>
                <a:ext cx="8291016" cy="558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BatchProcess  - Ref. Speyer Ch.3.2.3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 Data in a batch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Find a sample mean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1.1  Partially batch type (windowed) – moving average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 is sequentially measured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+,…,+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= the size of window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691D918-5F1B-03C7-57B1-FC0F6DC72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" y="177387"/>
                <a:ext cx="8291016" cy="5586529"/>
              </a:xfrm>
              <a:prstGeom prst="rect">
                <a:avLst/>
              </a:prstGeom>
              <a:blipFill>
                <a:blip r:embed="rId2"/>
                <a:stretch>
                  <a:fillRect l="-735" t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D08CC-0B6C-A357-1E7D-F493F38D8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15ECEA-DD8C-3AD7-0E0E-1C62E7968908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A85F0-444F-4FCA-84A6-F89E0D8F3F69}"/>
                  </a:ext>
                </a:extLst>
              </p:cNvPr>
              <p:cNvSpPr txBox="1"/>
              <p:nvPr/>
            </p:nvSpPr>
            <p:spPr>
              <a:xfrm>
                <a:off x="177420" y="177387"/>
                <a:ext cx="8291016" cy="554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BatchProcess  - Ref. Speyer Ch.3.2.3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MA – in frequency response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=2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discrete Fourier Transform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{1+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A85F0-444F-4FCA-84A6-F89E0D8F3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" y="177387"/>
                <a:ext cx="8291016" cy="5549661"/>
              </a:xfrm>
              <a:prstGeom prst="rect">
                <a:avLst/>
              </a:prstGeom>
              <a:blipFill>
                <a:blip r:embed="rId2"/>
                <a:stretch>
                  <a:fillRect l="-588" t="-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EDC2223-3DDF-48C3-F401-6401B82E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47057"/>
            <a:ext cx="5376713" cy="3060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6E25F-9CB7-1F4F-11FD-15F0A55218D3}"/>
              </a:ext>
            </a:extLst>
          </p:cNvPr>
          <p:cNvSpPr txBox="1"/>
          <p:nvPr/>
        </p:nvSpPr>
        <p:spPr>
          <a:xfrm>
            <a:off x="7202311" y="4232771"/>
            <a:ext cx="43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Red: m=4, Green: m= 8,  Blue: m= 16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E8356-4C14-C15B-4908-99F05913782F}"/>
              </a:ext>
            </a:extLst>
          </p:cNvPr>
          <p:cNvSpPr txBox="1"/>
          <p:nvPr/>
        </p:nvSpPr>
        <p:spPr>
          <a:xfrm>
            <a:off x="0" y="6264941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Frequency Response of the Moving Average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1087-FEB2-88C6-303C-215C5C257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8067C8-356C-DC9A-AB26-5575CCD11490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4C430A-D263-7F6E-9EE7-420CD393005C}"/>
                  </a:ext>
                </a:extLst>
              </p:cNvPr>
              <p:cNvSpPr txBox="1"/>
              <p:nvPr/>
            </p:nvSpPr>
            <p:spPr>
              <a:xfrm>
                <a:off x="177420" y="177387"/>
                <a:ext cx="11404980" cy="700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BatchProcess  - Ref. Speyer Ch.3.2.3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1.2 weighted moving average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𝑊𝑀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+,…+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the weighting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,…,+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Ex.1 Simple moving average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Ex 2. Exponential weighting moving average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,….,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+,…,+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4C430A-D263-7F6E-9EE7-420CD3930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" y="177387"/>
                <a:ext cx="11404980" cy="7003264"/>
              </a:xfrm>
              <a:prstGeom prst="rect">
                <a:avLst/>
              </a:prstGeom>
              <a:blipFill>
                <a:blip r:embed="rId2"/>
                <a:stretch>
                  <a:fillRect l="-428" t="-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72D4-B907-068D-ECA9-18547D29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5A3857-8C6E-0E8F-58E9-87E77FE55542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FCB1A-9B73-1F83-49EE-594BB6B605F1}"/>
                  </a:ext>
                </a:extLst>
              </p:cNvPr>
              <p:cNvSpPr txBox="1"/>
              <p:nvPr/>
            </p:nvSpPr>
            <p:spPr>
              <a:xfrm>
                <a:off x="-134307" y="170460"/>
                <a:ext cx="11404980" cy="600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Recursive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Way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Find a sample mean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 Recursive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which is equivalent to the average by the Batch Method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FCB1A-9B73-1F83-49EE-594BB6B6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307" y="170460"/>
                <a:ext cx="11404980" cy="6006388"/>
              </a:xfrm>
              <a:prstGeom prst="rect">
                <a:avLst/>
              </a:prstGeom>
              <a:blipFill>
                <a:blip r:embed="rId2"/>
                <a:stretch>
                  <a:fillRect l="-588" t="-609" b="-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6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A4A4-81BC-C118-2DD2-F09BA462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410C4-5584-F496-DBBE-CF14757994A5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C4F9F4-9423-B5D3-E861-AA8307E27329}"/>
                  </a:ext>
                </a:extLst>
              </p:cNvPr>
              <p:cNvSpPr txBox="1"/>
              <p:nvPr/>
            </p:nvSpPr>
            <p:spPr>
              <a:xfrm>
                <a:off x="177420" y="156915"/>
                <a:ext cx="8291016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Estimation using Prediction - Ref. Speyer Ch.3.2.3 / Ref. Ch.1 g-h filter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Measured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is corrupted by a noise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;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 Hidden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 The next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C4F9F4-9423-B5D3-E861-AA8307E2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" y="156915"/>
                <a:ext cx="8291016" cy="5909310"/>
              </a:xfrm>
              <a:prstGeom prst="rect">
                <a:avLst/>
              </a:prstGeom>
              <a:blipFill>
                <a:blip r:embed="rId2"/>
                <a:stretch>
                  <a:fillRect l="-588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8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05D-7857-0A52-81BB-788926615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5B2C65-98AC-5A88-081C-4B308ED78FE9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935E12-0D0A-0282-EF97-36DACA2F0D1A}"/>
                  </a:ext>
                </a:extLst>
              </p:cNvPr>
              <p:cNvSpPr txBox="1"/>
              <p:nvPr/>
            </p:nvSpPr>
            <p:spPr>
              <a:xfrm>
                <a:off x="177420" y="156915"/>
                <a:ext cx="11766224" cy="681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Estimation using Prediction - Ref. Speyer Ch.3.2.3 / Ref. Ch.1 g-h filter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   The next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residual (or innovation)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filter gain: K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Recursive type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 Assume estimate 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Calculate the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New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Calculate the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continue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%% Why estimator?    many reasons, regarding control the state feedback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935E12-0D0A-0282-EF97-36DACA2F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" y="156915"/>
                <a:ext cx="11766224" cy="6811673"/>
              </a:xfrm>
              <a:prstGeom prst="rect">
                <a:avLst/>
              </a:prstGeom>
              <a:blipFill>
                <a:blip r:embed="rId2"/>
                <a:stretch>
                  <a:fillRect l="-518" t="-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8C91508-DD6B-8005-1ECE-F3E80129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446" y="1635478"/>
            <a:ext cx="5363102" cy="3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47657-9AF4-E1D5-A152-6A23AE18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080198-52A8-C2F3-443F-AEAB78F9B297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31B5FC-5BC3-B688-EA87-E903E20AE51A}"/>
                  </a:ext>
                </a:extLst>
              </p:cNvPr>
              <p:cNvSpPr txBox="1"/>
              <p:nvPr/>
            </p:nvSpPr>
            <p:spPr>
              <a:xfrm>
                <a:off x="120270" y="95187"/>
                <a:ext cx="11258224" cy="6762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g-h filter/ Ref. Ch.1.2 / 1.3 / wiki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𝑡𝑟𝑎𝑐𝑘𝑒𝑟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System model: a constant speed target </a:t>
                </a:r>
              </a:p>
              <a:p>
                <a:r>
                  <a:rPr lang="en-US" altLang="ko-KR" dirty="0"/>
                  <a:t>  Measurement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corrupted target position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Objective : estimate position and velocity of the target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1) system model: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𝑜𝑠𝑖𝑡𝑖𝑜𝑛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𝑣𝑒𝑙𝑜𝑐𝑖𝑡𝑦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2) Recursive estimation</a:t>
                </a:r>
              </a:p>
              <a:p>
                <a:r>
                  <a:rPr lang="en-US" altLang="ko-KR" dirty="0"/>
                  <a:t>       2.1) initialize :  guess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2.2) Prediction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−1),  </m:t>
                      </m:r>
                      <m:acc>
                        <m:accPr>
                          <m:chr m:val="̂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acc>
                        <m:accPr>
                          <m:chr m:val="̃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2.3) Estimation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r(k)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31B5FC-5BC3-B688-EA87-E903E20A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0" y="95187"/>
                <a:ext cx="11258224" cy="6762813"/>
              </a:xfrm>
              <a:prstGeom prst="rect">
                <a:avLst/>
              </a:prstGeom>
              <a:blipFill>
                <a:blip r:embed="rId2"/>
                <a:stretch>
                  <a:fillRect l="-487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1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36BC-C03F-7503-1FA0-EF56C814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5AF66E-B70A-FE8A-6A7F-670515F6D87E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FD3FD5-4C3A-E493-C522-92EA57C5E30D}"/>
                  </a:ext>
                </a:extLst>
              </p:cNvPr>
              <p:cNvSpPr txBox="1"/>
              <p:nvPr/>
            </p:nvSpPr>
            <p:spPr>
              <a:xfrm>
                <a:off x="120270" y="95187"/>
                <a:ext cx="1125822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g-h filter/ Ref. Ch.1.2 / 1.3 / wiki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𝑡𝑟𝑎𝑐𝑘𝑒𝑟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stability and convergence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&lt;1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Difference between Kalman filter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constant in time, whereas Kalman gain is time varying (if in steady state, it may be constant)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/>
                  <a:t>  is in general not dependent of system or measurement noise, but Kalman does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/>
                  <a:t> is applied to dimensional system, so 3-dim, you need 3 gains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whereas Kalman is applicable to be n-dimensional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7FD3FD5-4C3A-E493-C522-92EA57C5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0" y="95187"/>
                <a:ext cx="11258224" cy="4801314"/>
              </a:xfrm>
              <a:prstGeom prst="rect">
                <a:avLst/>
              </a:prstGeom>
              <a:blipFill>
                <a:blip r:embed="rId2"/>
                <a:stretch>
                  <a:fillRect l="-487" t="-762" b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23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1390</Words>
  <Application>Microsoft Office PowerPoint</Application>
  <PresentationFormat>와이드스크린</PresentationFormat>
  <Paragraphs>323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10</cp:revision>
  <dcterms:created xsi:type="dcterms:W3CDTF">2024-11-02T08:13:56Z</dcterms:created>
  <dcterms:modified xsi:type="dcterms:W3CDTF">2024-11-07T11:34:32Z</dcterms:modified>
</cp:coreProperties>
</file>