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57" r:id="rId3"/>
    <p:sldId id="304" r:id="rId4"/>
    <p:sldId id="305" r:id="rId5"/>
    <p:sldId id="287" r:id="rId6"/>
    <p:sldId id="307" r:id="rId7"/>
    <p:sldId id="308" r:id="rId8"/>
    <p:sldId id="299" r:id="rId9"/>
    <p:sldId id="309" r:id="rId10"/>
    <p:sldId id="288" r:id="rId11"/>
    <p:sldId id="310" r:id="rId12"/>
    <p:sldId id="289" r:id="rId13"/>
    <p:sldId id="300" r:id="rId14"/>
    <p:sldId id="29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AC33B-239C-CA7B-1746-B46407663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9E758-ADA9-D366-FFBC-18C3CA21F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707A3-328B-42E2-758A-1CA76A08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4F85B-E0C5-2516-A447-0055239F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8C8C2-7373-DB58-6FFC-AA9DCC0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4BC9D-4CA5-022B-3BB2-29D8850A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F0940-479E-4CE0-088C-12325F33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56211-7933-F28F-0D97-0D10BAAD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5A2FD-A6F3-E202-649B-B789703E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8973-787F-0044-30F2-34B674C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96E597-1FF6-FF16-B787-42E394064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66787-51C8-C393-E507-607BE292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C7ACA-7B9A-80F2-3489-962ECA9F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9B7EA-96C8-4227-5072-1B989767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09B1C-A164-0FFB-F9B4-6116A019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3D58F-4A52-5EBF-59F0-8B9921DA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B40B0-2A28-74DD-5774-C6638E4C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72405-E2F8-21D1-1A91-7BABD362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87FB5-6448-A29B-0925-858D3BE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95B6C-184E-F561-F75E-5FB67F84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0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02AE5-1FFE-2E56-7F8B-6478B9E4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6DB7-EF99-2AAB-2530-C48EBD5B0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D7AC2-C828-BD14-661E-AE7B6E95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0492F-3DAB-FC8E-1C35-5630AE51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7552D-1E31-84E9-E677-FF157492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2303A-AAC9-4CBD-7316-D87D271A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FFA33-C52F-6631-B3DB-CEC3C5495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66FE7A-6C54-6A85-793A-9B48E5930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B4C18C-739F-13B5-E66B-2D3D459E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7A3FF-387D-2274-850E-E1BED006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EBD99-07F0-78B7-0B18-E0D6F63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5B06A-B88F-6645-EE24-85CEF270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4E241-DE8F-6440-58EA-13ED89EC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0F258-368F-15FF-404D-9A3F7425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CAC177-EA61-A906-D3DD-AFA90EFBC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F7EAF-0EDB-FDCB-6ACA-29C034346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F637F2-3957-03F4-FF51-7F6F67BC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BB9AE9-88DA-7BDE-02BB-981D6673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AF0CFA-976D-1091-F822-7890CC0C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4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F3577-0544-5333-5CE5-37D38981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B50521-44AF-F960-E459-980FCB1B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C0FEE7-2E88-ADCB-B18E-B1BD5202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DDA2EB-D925-11F8-5023-42054C1B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1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457FC-0DE4-392A-374C-5F92CBC9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4E7E3-3C1C-4B27-BC25-9DFE518E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F4592-FF9F-E742-9326-9CFCBF9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86C4-4359-0A5C-A96F-8FC49D0B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2D77E-6643-F711-AE8D-AC7523E3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792A7-7A4B-9A36-8C79-FB05827EC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50A16-1177-82F3-3553-3DF51346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D7F54-3F0D-D8AD-7BFD-A8FA4376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033D2-B898-BF28-0483-88AA269A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7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8DAF2-5F5A-2C32-F63B-5FE60254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0CDC64-2E47-261B-A6CE-92018BDAF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972D0-1E54-134B-3B3D-3E8DB51A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0ED0F-078E-8DD0-5CE7-E071837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D2187-770D-0EC4-0CE9-76DBE11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AB55D-3BCC-C7DC-FEF0-A867DBE9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9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CA1B5-37AB-C3AF-6293-229DAFBC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C828B-80F0-672E-86C6-30C35DCC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0A4C3-3DAB-148A-067C-1584C5638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3E9B-C4FB-49BD-8088-DAF6C5E41893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F0F2E-551A-49C5-4C37-BE2F55A01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1522A-B228-6640-57F7-7FB74E3AB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95FD4-4F3F-1316-67AC-A7BC47AFC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F8828A-8D68-16E1-AFBC-A3833467111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F05E2D-AA09-6A01-B55E-D98D1B1AAB1B}"/>
              </a:ext>
            </a:extLst>
          </p:cNvPr>
          <p:cNvSpPr txBox="1"/>
          <p:nvPr/>
        </p:nvSpPr>
        <p:spPr>
          <a:xfrm>
            <a:off x="342899" y="228777"/>
            <a:ext cx="11705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Ch.4 Bayesian filtering equations and exact solutions</a:t>
            </a:r>
          </a:p>
          <a:p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/>
              <a:t>4.1 Probabilistic state space models</a:t>
            </a:r>
          </a:p>
          <a:p>
            <a:endParaRPr lang="en-US" altLang="ko-KR" dirty="0"/>
          </a:p>
          <a:p>
            <a:r>
              <a:rPr lang="en-US" altLang="ko-KR" dirty="0"/>
              <a:t>4.2 Bayesian filtering equations</a:t>
            </a:r>
          </a:p>
          <a:p>
            <a:endParaRPr lang="en-US" altLang="ko-KR" dirty="0"/>
          </a:p>
          <a:p>
            <a:r>
              <a:rPr lang="en-US" altLang="ko-KR" dirty="0"/>
              <a:t>4.3 Kalman filter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4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26326-DFD8-6B96-CF92-238EC66FF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1B35A2-8CCC-CF18-7A13-0D07944DB710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562199-B59B-C8EB-7A66-5790E86B8FEF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549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5.1 Taylor series expansion – linear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approximation of an additive transforms   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Algorithm 5.1(Linear Approximation of an additive transform)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:</a:t>
                </a:r>
              </a:p>
              <a:p>
                <a:endParaRPr lang="en-US" altLang="ko-KR" b="0" dirty="0"/>
              </a:p>
              <a:p>
                <a:r>
                  <a:rPr lang="en-US" altLang="ko-KR" dirty="0"/>
                  <a:t>   additive transform </a:t>
                </a:r>
              </a:p>
              <a:p>
                <a:r>
                  <a:rPr lang="en-US" altLang="ko-KR" i="1" dirty="0">
                    <a:latin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</a:t>
                </a:r>
              </a:p>
              <a:p>
                <a:r>
                  <a:rPr lang="en-US" altLang="ko-KR" dirty="0"/>
                  <a:t>  Find an approximation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2. Algorithm 5.1(Linear Approximation of an additive transform)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(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b="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b="0" dirty="0"/>
                  <a:t>   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r>
                  <a:rPr lang="en-US" altLang="ko-KR" b="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ko-KR" b="0" dirty="0"/>
                  <a:t>,</a:t>
                </a:r>
              </a:p>
              <a:p>
                <a:r>
                  <a:rPr lang="en-US" altLang="ko-KR" b="0" dirty="0"/>
                  <a:t>				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,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562199-B59B-C8EB-7A66-5790E86B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5494517"/>
              </a:xfrm>
              <a:prstGeom prst="rect">
                <a:avLst/>
              </a:prstGeom>
              <a:blipFill>
                <a:blip r:embed="rId2"/>
                <a:stretch>
                  <a:fillRect l="-521" t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55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1CAAC-25F1-7B5D-2CE8-80BB969AA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6CF364-9B45-877C-704D-5D1C051AE7F7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60409D-ECC3-7DA0-59B5-87A7BCD7FC29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5949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5.1 Taylor series expansion – linear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approximation of an additive transforms 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2. Algorithm 5.2(Linear Approximation of a non- additive transform)</a:t>
                </a:r>
              </a:p>
              <a:p>
                <a:r>
                  <a:rPr lang="en-US" altLang="ko-KR" b="0" dirty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:</a:t>
                </a:r>
              </a:p>
              <a:p>
                <a:endParaRPr lang="en-US" altLang="ko-KR" b="0" dirty="0"/>
              </a:p>
              <a:p>
                <a:r>
                  <a:rPr lang="en-US" altLang="ko-KR" dirty="0"/>
                  <a:t>   non additive transform </a:t>
                </a:r>
              </a:p>
              <a:p>
                <a:endParaRPr lang="en-US" altLang="ko-KR" dirty="0"/>
              </a:p>
              <a:p>
                <a:r>
                  <a:rPr lang="en-US" altLang="ko-KR" i="1" dirty="0">
                    <a:latin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).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Find an approximation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(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b="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b="0" dirty="0"/>
                  <a:t>   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r>
                  <a:rPr lang="en-US" altLang="ko-KR" b="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ko-KR" b="0" dirty="0"/>
                  <a:t>,</a:t>
                </a:r>
              </a:p>
              <a:p>
                <a:r>
                  <a:rPr lang="en-US" altLang="ko-KR" b="0" dirty="0"/>
                  <a:t>				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</a:p>
              <a:p>
                <a:r>
                  <a:rPr lang="en-US" altLang="ko-KR" b="0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60409D-ECC3-7DA0-59B5-87A7BCD7F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5949514"/>
              </a:xfrm>
              <a:prstGeom prst="rect">
                <a:avLst/>
              </a:prstGeom>
              <a:blipFill>
                <a:blip r:embed="rId2"/>
                <a:stretch>
                  <a:fillRect l="-417" t="-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84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BC6DF-A90E-C47A-F421-C76A899D6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923DE3-2FC8-701A-46AF-B7937F8EC36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A97161-267E-16BF-4189-ED0E721C5C87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508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5.2 Extended Kalman Filter   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Problem </a:t>
                </a:r>
              </a:p>
              <a:p>
                <a:r>
                  <a:rPr lang="en-US" altLang="ko-KR" dirty="0"/>
                  <a:t>  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/>
                  <a:t>.</a:t>
                </a:r>
              </a:p>
              <a:p>
                <a:endParaRPr lang="en-US" altLang="ko-KR" b="0" dirty="0"/>
              </a:p>
              <a:p>
                <a:r>
                  <a:rPr lang="en-US" altLang="ko-KR" dirty="0"/>
                  <a:t>Assume Gaussian Approximation of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2. Algorithm 5.4 (Extended Kalman Filter)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Prediction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/>
                  <a:t>,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b="0" dirty="0"/>
                  <a:t>,</a:t>
                </a:r>
              </a:p>
              <a:p>
                <a:endParaRPr lang="en-US" altLang="ko-KR" b="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A97161-267E-16BF-4189-ED0E721C5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5082160"/>
              </a:xfrm>
              <a:prstGeom prst="rect">
                <a:avLst/>
              </a:prstGeom>
              <a:blipFill>
                <a:blip r:embed="rId2"/>
                <a:stretch>
                  <a:fillRect l="-521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ABBD1F-A6DA-5B2B-F87F-A26BCD2812E7}"/>
                  </a:ext>
                </a:extLst>
              </p:cNvPr>
              <p:cNvSpPr txBox="1"/>
              <p:nvPr/>
            </p:nvSpPr>
            <p:spPr>
              <a:xfrm>
                <a:off x="5638800" y="3429000"/>
                <a:ext cx="5081752" cy="2344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/>
                  <a:t>Update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b="0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b="0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altLang="ko-KR" b="0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b="0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ko-KR" b="0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ABBD1F-A6DA-5B2B-F87F-A26BCD281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429000"/>
                <a:ext cx="5081752" cy="2344744"/>
              </a:xfrm>
              <a:prstGeom prst="rect">
                <a:avLst/>
              </a:prstGeom>
              <a:blipFill>
                <a:blip r:embed="rId3"/>
                <a:stretch>
                  <a:fillRect l="-719" t="-1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23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09451-5E23-D0A5-A3A7-6D42096B2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072EDC0-8968-24B0-881A-475D3ECE49D0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B5AE49-035C-D4EE-B378-CDF3FE9F6B8C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381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5.2 Extended Kalman Filter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Algorithm 5.5 Non- additive transform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Algorithm 5.6 The second order extended Kalman Filter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In Taylor series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𝑥𝑥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,…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B5AE49-035C-D4EE-B378-CDF3FE9F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3811556"/>
              </a:xfrm>
              <a:prstGeom prst="rect">
                <a:avLst/>
              </a:prstGeom>
              <a:blipFill>
                <a:blip r:embed="rId2"/>
                <a:stretch>
                  <a:fillRect l="-417" t="-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03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460DE-3E02-4938-322D-B84B9918B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BC6019-63C7-47C0-9FB2-053C26ED5D08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6307C-ABF8-5A47-4C96-0399730A232D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650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3.4 Drift model for linear regression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dirty="0"/>
                  <a:t> is not a constant R.V., but is a Gaussian random walk between the measurements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    so that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i="1" dirty="0">
                    <a:latin typeface="Cambria Math" panose="02040503050406030204" pitchFamily="18" charset="0"/>
                  </a:rPr>
                  <a:t>			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: random walk</a:t>
                </a:r>
              </a:p>
              <a:p>
                <a:r>
                  <a:rPr lang="en-US" altLang="ko-KR" b="0" dirty="0"/>
                  <a:t>		  	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			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b="0" dirty="0"/>
                  <a:t>  2) The previous posterior</a:t>
                </a:r>
                <a:endParaRPr lang="en-US" altLang="ko-KR" dirty="0"/>
              </a:p>
              <a:p>
                <a:r>
                  <a:rPr lang="en-US" altLang="ko-KR" b="0" dirty="0"/>
                  <a:t>  		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b="0" dirty="0"/>
                  <a:t>)</a:t>
                </a:r>
              </a:p>
              <a:p>
                <a:endParaRPr lang="en-US" altLang="ko-KR" b="0" dirty="0"/>
              </a:p>
              <a:p>
                <a:r>
                  <a:rPr lang="en-US" altLang="ko-KR" dirty="0"/>
                  <a:t>    the joint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, by Bayesian rule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b="0" dirty="0"/>
                  <a:t>   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/>
                  <a:t> is a Markovian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	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it follows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</a:t>
                </a: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    and using </a:t>
                </a:r>
                <a:r>
                  <a:rPr lang="en-US" altLang="ko-KR" b="1" dirty="0"/>
                  <a:t>marginal distribution </a:t>
                </a:r>
              </a:p>
              <a:p>
                <a:endParaRPr lang="en-US" altLang="ko-KR" b="0" dirty="0"/>
              </a:p>
              <a:p>
                <a:r>
                  <a:rPr lang="en-US" altLang="ko-KR" b="0" dirty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%% Chapman-Kolmogorov equation  %%  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6307C-ABF8-5A47-4C96-0399730A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6506140"/>
              </a:xfrm>
              <a:prstGeom prst="rect">
                <a:avLst/>
              </a:prstGeom>
              <a:blipFill>
                <a:blip r:embed="rId2"/>
                <a:stretch>
                  <a:fillRect l="-417" t="-562" b="-7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74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68BFB-7F6C-2D30-3AE2-97F78EDC0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573842-A09E-D8D5-2CE4-D9E4DDF2BBA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7D035E-D7CE-F718-F95D-C65E499D0A80}"/>
                  </a:ext>
                </a:extLst>
              </p:cNvPr>
              <p:cNvSpPr txBox="1"/>
              <p:nvPr/>
            </p:nvSpPr>
            <p:spPr>
              <a:xfrm>
                <a:off x="486832" y="181152"/>
                <a:ext cx="11705168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Ch.4.1 Probabilistic state space models</a:t>
                </a: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Def. 4.1 (Probabilistic state space model)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the dynamic model in stochastic space</a:t>
                </a:r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:</m:t>
                    </m:r>
                  </m:oMath>
                </a14:m>
                <a:r>
                  <a:rPr lang="en-US" altLang="ko-KR" dirty="0"/>
                  <a:t> the measurement model</a:t>
                </a:r>
              </a:p>
              <a:p>
                <a:endParaRPr lang="en-US" altLang="ko-KR" dirty="0"/>
              </a:p>
              <a:p>
                <a:r>
                  <a:rPr lang="en-US" altLang="ko-KR" b="1" dirty="0"/>
                  <a:t>Property 4.1(Markov property of states)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b="1" dirty="0"/>
                  <a:t>Property 4.2 Conditional independence of measurements)</a:t>
                </a:r>
              </a:p>
              <a:p>
                <a:r>
                  <a:rPr lang="en-US" altLang="ko-KR" dirty="0"/>
                  <a:t>    </a:t>
                </a:r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7D035E-D7CE-F718-F95D-C65E499D0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2" y="181152"/>
                <a:ext cx="11705168" cy="5909310"/>
              </a:xfrm>
              <a:prstGeom prst="rect">
                <a:avLst/>
              </a:prstGeom>
              <a:blipFill>
                <a:blip r:embed="rId2"/>
                <a:stretch>
                  <a:fillRect l="-469" t="-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5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2FD53-4DB4-4E07-E255-456FD88B4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9F8897-B282-F1C2-284D-8D7ADA77E7E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5F99FC-0416-E209-BA94-69332D5835F2}"/>
                  </a:ext>
                </a:extLst>
              </p:cNvPr>
              <p:cNvSpPr txBox="1"/>
              <p:nvPr/>
            </p:nvSpPr>
            <p:spPr>
              <a:xfrm>
                <a:off x="486832" y="181152"/>
                <a:ext cx="11705168" cy="6155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Ch.4.1 Probabilistic state space models</a:t>
                </a: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Ex. 4.1 (Gaussian random walk) </a:t>
                </a:r>
              </a:p>
              <a:p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/>
                  <a:t>    Problem:</a:t>
                </a:r>
              </a:p>
              <a:p>
                <a:r>
                  <a:rPr lang="en-US" altLang="ko-KR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In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terms of pdf,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  To find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0: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0: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To recursive way.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5F99FC-0416-E209-BA94-69332D58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2" y="181152"/>
                <a:ext cx="11705168" cy="6155018"/>
              </a:xfrm>
              <a:prstGeom prst="rect">
                <a:avLst/>
              </a:prstGeom>
              <a:blipFill>
                <a:blip r:embed="rId2"/>
                <a:stretch>
                  <a:fillRect l="-469" t="-595" b="-6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69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4056C-96EE-1624-2D92-0B205E120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19AD56-2F31-125D-E9ED-0AC60F0B3A77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1EF3AE-86E9-F33C-E028-5D3EE316B459}"/>
                  </a:ext>
                </a:extLst>
              </p:cNvPr>
              <p:cNvSpPr txBox="1"/>
              <p:nvPr/>
            </p:nvSpPr>
            <p:spPr>
              <a:xfrm>
                <a:off x="486832" y="181152"/>
                <a:ext cx="11705168" cy="5555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Ch.4.2 Bayesian filtering equations</a:t>
                </a:r>
              </a:p>
              <a:p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To compute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altLang="ko-KR" b="1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1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b="1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ko-KR" b="1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ko-KR" b="1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Theorem 4.1(Bayesian filtering equations)</a:t>
                </a:r>
              </a:p>
              <a:p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1. Initialization : the prior pdf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2. Prediction step </a:t>
                </a:r>
              </a:p>
              <a:p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b="1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/>
                  <a:t>  1) </a:t>
                </a:r>
                <a14:m>
                  <m:oMath xmlns:m="http://schemas.openxmlformats.org/officeDocument/2006/math">
                    <m:r>
                      <a:rPr lang="en-US" altLang="ko-KR" b="1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:  State Transition </a:t>
                </a:r>
              </a:p>
              <a:p>
                <a:r>
                  <a:rPr lang="en-US" altLang="ko-KR" dirty="0"/>
                  <a:t>  2) </a:t>
                </a:r>
                <a14:m>
                  <m:oMath xmlns:m="http://schemas.openxmlformats.org/officeDocument/2006/math">
                    <m:r>
                      <a:rPr lang="en-US" altLang="ko-KR" b="1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:  Condition prob of the previous state </a:t>
                </a:r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3. Update </a:t>
                </a:r>
              </a:p>
              <a:p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3) </a:t>
                </a:r>
                <a14:m>
                  <m:oMath xmlns:m="http://schemas.openxmlformats.org/officeDocument/2006/math">
                    <m:r>
                      <a:rPr lang="en-US" altLang="ko-KR" b="1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ko-KR" b="1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</m:t>
                    </m:r>
                    <m:f>
                      <m:fPr>
                        <m:ctrlP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US" altLang="ko-KR" b="1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altLang="ko-KR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1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d>
                          <m:dPr>
                            <m:endChr m:val="|"/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1EF3AE-86E9-F33C-E028-5D3EE316B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2" y="181152"/>
                <a:ext cx="11705168" cy="5555495"/>
              </a:xfrm>
              <a:prstGeom prst="rect">
                <a:avLst/>
              </a:prstGeom>
              <a:blipFill>
                <a:blip r:embed="rId2"/>
                <a:stretch>
                  <a:fillRect l="-469" t="-659" b="-75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76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85D69-3ED2-AFAB-F394-27BBD7D1D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5C080A-D42E-7F98-65B0-C454AC6E6E89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D1ADA7-8338-591C-122E-F4238F9A110F}"/>
                  </a:ext>
                </a:extLst>
              </p:cNvPr>
              <p:cNvSpPr txBox="1"/>
              <p:nvPr/>
            </p:nvSpPr>
            <p:spPr>
              <a:xfrm>
                <a:off x="486832" y="113163"/>
                <a:ext cx="11705168" cy="6576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4.3 Kalman filter   </a:t>
                </a:r>
              </a:p>
              <a:p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closed form solution to the Bayesian filtering equation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1. Model  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 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prior</m:t>
                    </m:r>
                    <m:r>
                      <m:rPr>
                        <m:nor/>
                      </m:rPr>
                      <a:rPr lang="en-US" altLang="ko-KR" dirty="0"/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endParaRPr lang="en-US" altLang="ko-KR" b="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2. Theorem 4.2 Kalman – Recursive method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:</m:t>
                    </m:r>
                  </m:oMath>
                </a14:m>
                <a:r>
                  <a:rPr lang="en-US" altLang="ko-KR" b="0" dirty="0"/>
                  <a:t> prediction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 = N(: estimation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: measurement update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b="0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1) The Prediction step                                            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0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0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0" dirty="0"/>
                  <a:t>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    </a:t>
                </a:r>
                <a:endParaRPr lang="en-US" altLang="ko-KR" b="0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D1ADA7-8338-591C-122E-F4238F9A1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2" y="113163"/>
                <a:ext cx="11705168" cy="6576737"/>
              </a:xfrm>
              <a:prstGeom prst="rect">
                <a:avLst/>
              </a:prstGeom>
              <a:blipFill>
                <a:blip r:embed="rId2"/>
                <a:stretch>
                  <a:fillRect l="-469" t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69C23D-7269-9243-821C-0DF8C3E58280}"/>
                  </a:ext>
                </a:extLst>
              </p:cNvPr>
              <p:cNvSpPr txBox="1"/>
              <p:nvPr/>
            </p:nvSpPr>
            <p:spPr>
              <a:xfrm>
                <a:off x="5214810" y="4198369"/>
                <a:ext cx="2627586" cy="2483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0" dirty="0"/>
                  <a:t>2) The Update step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altLang="ko-KR" b="0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altLang="ko-KR" b="0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69C23D-7269-9243-821C-0DF8C3E58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810" y="4198369"/>
                <a:ext cx="2627586" cy="2483757"/>
              </a:xfrm>
              <a:prstGeom prst="rect">
                <a:avLst/>
              </a:prstGeom>
              <a:blipFill>
                <a:blip r:embed="rId3"/>
                <a:stretch>
                  <a:fillRect l="-1856" t="-1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02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BEAEF-68F8-561C-A56C-23640816F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7AF0CCF-5B6C-3503-3620-01BD8FA58496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9BD5D5-B051-61CD-8D90-CC0E18DF8127}"/>
                  </a:ext>
                </a:extLst>
              </p:cNvPr>
              <p:cNvSpPr txBox="1"/>
              <p:nvPr/>
            </p:nvSpPr>
            <p:spPr>
              <a:xfrm>
                <a:off x="486832" y="113163"/>
                <a:ext cx="11705168" cy="6616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4.3 Kalman filter   - Example 4.3 Car Tracking </a:t>
                </a:r>
              </a:p>
              <a:p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1. Model  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 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0, 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d>
                    <m:r>
                      <m:rPr>
                        <m:nor/>
                      </m:rP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prior</m:t>
                    </m:r>
                    <m:r>
                      <m:rPr>
                        <m:nor/>
                      </m:rPr>
                      <a:rPr lang="en-US" altLang="ko-KR" dirty="0"/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endParaRPr lang="en-US" altLang="ko-KR" b="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posit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𝑣𝑒𝑙𝑜𝑐𝑖𝑡𝑦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= 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marL="285750" lvl="0" indent="-28575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Prediction </a:t>
                </a: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9BD5D5-B051-61CD-8D90-CC0E18DF8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2" y="113163"/>
                <a:ext cx="11705168" cy="6616555"/>
              </a:xfrm>
              <a:prstGeom prst="rect">
                <a:avLst/>
              </a:prstGeom>
              <a:blipFill>
                <a:blip r:embed="rId2"/>
                <a:stretch>
                  <a:fillRect l="-469" t="-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14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4A234-F920-502C-9963-C8D0699CC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A2957E9-BFB9-717F-87EE-FB8EBC370615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4FD729-BD1C-DB38-6CFC-245F9D9CF613}"/>
                  </a:ext>
                </a:extLst>
              </p:cNvPr>
              <p:cNvSpPr txBox="1"/>
              <p:nvPr/>
            </p:nvSpPr>
            <p:spPr>
              <a:xfrm>
                <a:off x="486832" y="113163"/>
                <a:ext cx="11705168" cy="42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4.3 Kalman filter   - Example 4.3 Car Tracking </a:t>
                </a:r>
              </a:p>
              <a:p>
                <a:endParaRPr lang="en-US" altLang="ko-KR" dirty="0"/>
              </a:p>
              <a:p>
                <a:pPr marL="285750" lvl="0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l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Update  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ko-KR" b="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</m:t>
                    </m:r>
                    <m:sSubSup>
                      <m:sSub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altLang="ko-KR" b="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b="0" dirty="0">
                  <a:latin typeface="맑은 고딕" panose="020B0503020000020004" pitchFamily="50" charset="-127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0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b="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</a:t>
                </a: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4FD729-BD1C-DB38-6CFC-245F9D9CF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2" y="113163"/>
                <a:ext cx="11705168" cy="4208653"/>
              </a:xfrm>
              <a:prstGeom prst="rect">
                <a:avLst/>
              </a:prstGeom>
              <a:blipFill>
                <a:blip r:embed="rId2"/>
                <a:stretch>
                  <a:fillRect l="-469" t="-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24EFB83-C68C-DE8D-0612-592F2BF0C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26980"/>
            <a:ext cx="53340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D9978-6B28-5355-63BA-250BFF35A11E}"/>
              </a:ext>
            </a:extLst>
          </p:cNvPr>
          <p:cNvSpPr txBox="1"/>
          <p:nvPr/>
        </p:nvSpPr>
        <p:spPr>
          <a:xfrm>
            <a:off x="7385095" y="4971393"/>
            <a:ext cx="385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Matlab</a:t>
            </a:r>
            <a:r>
              <a:rPr lang="en-US" altLang="ko-KR" dirty="0"/>
              <a:t> : car_track_6.8_12.4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95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34BA4-9AD8-5455-B70F-E829E9DFE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2A3A32-50DB-2D9B-C3C8-EF223748F719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0536D3-EDFE-F42F-DC28-8B304B4A53AA}"/>
              </a:ext>
            </a:extLst>
          </p:cNvPr>
          <p:cNvSpPr txBox="1"/>
          <p:nvPr/>
        </p:nvSpPr>
        <p:spPr>
          <a:xfrm>
            <a:off x="342899" y="228777"/>
            <a:ext cx="11705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Extended and Unscented Kalman filtering   </a:t>
            </a:r>
          </a:p>
          <a:p>
            <a:endParaRPr lang="en-US" altLang="ko-KR" dirty="0"/>
          </a:p>
          <a:p>
            <a:r>
              <a:rPr lang="en-US" altLang="ko-KR" dirty="0"/>
              <a:t>5.1 Taylor series expansions</a:t>
            </a:r>
          </a:p>
          <a:p>
            <a:r>
              <a:rPr lang="en-US" altLang="ko-KR" dirty="0"/>
              <a:t>5.2 Extended Kalman filter</a:t>
            </a:r>
          </a:p>
          <a:p>
            <a:r>
              <a:rPr lang="en-US" altLang="ko-KR" dirty="0"/>
              <a:t>5.3 Statistical linearization</a:t>
            </a:r>
          </a:p>
          <a:p>
            <a:r>
              <a:rPr lang="en-US" altLang="ko-KR" dirty="0"/>
              <a:t>5.4 Statistical linearized filter</a:t>
            </a:r>
          </a:p>
          <a:p>
            <a:r>
              <a:rPr lang="en-US" altLang="ko-KR" dirty="0"/>
              <a:t>5.5 Unscented transformation</a:t>
            </a:r>
          </a:p>
          <a:p>
            <a:r>
              <a:rPr lang="en-US" altLang="ko-KR" dirty="0"/>
              <a:t>5.6 Unscented Kalman filter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497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B02AD-2CCB-258C-FC56-C20105DA4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AA44F7-CAB9-4FA7-AABC-C895E660EE5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F17965-4632-044B-2159-5FC5501C0A86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6199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5.1 Taylor series expansion 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1. Given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Find an approximation of a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using a Taylor series expansion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2. a first order Taylor series 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𝑥𝑥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+,…</m:t>
                          </m:r>
                        </m:e>
                      </m:nary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And Jacobian and Hessian matrixes</a:t>
                </a:r>
                <a:endParaRPr lang="en-US" altLang="ko-K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				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F17965-4632-044B-2159-5FC5501C0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6199198"/>
              </a:xfrm>
              <a:prstGeom prst="rect">
                <a:avLst/>
              </a:prstGeom>
              <a:blipFill>
                <a:blip r:embed="rId2"/>
                <a:stretch>
                  <a:fillRect l="-417" t="-591" b="-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61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11841</TotalTime>
  <Words>1373</Words>
  <Application>Microsoft Office PowerPoint</Application>
  <PresentationFormat>와이드스크린</PresentationFormat>
  <Paragraphs>227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snkim Kim</dc:creator>
  <cp:lastModifiedBy>snkim Kim</cp:lastModifiedBy>
  <cp:revision>26</cp:revision>
  <dcterms:created xsi:type="dcterms:W3CDTF">2024-10-29T08:45:16Z</dcterms:created>
  <dcterms:modified xsi:type="dcterms:W3CDTF">2024-12-04T12:24:45Z</dcterms:modified>
</cp:coreProperties>
</file>